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handoutMasterIdLst>
    <p:handoutMasterId r:id="rId52"/>
  </p:handoutMasterIdLst>
  <p:sldIdLst>
    <p:sldId id="256" r:id="rId2"/>
    <p:sldId id="303" r:id="rId3"/>
    <p:sldId id="307" r:id="rId4"/>
    <p:sldId id="304" r:id="rId5"/>
    <p:sldId id="257" r:id="rId6"/>
    <p:sldId id="258" r:id="rId7"/>
    <p:sldId id="261" r:id="rId8"/>
    <p:sldId id="263" r:id="rId9"/>
    <p:sldId id="264" r:id="rId10"/>
    <p:sldId id="269" r:id="rId11"/>
    <p:sldId id="266" r:id="rId12"/>
    <p:sldId id="267" r:id="rId13"/>
    <p:sldId id="265" r:id="rId14"/>
    <p:sldId id="268" r:id="rId15"/>
    <p:sldId id="270" r:id="rId16"/>
    <p:sldId id="271" r:id="rId17"/>
    <p:sldId id="272" r:id="rId18"/>
    <p:sldId id="273" r:id="rId19"/>
    <p:sldId id="274" r:id="rId20"/>
    <p:sldId id="300" r:id="rId21"/>
    <p:sldId id="299" r:id="rId22"/>
    <p:sldId id="275" r:id="rId23"/>
    <p:sldId id="276" r:id="rId24"/>
    <p:sldId id="301" r:id="rId25"/>
    <p:sldId id="277" r:id="rId26"/>
    <p:sldId id="302" r:id="rId27"/>
    <p:sldId id="279" r:id="rId28"/>
    <p:sldId id="280" r:id="rId29"/>
    <p:sldId id="281" r:id="rId30"/>
    <p:sldId id="283" r:id="rId31"/>
    <p:sldId id="310" r:id="rId32"/>
    <p:sldId id="311" r:id="rId33"/>
    <p:sldId id="312" r:id="rId34"/>
    <p:sldId id="313" r:id="rId35"/>
    <p:sldId id="278" r:id="rId36"/>
    <p:sldId id="282" r:id="rId37"/>
    <p:sldId id="260" r:id="rId38"/>
    <p:sldId id="308" r:id="rId39"/>
    <p:sldId id="314" r:id="rId40"/>
    <p:sldId id="309" r:id="rId41"/>
    <p:sldId id="293" r:id="rId42"/>
    <p:sldId id="287" r:id="rId43"/>
    <p:sldId id="294" r:id="rId44"/>
    <p:sldId id="295" r:id="rId45"/>
    <p:sldId id="289" r:id="rId46"/>
    <p:sldId id="296" r:id="rId47"/>
    <p:sldId id="297" r:id="rId48"/>
    <p:sldId id="292" r:id="rId49"/>
    <p:sldId id="306" r:id="rId50"/>
    <p:sldId id="262" r:id="rId5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392"/>
    <p:restoredTop sz="94712"/>
  </p:normalViewPr>
  <p:slideViewPr>
    <p:cSldViewPr snapToGrid="0" snapToObjects="1">
      <p:cViewPr>
        <p:scale>
          <a:sx n="85" d="100"/>
          <a:sy n="85" d="100"/>
        </p:scale>
        <p:origin x="808" y="5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handoutMaster" Target="handoutMasters/handoutMaster1.xml"/><Relationship Id="rId53" Type="http://schemas.openxmlformats.org/officeDocument/2006/relationships/presProps" Target="presProps.xml"/><Relationship Id="rId54" Type="http://schemas.openxmlformats.org/officeDocument/2006/relationships/viewProps" Target="viewProps.xml"/><Relationship Id="rId55" Type="http://schemas.openxmlformats.org/officeDocument/2006/relationships/theme" Target="theme/theme1.xml"/><Relationship Id="rId56"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94F8502-FC4E-4E4E-AF10-2A140724C202}" type="datetimeFigureOut">
              <a:rPr lang="en-US" smtClean="0"/>
              <a:t>1/28/17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DADF6E4-AB56-4C4C-ABA8-DDA0D632AE65}" type="slidenum">
              <a:rPr lang="en-US" smtClean="0"/>
              <a:t>‹#›</a:t>
            </a:fld>
            <a:endParaRPr lang="en-US"/>
          </a:p>
        </p:txBody>
      </p:sp>
    </p:spTree>
    <p:extLst>
      <p:ext uri="{BB962C8B-B14F-4D97-AF65-F5344CB8AC3E}">
        <p14:creationId xmlns:p14="http://schemas.microsoft.com/office/powerpoint/2010/main" val="90277286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1/28/17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1/28/17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1/28/17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1/28/17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1/28/17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1/28/17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1/28/17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1/28/17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1/28/17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1/28/17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1/28/17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1/28/17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1/28/17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1/28/17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1/28/17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1/28/17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1/28/17</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mailto:Zhuma@plu.edu"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hyperlink" Target="https://www.nctm.org/Handlers/AttachmentHandler.ashx?attachmentID=NV+mKCl3nM8="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1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iag-online.org/resources/2014_handouts/Imbeau_tiered.pdf"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files.eric.ed.gov/fulltext/EJ872489.pdf" TargetMode="External"/><Relationship Id="rId4" Type="http://schemas.openxmlformats.org/officeDocument/2006/relationships/hyperlink" Target="http://education.cu-portland.edu/blog/teaching-strategies/examples-of-differentiated-instruction/" TargetMode="External"/><Relationship Id="rId1" Type="http://schemas.openxmlformats.org/officeDocument/2006/relationships/slideLayout" Target="../slideLayouts/slideLayout2.xml"/><Relationship Id="rId2" Type="http://schemas.openxmlformats.org/officeDocument/2006/relationships/hyperlink" Target="http://www.davidsongifted.org/Search-Database/entry/A10513"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1064712"/>
            <a:ext cx="8915399" cy="3712669"/>
          </a:xfrm>
        </p:spPr>
        <p:txBody>
          <a:bodyPr>
            <a:normAutofit fontScale="90000"/>
          </a:bodyPr>
          <a:lstStyle/>
          <a:p>
            <a:r>
              <a:rPr lang="en-US" sz="3800" dirty="0" smtClean="0">
                <a:solidFill>
                  <a:schemeClr val="tx2">
                    <a:lumMod val="50000"/>
                  </a:schemeClr>
                </a:solidFill>
              </a:rPr>
              <a:t>Module 24</a:t>
            </a:r>
            <a:r>
              <a:rPr lang="en-US" dirty="0" smtClean="0"/>
              <a:t/>
            </a:r>
            <a:br>
              <a:rPr lang="en-US" dirty="0" smtClean="0"/>
            </a:br>
            <a:r>
              <a:rPr lang="en-US" dirty="0" smtClean="0"/>
              <a:t>Lesson Plan – </a:t>
            </a:r>
            <a:br>
              <a:rPr lang="en-US" dirty="0" smtClean="0"/>
            </a:br>
            <a:r>
              <a:rPr lang="en-US" sz="4000" dirty="0" smtClean="0">
                <a:solidFill>
                  <a:schemeClr val="accent2"/>
                </a:solidFill>
              </a:rPr>
              <a:t>Content </a:t>
            </a:r>
            <a:br>
              <a:rPr lang="en-US" sz="4000" dirty="0" smtClean="0">
                <a:solidFill>
                  <a:schemeClr val="accent2"/>
                </a:solidFill>
              </a:rPr>
            </a:br>
            <a:r>
              <a:rPr lang="en-US" sz="4000" dirty="0" smtClean="0">
                <a:solidFill>
                  <a:schemeClr val="accent2"/>
                </a:solidFill>
              </a:rPr>
              <a:t>Differentiated Instructional Strategies  </a:t>
            </a:r>
            <a:br>
              <a:rPr lang="en-US" sz="4000" dirty="0" smtClean="0">
                <a:solidFill>
                  <a:schemeClr val="accent2"/>
                </a:solidFill>
              </a:rPr>
            </a:br>
            <a:r>
              <a:rPr lang="en-US" sz="4000" dirty="0" smtClean="0">
                <a:solidFill>
                  <a:schemeClr val="accent2"/>
                </a:solidFill>
              </a:rPr>
              <a:t>Formative Assessment</a:t>
            </a:r>
            <a:endParaRPr lang="en-US" sz="4000" dirty="0">
              <a:solidFill>
                <a:schemeClr val="accent2"/>
              </a:solidFill>
            </a:endParaRPr>
          </a:p>
        </p:txBody>
      </p:sp>
      <p:sp>
        <p:nvSpPr>
          <p:cNvPr id="3" name="Subtitle 2"/>
          <p:cNvSpPr>
            <a:spLocks noGrp="1"/>
          </p:cNvSpPr>
          <p:nvPr>
            <p:ph type="subTitle" idx="1"/>
          </p:nvPr>
        </p:nvSpPr>
        <p:spPr>
          <a:xfrm>
            <a:off x="2589213" y="4777379"/>
            <a:ext cx="8915399" cy="1445621"/>
          </a:xfrm>
        </p:spPr>
        <p:txBody>
          <a:bodyPr>
            <a:normAutofit fontScale="92500" lnSpcReduction="10000"/>
          </a:bodyPr>
          <a:lstStyle/>
          <a:p>
            <a:r>
              <a:rPr lang="en-US" dirty="0" smtClean="0"/>
              <a:t>Dr. Mei Zhu</a:t>
            </a:r>
          </a:p>
          <a:p>
            <a:r>
              <a:rPr lang="en-US" dirty="0" smtClean="0"/>
              <a:t>Pacific Lutheran University </a:t>
            </a:r>
          </a:p>
          <a:p>
            <a:r>
              <a:rPr lang="en-US" dirty="0" smtClean="0">
                <a:hlinkClick r:id="rId2"/>
              </a:rPr>
              <a:t>Zhuma@plu.edu</a:t>
            </a:r>
            <a:endParaRPr lang="en-US" dirty="0" smtClean="0"/>
          </a:p>
          <a:p>
            <a:r>
              <a:rPr lang="en-US" dirty="0" smtClean="0"/>
              <a:t>January, 2017</a:t>
            </a:r>
            <a:endParaRPr lang="en-US" dirty="0"/>
          </a:p>
        </p:txBody>
      </p:sp>
    </p:spTree>
    <p:extLst>
      <p:ext uri="{BB962C8B-B14F-4D97-AF65-F5344CB8AC3E}">
        <p14:creationId xmlns:p14="http://schemas.microsoft.com/office/powerpoint/2010/main" val="12751563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1 (continued)</a:t>
            </a:r>
            <a:br>
              <a:rPr lang="en-US" dirty="0" smtClean="0"/>
            </a:br>
            <a:r>
              <a:rPr lang="en-US" dirty="0" smtClean="0"/>
              <a:t>Steps of Helping Minority Students</a:t>
            </a:r>
            <a:endParaRPr lang="en-US" dirty="0"/>
          </a:p>
        </p:txBody>
      </p:sp>
      <p:sp>
        <p:nvSpPr>
          <p:cNvPr id="3" name="Content Placeholder 2"/>
          <p:cNvSpPr>
            <a:spLocks noGrp="1"/>
          </p:cNvSpPr>
          <p:nvPr>
            <p:ph idx="1"/>
          </p:nvPr>
        </p:nvSpPr>
        <p:spPr>
          <a:xfrm>
            <a:off x="2589212" y="1905000"/>
            <a:ext cx="8915400" cy="3777622"/>
          </a:xfrm>
        </p:spPr>
        <p:txBody>
          <a:bodyPr>
            <a:noAutofit/>
          </a:bodyPr>
          <a:lstStyle/>
          <a:p>
            <a:r>
              <a:rPr lang="en-US" sz="2200" b="1" dirty="0" smtClean="0"/>
              <a:t>Step 2. </a:t>
            </a:r>
            <a:r>
              <a:rPr lang="en-US" sz="2200" b="1" dirty="0"/>
              <a:t>Understanding </a:t>
            </a:r>
            <a:r>
              <a:rPr lang="en-US" sz="2200" b="1" dirty="0" smtClean="0"/>
              <a:t>differences </a:t>
            </a:r>
            <a:r>
              <a:rPr lang="en-US" sz="2200" b="1" dirty="0"/>
              <a:t>in </a:t>
            </a:r>
            <a:r>
              <a:rPr lang="en-US" sz="2200" b="1" dirty="0" smtClean="0"/>
              <a:t>learning style </a:t>
            </a:r>
          </a:p>
          <a:p>
            <a:pPr>
              <a:buFont typeface="Arial" charset="0"/>
              <a:buChar char="•"/>
            </a:pPr>
            <a:r>
              <a:rPr lang="en-US" sz="2200" dirty="0"/>
              <a:t>African </a:t>
            </a:r>
            <a:r>
              <a:rPr lang="en-US" sz="2200" dirty="0" smtClean="0"/>
              <a:t>American, Latino and students, and </a:t>
            </a:r>
            <a:r>
              <a:rPr lang="en-US" sz="2200" dirty="0"/>
              <a:t>Alaska Native tend to be field-dependent: they prefer working </a:t>
            </a:r>
            <a:r>
              <a:rPr lang="en-US" sz="2200" dirty="0" smtClean="0"/>
              <a:t>together. They tend </a:t>
            </a:r>
            <a:r>
              <a:rPr lang="en-US" sz="2200" dirty="0"/>
              <a:t>to improve academically with cooperative learning methods of teaching (Aronson and Gonzales </a:t>
            </a:r>
            <a:r>
              <a:rPr lang="en-US" sz="2200" dirty="0" smtClean="0"/>
              <a:t>1988, </a:t>
            </a:r>
            <a:r>
              <a:rPr lang="en-US" sz="2200" dirty="0" err="1" smtClean="0"/>
              <a:t>Pewewardy</a:t>
            </a:r>
            <a:r>
              <a:rPr lang="en-US" sz="2200" dirty="0" smtClean="0"/>
              <a:t> </a:t>
            </a:r>
            <a:r>
              <a:rPr lang="en-US" sz="2200" dirty="0"/>
              <a:t>2008</a:t>
            </a:r>
            <a:r>
              <a:rPr lang="en-US" sz="2200" dirty="0" smtClean="0"/>
              <a:t>).</a:t>
            </a:r>
          </a:p>
          <a:p>
            <a:pPr>
              <a:buFont typeface="Arial" charset="0"/>
              <a:buChar char="•"/>
            </a:pPr>
            <a:r>
              <a:rPr lang="en-US" sz="2200" dirty="0"/>
              <a:t>Anglo-American </a:t>
            </a:r>
            <a:r>
              <a:rPr lang="en-US" sz="2200" dirty="0" smtClean="0"/>
              <a:t>students </a:t>
            </a:r>
            <a:r>
              <a:rPr lang="en-US" sz="2200" dirty="0"/>
              <a:t>tend to be </a:t>
            </a:r>
            <a:r>
              <a:rPr lang="en-US" sz="2200" dirty="0" smtClean="0"/>
              <a:t>field-independent and prefer </a:t>
            </a:r>
            <a:r>
              <a:rPr lang="en-US" sz="2200" dirty="0"/>
              <a:t>to work alone (Banks </a:t>
            </a:r>
            <a:r>
              <a:rPr lang="en-US" sz="2200" dirty="0" smtClean="0"/>
              <a:t>2006</a:t>
            </a:r>
            <a:r>
              <a:rPr lang="en-US" sz="2200" dirty="0"/>
              <a:t>)</a:t>
            </a:r>
            <a:r>
              <a:rPr lang="en-US" sz="2200" dirty="0" smtClean="0"/>
              <a:t>. They are </a:t>
            </a:r>
            <a:r>
              <a:rPr lang="en-US" sz="2200" dirty="0"/>
              <a:t>more likely to be detached, goal oriented, competitive, </a:t>
            </a:r>
            <a:r>
              <a:rPr lang="en-US" sz="2200" dirty="0" smtClean="0"/>
              <a:t>analytical</a:t>
            </a:r>
            <a:r>
              <a:rPr lang="en-US" sz="2200" dirty="0"/>
              <a:t>, and logical (Irvine and York 1995; </a:t>
            </a:r>
            <a:r>
              <a:rPr lang="en-US" sz="2200" dirty="0" err="1"/>
              <a:t>Pewewardy</a:t>
            </a:r>
            <a:r>
              <a:rPr lang="en-US" sz="2200" dirty="0"/>
              <a:t> 2008</a:t>
            </a:r>
            <a:r>
              <a:rPr lang="en-US" sz="2200" dirty="0" smtClean="0"/>
              <a:t>). </a:t>
            </a:r>
            <a:r>
              <a:rPr lang="en-US" sz="2200" dirty="0"/>
              <a:t>It </a:t>
            </a:r>
            <a:r>
              <a:rPr lang="en-US" sz="2200" dirty="0" smtClean="0"/>
              <a:t>helps the </a:t>
            </a:r>
            <a:r>
              <a:rPr lang="en-US" sz="2200" dirty="0"/>
              <a:t>students </a:t>
            </a:r>
            <a:r>
              <a:rPr lang="en-US" sz="2200" dirty="0" smtClean="0"/>
              <a:t>if we </a:t>
            </a:r>
            <a:r>
              <a:rPr lang="en-US" sz="2200" dirty="0"/>
              <a:t>break down a whole subject or topic and </a:t>
            </a:r>
            <a:r>
              <a:rPr lang="en-US" sz="2200" dirty="0" smtClean="0"/>
              <a:t>understand </a:t>
            </a:r>
            <a:r>
              <a:rPr lang="en-US" sz="2200" dirty="0"/>
              <a:t>that its parts added together can </a:t>
            </a:r>
            <a:r>
              <a:rPr lang="en-US" sz="2200" dirty="0" smtClean="0"/>
              <a:t>reform </a:t>
            </a:r>
            <a:r>
              <a:rPr lang="en-US" sz="2200" dirty="0"/>
              <a:t>the </a:t>
            </a:r>
            <a:r>
              <a:rPr lang="en-US" sz="2200" dirty="0" smtClean="0"/>
              <a:t>whole.</a:t>
            </a:r>
            <a:endParaRPr lang="en-US" sz="2200" dirty="0"/>
          </a:p>
        </p:txBody>
      </p:sp>
    </p:spTree>
    <p:extLst>
      <p:ext uri="{BB962C8B-B14F-4D97-AF65-F5344CB8AC3E}">
        <p14:creationId xmlns:p14="http://schemas.microsoft.com/office/powerpoint/2010/main" val="1235835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976090"/>
          </a:xfrm>
        </p:spPr>
        <p:txBody>
          <a:bodyPr>
            <a:normAutofit fontScale="90000"/>
          </a:bodyPr>
          <a:lstStyle/>
          <a:p>
            <a:r>
              <a:rPr lang="en-US" dirty="0" smtClean="0"/>
              <a:t>Example 1 (continued)</a:t>
            </a:r>
            <a:br>
              <a:rPr lang="en-US" dirty="0" smtClean="0"/>
            </a:br>
            <a:r>
              <a:rPr lang="en-US" dirty="0" smtClean="0"/>
              <a:t>Steps of Helping Minority Students</a:t>
            </a:r>
            <a:endParaRPr lang="en-US" dirty="0"/>
          </a:p>
        </p:txBody>
      </p:sp>
      <p:sp>
        <p:nvSpPr>
          <p:cNvPr id="3" name="Content Placeholder 2"/>
          <p:cNvSpPr>
            <a:spLocks noGrp="1"/>
          </p:cNvSpPr>
          <p:nvPr>
            <p:ph idx="1"/>
          </p:nvPr>
        </p:nvSpPr>
        <p:spPr>
          <a:xfrm>
            <a:off x="2324100" y="2006600"/>
            <a:ext cx="9180512" cy="4635500"/>
          </a:xfrm>
        </p:spPr>
        <p:txBody>
          <a:bodyPr>
            <a:normAutofit fontScale="62500" lnSpcReduction="20000"/>
          </a:bodyPr>
          <a:lstStyle/>
          <a:p>
            <a:r>
              <a:rPr lang="en-US" sz="2900" b="1" dirty="0" smtClean="0"/>
              <a:t>Step 2. </a:t>
            </a:r>
            <a:r>
              <a:rPr lang="en-US" sz="2900" b="1" dirty="0"/>
              <a:t>Understanding </a:t>
            </a:r>
            <a:r>
              <a:rPr lang="en-US" sz="2900" b="1" dirty="0" smtClean="0"/>
              <a:t>differences </a:t>
            </a:r>
            <a:r>
              <a:rPr lang="en-US" sz="2900" b="1" dirty="0"/>
              <a:t>in </a:t>
            </a:r>
            <a:r>
              <a:rPr lang="en-US" sz="2900" b="1" dirty="0" smtClean="0"/>
              <a:t>learning style (continued)</a:t>
            </a:r>
          </a:p>
          <a:p>
            <a:pPr>
              <a:buFont typeface="Arial" charset="0"/>
              <a:buChar char="•"/>
            </a:pPr>
            <a:r>
              <a:rPr lang="en-US" sz="3000" dirty="0" smtClean="0"/>
              <a:t>Native </a:t>
            </a:r>
            <a:r>
              <a:rPr lang="en-US" sz="3000" dirty="0"/>
              <a:t>American </a:t>
            </a:r>
            <a:r>
              <a:rPr lang="en-US" sz="3000" dirty="0" smtClean="0"/>
              <a:t>cultures tend </a:t>
            </a:r>
            <a:r>
              <a:rPr lang="en-US" sz="3000" dirty="0"/>
              <a:t>to value possessions much less than Anglo </a:t>
            </a:r>
            <a:r>
              <a:rPr lang="en-US" sz="3000" dirty="0" smtClean="0"/>
              <a:t>culture. Native </a:t>
            </a:r>
            <a:r>
              <a:rPr lang="en-US" sz="3000" dirty="0"/>
              <a:t>Americans greatly respect people who </a:t>
            </a:r>
            <a:r>
              <a:rPr lang="en-US" sz="3000" dirty="0" smtClean="0"/>
              <a:t>share and  </a:t>
            </a:r>
            <a:r>
              <a:rPr lang="en-US" sz="3000" dirty="0"/>
              <a:t>are more likely to distrust someone with many possessions (</a:t>
            </a:r>
            <a:r>
              <a:rPr lang="en-US" sz="3000" dirty="0" err="1"/>
              <a:t>Pewewardy</a:t>
            </a:r>
            <a:r>
              <a:rPr lang="en-US" sz="3000" dirty="0"/>
              <a:t> </a:t>
            </a:r>
            <a:r>
              <a:rPr lang="en-US" sz="3000" dirty="0" smtClean="0"/>
              <a:t>2008). They </a:t>
            </a:r>
            <a:r>
              <a:rPr lang="en-US" sz="3000" dirty="0"/>
              <a:t>more likely to help other students and less likely to show that they know an answer if others do </a:t>
            </a:r>
            <a:r>
              <a:rPr lang="en-US" sz="3000" dirty="0" smtClean="0"/>
              <a:t>not. </a:t>
            </a:r>
            <a:r>
              <a:rPr lang="en-US" sz="3000" dirty="0"/>
              <a:t>Judging </a:t>
            </a:r>
            <a:r>
              <a:rPr lang="en-US" sz="3000" dirty="0" smtClean="0"/>
              <a:t>them </a:t>
            </a:r>
            <a:r>
              <a:rPr lang="en-US" sz="3000" dirty="0"/>
              <a:t>as unmotivated or learning disabled because they do not raise their hands in response to a difficult question may unknowingly discriminate </a:t>
            </a:r>
            <a:r>
              <a:rPr lang="en-US" sz="3000" dirty="0" smtClean="0"/>
              <a:t>against  them.</a:t>
            </a:r>
          </a:p>
          <a:p>
            <a:pPr>
              <a:buFont typeface="Arial" charset="0"/>
              <a:buChar char="•"/>
            </a:pPr>
            <a:r>
              <a:rPr lang="en-US" sz="3000" dirty="0"/>
              <a:t>Asian Pacific American </a:t>
            </a:r>
            <a:r>
              <a:rPr lang="en-US" sz="3000" dirty="0" smtClean="0"/>
              <a:t>cultures</a:t>
            </a:r>
            <a:r>
              <a:rPr lang="en-US" sz="3000" dirty="0"/>
              <a:t>’ emphasis on humility and modesty makes them more likely to help one another (Pang 2008</a:t>
            </a:r>
            <a:r>
              <a:rPr lang="en-US" sz="3000" dirty="0" smtClean="0"/>
              <a:t>). </a:t>
            </a:r>
            <a:r>
              <a:rPr lang="en-US" sz="3000" dirty="0"/>
              <a:t>Such cultures often view the teacher as an authority </a:t>
            </a:r>
            <a:r>
              <a:rPr lang="en-US" sz="3000" dirty="0" smtClean="0"/>
              <a:t>figure. Asian </a:t>
            </a:r>
            <a:r>
              <a:rPr lang="en-US" sz="3000" dirty="0"/>
              <a:t>Pacific American parents often expect their children to remain relatively quiet and to avoid discussion, which they regard as challenging the teacher’s </a:t>
            </a:r>
            <a:r>
              <a:rPr lang="en-US" sz="3000" dirty="0" smtClean="0"/>
              <a:t>knowledge. </a:t>
            </a:r>
            <a:r>
              <a:rPr lang="en-US" sz="3000" dirty="0"/>
              <a:t>Likewise, many Asian Pacific American students only reluctantly express </a:t>
            </a:r>
            <a:r>
              <a:rPr lang="en-US" sz="3000" dirty="0" smtClean="0"/>
              <a:t>themselves. Many of them are stereotyped as nerds, teachers </a:t>
            </a:r>
            <a:r>
              <a:rPr lang="en-US" sz="3000" dirty="0"/>
              <a:t>may not realize that </a:t>
            </a:r>
            <a:r>
              <a:rPr lang="en-US" sz="3000" dirty="0" smtClean="0"/>
              <a:t>some </a:t>
            </a:r>
            <a:r>
              <a:rPr lang="en-US" sz="3000" dirty="0"/>
              <a:t>have trouble academically .</a:t>
            </a:r>
          </a:p>
          <a:p>
            <a:endParaRPr lang="en-US" dirty="0"/>
          </a:p>
        </p:txBody>
      </p:sp>
    </p:spTree>
    <p:extLst>
      <p:ext uri="{BB962C8B-B14F-4D97-AF65-F5344CB8AC3E}">
        <p14:creationId xmlns:p14="http://schemas.microsoft.com/office/powerpoint/2010/main" val="16045816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1 (continued)</a:t>
            </a:r>
            <a:br>
              <a:rPr lang="en-US" dirty="0" smtClean="0"/>
            </a:br>
            <a:r>
              <a:rPr lang="en-US" dirty="0" smtClean="0"/>
              <a:t>Steps of Helping Minority Students</a:t>
            </a:r>
            <a:endParaRPr lang="en-US" dirty="0"/>
          </a:p>
        </p:txBody>
      </p:sp>
      <p:sp>
        <p:nvSpPr>
          <p:cNvPr id="3" name="Content Placeholder 2"/>
          <p:cNvSpPr>
            <a:spLocks noGrp="1"/>
          </p:cNvSpPr>
          <p:nvPr>
            <p:ph idx="1"/>
          </p:nvPr>
        </p:nvSpPr>
        <p:spPr>
          <a:xfrm>
            <a:off x="2425700" y="2133600"/>
            <a:ext cx="9078912" cy="4419600"/>
          </a:xfrm>
        </p:spPr>
        <p:txBody>
          <a:bodyPr>
            <a:normAutofit/>
          </a:bodyPr>
          <a:lstStyle/>
          <a:p>
            <a:r>
              <a:rPr lang="en-US" b="1" dirty="0"/>
              <a:t>Step </a:t>
            </a:r>
            <a:r>
              <a:rPr lang="en-US" b="1" dirty="0" smtClean="0"/>
              <a:t>3. Correcting the misconception of treating students identically</a:t>
            </a:r>
            <a:r>
              <a:rPr lang="en-US" dirty="0" smtClean="0"/>
              <a:t>.</a:t>
            </a:r>
          </a:p>
          <a:p>
            <a:pPr>
              <a:buFont typeface="Arial" charset="0"/>
              <a:buChar char="•"/>
            </a:pPr>
            <a:r>
              <a:rPr lang="en-US" dirty="0" smtClean="0"/>
              <a:t>Treating </a:t>
            </a:r>
            <a:r>
              <a:rPr lang="en-US" dirty="0"/>
              <a:t>all students the same way avoids discriminating against any group, </a:t>
            </a:r>
            <a:r>
              <a:rPr lang="en-US" dirty="0" smtClean="0"/>
              <a:t>the </a:t>
            </a:r>
            <a:r>
              <a:rPr lang="en-US" dirty="0"/>
              <a:t>practice in itself is discriminatory (Banks 2006; </a:t>
            </a:r>
            <a:r>
              <a:rPr lang="en-US" dirty="0" err="1"/>
              <a:t>Gollnick</a:t>
            </a:r>
            <a:r>
              <a:rPr lang="en-US" dirty="0"/>
              <a:t> and Chinn 2009</a:t>
            </a:r>
            <a:r>
              <a:rPr lang="en-US" dirty="0" smtClean="0"/>
              <a:t>). </a:t>
            </a:r>
            <a:r>
              <a:rPr lang="en-US" dirty="0"/>
              <a:t>Requiring all students to follow one style of teaching can inadvertently favor the students who are most comfortable with the teacher’s style of </a:t>
            </a:r>
            <a:r>
              <a:rPr lang="en-US" dirty="0" smtClean="0"/>
              <a:t>teaching. </a:t>
            </a:r>
          </a:p>
          <a:p>
            <a:pPr>
              <a:buFont typeface="Arial" charset="0"/>
              <a:buChar char="•"/>
            </a:pPr>
            <a:r>
              <a:rPr lang="en-US" dirty="0"/>
              <a:t>In an NCTM 2000 journal, it was stated that, “equity does not mean that every student should receive identical instruction; instead, it demands that reasonable and appropriate accommodations are made as needed to promote access and attainment for all students.”</a:t>
            </a:r>
          </a:p>
          <a:p>
            <a:pPr>
              <a:buFont typeface="Arial" charset="0"/>
              <a:buChar char="•"/>
            </a:pPr>
            <a:r>
              <a:rPr lang="en-US" dirty="0" smtClean="0"/>
              <a:t>America’s </a:t>
            </a:r>
            <a:r>
              <a:rPr lang="en-US" dirty="0"/>
              <a:t>tremendous cultural diversity presents another difficulty for the culturally responsive </a:t>
            </a:r>
            <a:r>
              <a:rPr lang="en-US" dirty="0" smtClean="0"/>
              <a:t>teacher. It is difficult </a:t>
            </a:r>
            <a:r>
              <a:rPr lang="en-US" dirty="0"/>
              <a:t>or even impossible to address each </a:t>
            </a:r>
            <a:r>
              <a:rPr lang="en-US" dirty="0" smtClean="0"/>
              <a:t>adequately. Understanding students’ cultures and learning style and using differentiated instruction will help. </a:t>
            </a:r>
          </a:p>
        </p:txBody>
      </p:sp>
    </p:spTree>
    <p:extLst>
      <p:ext uri="{BB962C8B-B14F-4D97-AF65-F5344CB8AC3E}">
        <p14:creationId xmlns:p14="http://schemas.microsoft.com/office/powerpoint/2010/main" val="6212264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1 (continued)</a:t>
            </a:r>
            <a:br>
              <a:rPr lang="en-US" dirty="0" smtClean="0"/>
            </a:br>
            <a:r>
              <a:rPr lang="en-US" dirty="0" smtClean="0"/>
              <a:t>Steps of Helping Minority Students</a:t>
            </a:r>
            <a:endParaRPr lang="en-US" dirty="0"/>
          </a:p>
        </p:txBody>
      </p:sp>
      <p:sp>
        <p:nvSpPr>
          <p:cNvPr id="3" name="Content Placeholder 2"/>
          <p:cNvSpPr>
            <a:spLocks noGrp="1"/>
          </p:cNvSpPr>
          <p:nvPr>
            <p:ph idx="1"/>
          </p:nvPr>
        </p:nvSpPr>
        <p:spPr/>
        <p:txBody>
          <a:bodyPr>
            <a:normAutofit/>
          </a:bodyPr>
          <a:lstStyle/>
          <a:p>
            <a:r>
              <a:rPr lang="en-US" sz="2200" b="1" dirty="0"/>
              <a:t>Step 4</a:t>
            </a:r>
            <a:r>
              <a:rPr lang="en-US" sz="2200" b="1" dirty="0" smtClean="0"/>
              <a:t>. Avoiding misusing research on cultural differences</a:t>
            </a:r>
            <a:r>
              <a:rPr lang="en-US" sz="2200" dirty="0" smtClean="0"/>
              <a:t>. </a:t>
            </a:r>
          </a:p>
          <a:p>
            <a:pPr>
              <a:buFont typeface="Arial" charset="0"/>
              <a:buChar char="•"/>
            </a:pPr>
            <a:r>
              <a:rPr lang="en-US" sz="2200" dirty="0" smtClean="0"/>
              <a:t>Do not use research on cultures of minorities to stereotype individual students within on minority group. Not all African Americans are field-dependent, and not all Asian Pacific Americans are successful academically.  </a:t>
            </a:r>
          </a:p>
          <a:p>
            <a:pPr>
              <a:buFont typeface="Arial" charset="0"/>
              <a:buChar char="•"/>
            </a:pPr>
            <a:r>
              <a:rPr lang="en-US" sz="2200" dirty="0" smtClean="0"/>
              <a:t>Get to know each of our students. </a:t>
            </a:r>
          </a:p>
          <a:p>
            <a:pPr marL="0" indent="0">
              <a:buNone/>
            </a:pPr>
            <a:r>
              <a:rPr lang="en-US" sz="2000" i="1" dirty="0" smtClean="0"/>
              <a:t>(e.g. Give choices: participants have </a:t>
            </a:r>
            <a:r>
              <a:rPr lang="en-US" sz="2000" i="1" dirty="0"/>
              <a:t>options: to work individually, with a partner, with a subset of the group, or with the entire </a:t>
            </a:r>
            <a:r>
              <a:rPr lang="en-US" sz="2000" i="1" dirty="0" smtClean="0"/>
              <a:t>group - </a:t>
            </a:r>
            <a:r>
              <a:rPr lang="en-US" sz="2000" i="1" dirty="0" smtClean="0">
                <a:solidFill>
                  <a:schemeClr val="accent2">
                    <a:lumMod val="75000"/>
                  </a:schemeClr>
                </a:solidFill>
              </a:rPr>
              <a:t>Promoting </a:t>
            </a:r>
            <a:r>
              <a:rPr lang="en-US" sz="2000" i="1" dirty="0">
                <a:solidFill>
                  <a:schemeClr val="accent2">
                    <a:lumMod val="75000"/>
                  </a:schemeClr>
                </a:solidFill>
              </a:rPr>
              <a:t>Equity through Reasoning </a:t>
            </a:r>
            <a:r>
              <a:rPr lang="en-US" sz="2000" i="1" dirty="0">
                <a:solidFill>
                  <a:schemeClr val="accent5">
                    <a:lumMod val="75000"/>
                  </a:schemeClr>
                </a:solidFill>
              </a:rPr>
              <a:t>– </a:t>
            </a:r>
            <a:r>
              <a:rPr lang="en-US" sz="2000" i="1" dirty="0" smtClean="0">
                <a:solidFill>
                  <a:schemeClr val="accent5">
                    <a:lumMod val="75000"/>
                  </a:schemeClr>
                </a:solidFill>
              </a:rPr>
              <a:t>by </a:t>
            </a:r>
            <a:r>
              <a:rPr lang="en-US" sz="2000" i="1" dirty="0">
                <a:solidFill>
                  <a:schemeClr val="accent5">
                    <a:lumMod val="75000"/>
                  </a:schemeClr>
                </a:solidFill>
              </a:rPr>
              <a:t>Mueller and </a:t>
            </a:r>
            <a:r>
              <a:rPr lang="en-US" sz="2000" i="1" dirty="0" err="1">
                <a:solidFill>
                  <a:schemeClr val="accent5">
                    <a:lumMod val="75000"/>
                  </a:schemeClr>
                </a:solidFill>
              </a:rPr>
              <a:t>Mahet</a:t>
            </a:r>
            <a:r>
              <a:rPr lang="en-US" sz="2000" i="1" dirty="0" smtClean="0"/>
              <a:t>.) </a:t>
            </a:r>
          </a:p>
        </p:txBody>
      </p:sp>
    </p:spTree>
    <p:extLst>
      <p:ext uri="{BB962C8B-B14F-4D97-AF65-F5344CB8AC3E}">
        <p14:creationId xmlns:p14="http://schemas.microsoft.com/office/powerpoint/2010/main" val="2560858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1 (continued)</a:t>
            </a:r>
            <a:br>
              <a:rPr lang="en-US" dirty="0" smtClean="0"/>
            </a:br>
            <a:r>
              <a:rPr lang="en-US" dirty="0" smtClean="0"/>
              <a:t>Steps of Helping Minority Students</a:t>
            </a:r>
            <a:endParaRPr lang="en-US" dirty="0"/>
          </a:p>
        </p:txBody>
      </p:sp>
      <p:sp>
        <p:nvSpPr>
          <p:cNvPr id="3" name="Content Placeholder 2"/>
          <p:cNvSpPr>
            <a:spLocks noGrp="1"/>
          </p:cNvSpPr>
          <p:nvPr>
            <p:ph idx="1"/>
          </p:nvPr>
        </p:nvSpPr>
        <p:spPr/>
        <p:txBody>
          <a:bodyPr>
            <a:normAutofit/>
          </a:bodyPr>
          <a:lstStyle/>
          <a:p>
            <a:r>
              <a:rPr lang="en-US" sz="2000" b="1" dirty="0"/>
              <a:t>Step </a:t>
            </a:r>
            <a:r>
              <a:rPr lang="en-US" sz="2000" b="1" dirty="0" smtClean="0"/>
              <a:t>5. Using culturally responsive teaching.</a:t>
            </a:r>
            <a:r>
              <a:rPr lang="en-US" sz="2000" dirty="0" smtClean="0"/>
              <a:t>. </a:t>
            </a:r>
          </a:p>
          <a:p>
            <a:pPr>
              <a:buFont typeface="Courier New" charset="0"/>
              <a:buChar char="o"/>
            </a:pPr>
            <a:r>
              <a:rPr lang="en-US" sz="2000" dirty="0" smtClean="0"/>
              <a:t>Strategies: </a:t>
            </a:r>
          </a:p>
          <a:p>
            <a:pPr>
              <a:buFont typeface="Arial" charset="0"/>
              <a:buChar char="•"/>
            </a:pPr>
            <a:r>
              <a:rPr lang="en-US" sz="2000" dirty="0" smtClean="0"/>
              <a:t>Examine our </a:t>
            </a:r>
            <a:r>
              <a:rPr lang="en-US" sz="2000" dirty="0"/>
              <a:t>own teaching styles and </a:t>
            </a:r>
            <a:r>
              <a:rPr lang="en-US" sz="2000" dirty="0" smtClean="0"/>
              <a:t>understand </a:t>
            </a:r>
            <a:r>
              <a:rPr lang="en-US" sz="2000" dirty="0"/>
              <a:t>the learning styles of </a:t>
            </a:r>
            <a:r>
              <a:rPr lang="en-US" sz="2000" dirty="0" smtClean="0"/>
              <a:t>our </a:t>
            </a:r>
            <a:r>
              <a:rPr lang="en-US" sz="2000" dirty="0"/>
              <a:t>students without making </a:t>
            </a:r>
            <a:r>
              <a:rPr lang="en-US" sz="2000" dirty="0" smtClean="0"/>
              <a:t>generalizations. </a:t>
            </a:r>
            <a:r>
              <a:rPr lang="en-US" sz="2000" dirty="0"/>
              <a:t>Teachers tend to teach the way they have learned unless </a:t>
            </a:r>
            <a:r>
              <a:rPr lang="en-US" sz="2000" dirty="0" smtClean="0"/>
              <a:t>deliberately </a:t>
            </a:r>
            <a:r>
              <a:rPr lang="en-US" sz="2000" dirty="0"/>
              <a:t>challenged to teach otherwise (Bennett 2007</a:t>
            </a:r>
            <a:r>
              <a:rPr lang="en-US" sz="2000" dirty="0" smtClean="0"/>
              <a:t>).</a:t>
            </a:r>
            <a:endParaRPr lang="en-US" sz="2000" dirty="0"/>
          </a:p>
          <a:p>
            <a:pPr>
              <a:buFont typeface="Arial" charset="0"/>
              <a:buChar char="•"/>
            </a:pPr>
            <a:r>
              <a:rPr lang="en-US" sz="2000" dirty="0"/>
              <a:t>U</a:t>
            </a:r>
            <a:r>
              <a:rPr lang="en-US" sz="2000" dirty="0" smtClean="0"/>
              <a:t>se </a:t>
            </a:r>
            <a:r>
              <a:rPr lang="en-US" sz="2000" dirty="0"/>
              <a:t>as many modes as possible: logical-mathematical, linguistic, </a:t>
            </a:r>
            <a:r>
              <a:rPr lang="en-US" sz="2000" dirty="0" smtClean="0"/>
              <a:t>musical</a:t>
            </a:r>
            <a:r>
              <a:rPr lang="en-US" sz="2000" dirty="0"/>
              <a:t>, spatial, bodily kinesthetic, interpersonal, naturalistic, and </a:t>
            </a:r>
            <a:r>
              <a:rPr lang="en-US" sz="2000" dirty="0" smtClean="0"/>
              <a:t>intrapersonal</a:t>
            </a:r>
            <a:r>
              <a:rPr lang="en-US" sz="2000" dirty="0"/>
              <a:t> </a:t>
            </a:r>
            <a:r>
              <a:rPr lang="en-US" sz="2000" dirty="0" smtClean="0"/>
              <a:t>(Howard Gardner, 1993). </a:t>
            </a:r>
            <a:endParaRPr lang="en-US" sz="2000" dirty="0"/>
          </a:p>
          <a:p>
            <a:endParaRPr lang="en-US" sz="2000" dirty="0"/>
          </a:p>
        </p:txBody>
      </p:sp>
    </p:spTree>
    <p:extLst>
      <p:ext uri="{BB962C8B-B14F-4D97-AF65-F5344CB8AC3E}">
        <p14:creationId xmlns:p14="http://schemas.microsoft.com/office/powerpoint/2010/main" val="9279423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2. For ELLs: Vocabulary beyond the Definitions (Roberts &amp; </a:t>
            </a:r>
            <a:r>
              <a:rPr lang="en-US" dirty="0" err="1" smtClean="0"/>
              <a:t>Truxaw</a:t>
            </a:r>
            <a:r>
              <a:rPr lang="en-US" dirty="0" smtClean="0"/>
              <a:t>, 2003)</a:t>
            </a:r>
            <a:endParaRPr lang="en-US" dirty="0"/>
          </a:p>
        </p:txBody>
      </p:sp>
      <p:sp>
        <p:nvSpPr>
          <p:cNvPr id="3" name="Content Placeholder 2"/>
          <p:cNvSpPr>
            <a:spLocks noGrp="1"/>
          </p:cNvSpPr>
          <p:nvPr>
            <p:ph idx="1"/>
          </p:nvPr>
        </p:nvSpPr>
        <p:spPr>
          <a:xfrm>
            <a:off x="2592924" y="2133599"/>
            <a:ext cx="8911687" cy="4522033"/>
          </a:xfrm>
        </p:spPr>
        <p:txBody>
          <a:bodyPr>
            <a:normAutofit fontScale="92500"/>
          </a:bodyPr>
          <a:lstStyle/>
          <a:p>
            <a:r>
              <a:rPr lang="en-US" sz="2100" b="1" dirty="0" smtClean="0"/>
              <a:t>MP6- Attend to Precision. </a:t>
            </a:r>
            <a:r>
              <a:rPr lang="en-US" sz="2400" dirty="0"/>
              <a:t>Mathematically proficient students try to communicate precisely to others. They try to use clear definitions in discussion with others and in their own reasoning. </a:t>
            </a:r>
            <a:endParaRPr lang="en-US" sz="2400" dirty="0" smtClean="0"/>
          </a:p>
          <a:p>
            <a:r>
              <a:rPr lang="en-US" sz="2100" b="1" dirty="0" smtClean="0"/>
              <a:t>Challenges </a:t>
            </a:r>
            <a:r>
              <a:rPr lang="en-US" sz="2100" b="1" dirty="0" smtClean="0"/>
              <a:t>of math vocabulary for ELLs.</a:t>
            </a:r>
          </a:p>
          <a:p>
            <a:pPr>
              <a:buFont typeface="+mj-lt"/>
              <a:buAutoNum type="arabicPeriod"/>
            </a:pPr>
            <a:r>
              <a:rPr lang="en-US" sz="2100" dirty="0"/>
              <a:t>Definitions are filled with technical </a:t>
            </a:r>
            <a:r>
              <a:rPr lang="en-US" sz="2100" dirty="0" smtClean="0"/>
              <a:t>vocabulary, symbols</a:t>
            </a:r>
            <a:r>
              <a:rPr lang="en-US" sz="2100" dirty="0"/>
              <a:t>, and diagrams (</a:t>
            </a:r>
            <a:r>
              <a:rPr lang="en-US" sz="2100" dirty="0" err="1"/>
              <a:t>Pimm</a:t>
            </a:r>
            <a:r>
              <a:rPr lang="en-US" sz="2100" dirty="0"/>
              <a:t> 1987). </a:t>
            </a:r>
            <a:r>
              <a:rPr lang="en-US" sz="2100" dirty="0" smtClean="0"/>
              <a:t>Teachers need </a:t>
            </a:r>
            <a:r>
              <a:rPr lang="en-US" sz="2100" dirty="0"/>
              <a:t>to explicitly help students make sense </a:t>
            </a:r>
            <a:r>
              <a:rPr lang="en-US" sz="2100" dirty="0" smtClean="0"/>
              <a:t>of this </a:t>
            </a:r>
            <a:r>
              <a:rPr lang="en-US" sz="2100" dirty="0"/>
              <a:t>new language (</a:t>
            </a:r>
            <a:r>
              <a:rPr lang="en-US" sz="2100" dirty="0" err="1"/>
              <a:t>Schlepegrell</a:t>
            </a:r>
            <a:r>
              <a:rPr lang="en-US" sz="2100" dirty="0"/>
              <a:t> 2007).</a:t>
            </a:r>
            <a:endParaRPr lang="en-US" sz="2100" dirty="0" smtClean="0"/>
          </a:p>
          <a:p>
            <a:pPr>
              <a:buFont typeface="+mj-lt"/>
              <a:buAutoNum type="arabicPeriod"/>
            </a:pPr>
            <a:r>
              <a:rPr lang="en-US" sz="2100" dirty="0"/>
              <a:t>Many mathematics concepts can be </a:t>
            </a:r>
            <a:r>
              <a:rPr lang="en-US" sz="2100" dirty="0" smtClean="0"/>
              <a:t>represented in </a:t>
            </a:r>
            <a:r>
              <a:rPr lang="en-US" sz="2100" dirty="0"/>
              <a:t>multiple ways. </a:t>
            </a:r>
            <a:r>
              <a:rPr lang="en-US" sz="2100" dirty="0" smtClean="0"/>
              <a:t>Multiplication can </a:t>
            </a:r>
            <a:r>
              <a:rPr lang="en-US" sz="2100" dirty="0"/>
              <a:t>be indicated in many ways: “2 times 3,” “</a:t>
            </a:r>
            <a:r>
              <a:rPr lang="en-US" sz="2100" dirty="0" smtClean="0"/>
              <a:t>2 multiplied </a:t>
            </a:r>
            <a:r>
              <a:rPr lang="en-US" sz="2100" dirty="0"/>
              <a:t>by 3,” and “the product of 2 and 3</a:t>
            </a:r>
            <a:r>
              <a:rPr lang="en-US" sz="2100" dirty="0" smtClean="0"/>
              <a:t>.”To </a:t>
            </a:r>
            <a:r>
              <a:rPr lang="en-US" sz="2100" dirty="0"/>
              <a:t>add to the confusion, some words may </a:t>
            </a:r>
            <a:r>
              <a:rPr lang="en-US" sz="2100" dirty="0" smtClean="0"/>
              <a:t>have similar </a:t>
            </a:r>
            <a:r>
              <a:rPr lang="en-US" sz="2100" dirty="0"/>
              <a:t>connotations but vastly different </a:t>
            </a:r>
            <a:r>
              <a:rPr lang="en-US" sz="2100" dirty="0" smtClean="0"/>
              <a:t>technical meanings—for </a:t>
            </a:r>
            <a:r>
              <a:rPr lang="en-US" sz="2100" dirty="0"/>
              <a:t>example, “3 multiplied by </a:t>
            </a:r>
            <a:r>
              <a:rPr lang="en-US" sz="2100" dirty="0" smtClean="0"/>
              <a:t>10”and </a:t>
            </a:r>
            <a:r>
              <a:rPr lang="en-US" sz="2100" dirty="0"/>
              <a:t>“3 increased by 10” (</a:t>
            </a:r>
            <a:r>
              <a:rPr lang="en-US" sz="2100" dirty="0" err="1"/>
              <a:t>Heinze</a:t>
            </a:r>
            <a:r>
              <a:rPr lang="en-US" sz="2100" dirty="0"/>
              <a:t> 2005</a:t>
            </a:r>
            <a:r>
              <a:rPr lang="en-US" sz="2100" dirty="0" smtClean="0"/>
              <a:t>).</a:t>
            </a:r>
            <a:endParaRPr lang="en-US" sz="2100" dirty="0"/>
          </a:p>
        </p:txBody>
      </p:sp>
    </p:spTree>
    <p:extLst>
      <p:ext uri="{BB962C8B-B14F-4D97-AF65-F5344CB8AC3E}">
        <p14:creationId xmlns:p14="http://schemas.microsoft.com/office/powerpoint/2010/main" val="6668937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8500" y="546377"/>
            <a:ext cx="9728200" cy="1280890"/>
          </a:xfrm>
        </p:spPr>
        <p:txBody>
          <a:bodyPr>
            <a:normAutofit fontScale="90000"/>
          </a:bodyPr>
          <a:lstStyle/>
          <a:p>
            <a:r>
              <a:rPr lang="en-US" dirty="0" smtClean="0"/>
              <a:t>Example 2. For ELLs: Vocabulary beyond the Definitions (Roberts &amp; </a:t>
            </a:r>
            <a:r>
              <a:rPr lang="en-US" dirty="0" err="1" smtClean="0"/>
              <a:t>Truxaw</a:t>
            </a:r>
            <a:r>
              <a:rPr lang="en-US" dirty="0" smtClean="0"/>
              <a:t>, 2003) (continued)</a:t>
            </a:r>
            <a:endParaRPr lang="en-US" dirty="0"/>
          </a:p>
        </p:txBody>
      </p:sp>
      <p:sp>
        <p:nvSpPr>
          <p:cNvPr id="3" name="Content Placeholder 2"/>
          <p:cNvSpPr>
            <a:spLocks noGrp="1"/>
          </p:cNvSpPr>
          <p:nvPr>
            <p:ph idx="1"/>
          </p:nvPr>
        </p:nvSpPr>
        <p:spPr>
          <a:xfrm>
            <a:off x="2525712" y="1827267"/>
            <a:ext cx="8915400" cy="3777622"/>
          </a:xfrm>
        </p:spPr>
        <p:txBody>
          <a:bodyPr>
            <a:normAutofit/>
          </a:bodyPr>
          <a:lstStyle/>
          <a:p>
            <a:r>
              <a:rPr lang="en-US" dirty="0" smtClean="0"/>
              <a:t>Challenges of math vocabulary for ELLs (continued).</a:t>
            </a:r>
          </a:p>
          <a:p>
            <a:pPr>
              <a:buFont typeface="+mj-lt"/>
              <a:buAutoNum type="arabicPeriod" startAt="3"/>
            </a:pPr>
            <a:r>
              <a:rPr lang="en-US" dirty="0"/>
              <a:t>Many mathematics words have multiple </a:t>
            </a:r>
            <a:r>
              <a:rPr lang="en-US" dirty="0" smtClean="0"/>
              <a:t>meanings. A </a:t>
            </a:r>
            <a:r>
              <a:rPr lang="en-US" dirty="0"/>
              <a:t>quarter may refer to a coin or a </a:t>
            </a:r>
            <a:r>
              <a:rPr lang="en-US" dirty="0" smtClean="0"/>
              <a:t>fourth of </a:t>
            </a:r>
            <a:r>
              <a:rPr lang="en-US" dirty="0"/>
              <a:t>a whole. Students must learn that the </a:t>
            </a:r>
            <a:r>
              <a:rPr lang="en-US" dirty="0" smtClean="0"/>
              <a:t>same word </a:t>
            </a:r>
            <a:r>
              <a:rPr lang="en-US" dirty="0"/>
              <a:t>in different situations has </a:t>
            </a:r>
            <a:r>
              <a:rPr lang="en-US" dirty="0" smtClean="0"/>
              <a:t>different meanings</a:t>
            </a:r>
            <a:r>
              <a:rPr lang="en-US" dirty="0"/>
              <a:t>, such as asking for a quarter </a:t>
            </a:r>
            <a:r>
              <a:rPr lang="en-US" dirty="0" smtClean="0"/>
              <a:t>while at </a:t>
            </a:r>
            <a:r>
              <a:rPr lang="en-US" dirty="0"/>
              <a:t>a </a:t>
            </a:r>
            <a:r>
              <a:rPr lang="en-US" dirty="0" smtClean="0"/>
              <a:t>vending or a quarter of a foot implying one forth of a foot.</a:t>
            </a:r>
            <a:endParaRPr lang="en-US" dirty="0"/>
          </a:p>
          <a:p>
            <a:pPr>
              <a:buFont typeface="+mj-lt"/>
              <a:buAutoNum type="arabicPeriod" startAt="3"/>
            </a:pPr>
            <a:r>
              <a:rPr lang="en-US" dirty="0"/>
              <a:t>The overlap between mathematics </a:t>
            </a:r>
            <a:r>
              <a:rPr lang="en-US" dirty="0" smtClean="0"/>
              <a:t>vocabulary and </a:t>
            </a:r>
            <a:r>
              <a:rPr lang="en-US" dirty="0"/>
              <a:t>everyday English (</a:t>
            </a:r>
            <a:r>
              <a:rPr lang="en-US" dirty="0" err="1"/>
              <a:t>Kotsopoulos</a:t>
            </a:r>
            <a:r>
              <a:rPr lang="en-US" dirty="0"/>
              <a:t> </a:t>
            </a:r>
            <a:r>
              <a:rPr lang="en-US" dirty="0" smtClean="0"/>
              <a:t>2007; </a:t>
            </a:r>
            <a:r>
              <a:rPr lang="en-US" dirty="0" err="1" smtClean="0"/>
              <a:t>Moschkovich</a:t>
            </a:r>
            <a:r>
              <a:rPr lang="en-US" dirty="0" smtClean="0"/>
              <a:t> </a:t>
            </a:r>
            <a:r>
              <a:rPr lang="en-US" dirty="0"/>
              <a:t>2002) is </a:t>
            </a:r>
            <a:r>
              <a:rPr lang="en-US" dirty="0" smtClean="0"/>
              <a:t>problematic.</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200" y="4140200"/>
            <a:ext cx="6870700" cy="2717800"/>
          </a:xfrm>
          <a:prstGeom prst="rect">
            <a:avLst/>
          </a:prstGeom>
        </p:spPr>
      </p:pic>
    </p:spTree>
    <p:extLst>
      <p:ext uri="{BB962C8B-B14F-4D97-AF65-F5344CB8AC3E}">
        <p14:creationId xmlns:p14="http://schemas.microsoft.com/office/powerpoint/2010/main" val="9698135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8500" y="546377"/>
            <a:ext cx="9728200" cy="1280890"/>
          </a:xfrm>
        </p:spPr>
        <p:txBody>
          <a:bodyPr>
            <a:normAutofit fontScale="90000"/>
          </a:bodyPr>
          <a:lstStyle/>
          <a:p>
            <a:r>
              <a:rPr lang="en-US" dirty="0" smtClean="0"/>
              <a:t>Example 2. For ELLs: Vocabulary beyond the Definitions (Roberts &amp; </a:t>
            </a:r>
            <a:r>
              <a:rPr lang="en-US" dirty="0" err="1" smtClean="0"/>
              <a:t>Truxaw</a:t>
            </a:r>
            <a:r>
              <a:rPr lang="en-US" dirty="0" smtClean="0"/>
              <a:t>, 2003) (continued)</a:t>
            </a:r>
            <a:endParaRPr lang="en-US" dirty="0"/>
          </a:p>
        </p:txBody>
      </p:sp>
      <p:sp>
        <p:nvSpPr>
          <p:cNvPr id="3" name="Content Placeholder 2"/>
          <p:cNvSpPr>
            <a:spLocks noGrp="1"/>
          </p:cNvSpPr>
          <p:nvPr>
            <p:ph idx="1"/>
          </p:nvPr>
        </p:nvSpPr>
        <p:spPr>
          <a:xfrm>
            <a:off x="2525712" y="1827267"/>
            <a:ext cx="8915400" cy="3777622"/>
          </a:xfrm>
        </p:spPr>
        <p:txBody>
          <a:bodyPr>
            <a:normAutofit/>
          </a:bodyPr>
          <a:lstStyle/>
          <a:p>
            <a:r>
              <a:rPr lang="en-US" dirty="0" smtClean="0"/>
              <a:t>Challenges of math vocabulary for ELLs (continued).</a:t>
            </a:r>
          </a:p>
          <a:p>
            <a:pPr>
              <a:buFont typeface="+mj-lt"/>
              <a:buAutoNum type="arabicPeriod" startAt="5"/>
            </a:pPr>
            <a:r>
              <a:rPr lang="en-US" dirty="0"/>
              <a:t>Homonyms and words that sound similar </a:t>
            </a:r>
            <a:r>
              <a:rPr lang="en-US" dirty="0" smtClean="0"/>
              <a:t>can confuse </a:t>
            </a:r>
            <a:r>
              <a:rPr lang="en-US" dirty="0"/>
              <a:t>(Adams 2003). </a:t>
            </a:r>
            <a:endParaRPr lang="en-US" dirty="0" smtClean="0"/>
          </a:p>
          <a:p>
            <a:pPr>
              <a:buFont typeface="+mj-lt"/>
              <a:buAutoNum type="arabicPeriod" startAt="5"/>
            </a:pPr>
            <a:r>
              <a:rPr lang="en-US" dirty="0" smtClean="0"/>
              <a:t>Similarity </a:t>
            </a:r>
            <a:r>
              <a:rPr lang="en-US" dirty="0"/>
              <a:t>to native language words can </a:t>
            </a:r>
            <a:r>
              <a:rPr lang="en-US" dirty="0" smtClean="0"/>
              <a:t>add more </a:t>
            </a:r>
            <a:r>
              <a:rPr lang="en-US" dirty="0"/>
              <a:t>confusion. </a:t>
            </a:r>
            <a:r>
              <a:rPr lang="en-US" dirty="0" smtClean="0"/>
              <a:t>For example, the </a:t>
            </a:r>
            <a:r>
              <a:rPr lang="en-US" dirty="0"/>
              <a:t>Spanish word for quarter is </a:t>
            </a:r>
            <a:r>
              <a:rPr lang="en-US" dirty="0" err="1"/>
              <a:t>cuarto</a:t>
            </a:r>
            <a:r>
              <a:rPr lang="en-US" dirty="0"/>
              <a:t>, </a:t>
            </a:r>
            <a:r>
              <a:rPr lang="en-US" dirty="0" smtClean="0"/>
              <a:t>which can </a:t>
            </a:r>
            <a:r>
              <a:rPr lang="en-US" dirty="0"/>
              <a:t>mean “a quarter of an hour”; quarter </a:t>
            </a:r>
            <a:r>
              <a:rPr lang="en-US" dirty="0" smtClean="0"/>
              <a:t>could also </a:t>
            </a:r>
            <a:r>
              <a:rPr lang="en-US" dirty="0"/>
              <a:t>mean a room in a house, as in the </a:t>
            </a:r>
            <a:r>
              <a:rPr lang="en-US" dirty="0" err="1" smtClean="0"/>
              <a:t>Englishusage</a:t>
            </a:r>
            <a:r>
              <a:rPr lang="en-US" dirty="0" smtClean="0"/>
              <a:t> </a:t>
            </a:r>
            <a:r>
              <a:rPr lang="en-US" dirty="0"/>
              <a:t>“your living quarters” (</a:t>
            </a:r>
            <a:r>
              <a:rPr lang="en-US" dirty="0" err="1"/>
              <a:t>Moschkovich</a:t>
            </a:r>
            <a:r>
              <a:rPr lang="en-US" dirty="0"/>
              <a:t> </a:t>
            </a:r>
            <a:r>
              <a:rPr lang="en-US" dirty="0" smtClean="0"/>
              <a:t>1999, </a:t>
            </a:r>
            <a:r>
              <a:rPr lang="is-IS" dirty="0" smtClean="0"/>
              <a:t>2002</a:t>
            </a:r>
            <a:r>
              <a:rPr lang="is-IS" dirty="0"/>
              <a:t>).</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41600" y="3987800"/>
            <a:ext cx="6845300" cy="1727200"/>
          </a:xfrm>
          <a:prstGeom prst="rect">
            <a:avLst/>
          </a:prstGeom>
        </p:spPr>
      </p:pic>
    </p:spTree>
    <p:extLst>
      <p:ext uri="{BB962C8B-B14F-4D97-AF65-F5344CB8AC3E}">
        <p14:creationId xmlns:p14="http://schemas.microsoft.com/office/powerpoint/2010/main" val="4659909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8500" y="546377"/>
            <a:ext cx="9728200" cy="852888"/>
          </a:xfrm>
        </p:spPr>
        <p:txBody>
          <a:bodyPr>
            <a:noAutofit/>
          </a:bodyPr>
          <a:lstStyle/>
          <a:p>
            <a:r>
              <a:rPr lang="en-US" sz="3000" dirty="0" smtClean="0"/>
              <a:t>Example 2. For ELLs: Vocabulary beyond the Definitions (Roberts &amp; </a:t>
            </a:r>
            <a:r>
              <a:rPr lang="en-US" sz="3000" dirty="0" err="1" smtClean="0"/>
              <a:t>Truxaw</a:t>
            </a:r>
            <a:r>
              <a:rPr lang="en-US" sz="3000" dirty="0" smtClean="0"/>
              <a:t>, 2003) (continued)</a:t>
            </a:r>
            <a:endParaRPr lang="en-US" sz="3000" dirty="0"/>
          </a:p>
        </p:txBody>
      </p:sp>
      <p:sp>
        <p:nvSpPr>
          <p:cNvPr id="3" name="Content Placeholder 2"/>
          <p:cNvSpPr>
            <a:spLocks noGrp="1"/>
          </p:cNvSpPr>
          <p:nvPr>
            <p:ph idx="1"/>
          </p:nvPr>
        </p:nvSpPr>
        <p:spPr>
          <a:xfrm>
            <a:off x="2525712" y="1567267"/>
            <a:ext cx="8915400" cy="4037622"/>
          </a:xfrm>
        </p:spPr>
        <p:txBody>
          <a:bodyPr>
            <a:normAutofit/>
          </a:bodyPr>
          <a:lstStyle/>
          <a:p>
            <a:r>
              <a:rPr lang="en-US" dirty="0" smtClean="0"/>
              <a:t>Strategies of helping ELLs to learn math vocabulary.</a:t>
            </a:r>
          </a:p>
          <a:p>
            <a:pPr>
              <a:buFont typeface="Arial" charset="0"/>
              <a:buChar char="•"/>
            </a:pPr>
            <a:r>
              <a:rPr lang="en-US" dirty="0" smtClean="0"/>
              <a:t>Techniques: word wall, graphic organizer, </a:t>
            </a:r>
            <a:r>
              <a:rPr lang="en-US" dirty="0" err="1" smtClean="0"/>
              <a:t>Frayer</a:t>
            </a:r>
            <a:r>
              <a:rPr lang="en-US" dirty="0" smtClean="0"/>
              <a:t> model</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6192" y="2447038"/>
            <a:ext cx="7641719" cy="2258239"/>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9084" y="4303626"/>
            <a:ext cx="4584700" cy="2641186"/>
          </a:xfrm>
          <a:prstGeom prst="rect">
            <a:avLst/>
          </a:prstGeom>
        </p:spPr>
      </p:pic>
      <p:sp>
        <p:nvSpPr>
          <p:cNvPr id="11" name="TextBox 10"/>
          <p:cNvSpPr txBox="1"/>
          <p:nvPr/>
        </p:nvSpPr>
        <p:spPr>
          <a:xfrm>
            <a:off x="1327038" y="5604889"/>
            <a:ext cx="2052165" cy="923330"/>
          </a:xfrm>
          <a:prstGeom prst="rect">
            <a:avLst/>
          </a:prstGeom>
          <a:noFill/>
        </p:spPr>
        <p:txBody>
          <a:bodyPr wrap="none" rtlCol="0">
            <a:spAutoFit/>
          </a:bodyPr>
          <a:lstStyle/>
          <a:p>
            <a:r>
              <a:rPr lang="en-US" dirty="0" smtClean="0">
                <a:solidFill>
                  <a:srgbClr val="FF0000"/>
                </a:solidFill>
              </a:rPr>
              <a:t>Better examples:</a:t>
            </a:r>
          </a:p>
          <a:p>
            <a:r>
              <a:rPr lang="en-US" dirty="0" smtClean="0">
                <a:solidFill>
                  <a:srgbClr val="FF0000"/>
                </a:solidFill>
              </a:rPr>
              <a:t>2x-y=5</a:t>
            </a:r>
          </a:p>
          <a:p>
            <a:r>
              <a:rPr lang="en-US" dirty="0" smtClean="0">
                <a:solidFill>
                  <a:srgbClr val="FF0000"/>
                </a:solidFill>
              </a:rPr>
              <a:t>2x&gt;6</a:t>
            </a:r>
            <a:endParaRPr lang="en-US" dirty="0">
              <a:solidFill>
                <a:srgbClr val="FF0000"/>
              </a:solidFill>
            </a:endParaRPr>
          </a:p>
        </p:txBody>
      </p:sp>
    </p:spTree>
    <p:extLst>
      <p:ext uri="{BB962C8B-B14F-4D97-AF65-F5344CB8AC3E}">
        <p14:creationId xmlns:p14="http://schemas.microsoft.com/office/powerpoint/2010/main" val="10540963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8500" y="546377"/>
            <a:ext cx="9728200" cy="1280890"/>
          </a:xfrm>
        </p:spPr>
        <p:txBody>
          <a:bodyPr>
            <a:normAutofit/>
          </a:bodyPr>
          <a:lstStyle/>
          <a:p>
            <a:r>
              <a:rPr lang="en-US" sz="2400" dirty="0" smtClean="0"/>
              <a:t>Example 2. For ELLs: Vocabulary beyond the Definitions (Roberts &amp; </a:t>
            </a:r>
            <a:r>
              <a:rPr lang="en-US" sz="2400" dirty="0" err="1" smtClean="0"/>
              <a:t>Truxaw</a:t>
            </a:r>
            <a:r>
              <a:rPr lang="en-US" sz="2400" dirty="0" smtClean="0"/>
              <a:t>, 2003) (continued)</a:t>
            </a:r>
            <a:endParaRPr lang="en-US" sz="2400" dirty="0"/>
          </a:p>
        </p:txBody>
      </p:sp>
      <p:sp>
        <p:nvSpPr>
          <p:cNvPr id="3" name="Content Placeholder 2"/>
          <p:cNvSpPr>
            <a:spLocks noGrp="1"/>
          </p:cNvSpPr>
          <p:nvPr>
            <p:ph idx="1"/>
          </p:nvPr>
        </p:nvSpPr>
        <p:spPr>
          <a:xfrm>
            <a:off x="1219200" y="1397000"/>
            <a:ext cx="10221912" cy="4207889"/>
          </a:xfrm>
        </p:spPr>
        <p:txBody>
          <a:bodyPr>
            <a:normAutofit/>
          </a:bodyPr>
          <a:lstStyle/>
          <a:p>
            <a:r>
              <a:rPr lang="en-US" dirty="0" smtClean="0"/>
              <a:t>Strategies of learning math vocabulary.</a:t>
            </a:r>
          </a:p>
          <a:p>
            <a:pPr>
              <a:buFont typeface="Arial" charset="0"/>
              <a:buChar char="•"/>
            </a:pPr>
            <a:r>
              <a:rPr lang="en-US" dirty="0"/>
              <a:t>W</a:t>
            </a:r>
            <a:r>
              <a:rPr lang="en-US" dirty="0" smtClean="0"/>
              <a:t>ord wall, graphic organizer, </a:t>
            </a:r>
            <a:r>
              <a:rPr lang="en-US" dirty="0" err="1" smtClean="0"/>
              <a:t>Frayer</a:t>
            </a:r>
            <a:r>
              <a:rPr lang="en-US" dirty="0" smtClean="0"/>
              <a:t> model</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1350" y="2699717"/>
            <a:ext cx="7563521" cy="3531727"/>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69733" y="1608433"/>
            <a:ext cx="5613400" cy="5249567"/>
          </a:xfrm>
          <a:prstGeom prst="rect">
            <a:avLst/>
          </a:prstGeom>
        </p:spPr>
      </p:pic>
    </p:spTree>
    <p:extLst>
      <p:ext uri="{BB962C8B-B14F-4D97-AF65-F5344CB8AC3E}">
        <p14:creationId xmlns:p14="http://schemas.microsoft.com/office/powerpoint/2010/main" val="9234845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8466" y="624110"/>
            <a:ext cx="9166145" cy="1280890"/>
          </a:xfrm>
        </p:spPr>
        <p:txBody>
          <a:bodyPr>
            <a:normAutofit/>
          </a:bodyPr>
          <a:lstStyle/>
          <a:p>
            <a:r>
              <a:rPr lang="en-US" sz="3000" dirty="0" smtClean="0"/>
              <a:t>Review of Grant Goals</a:t>
            </a:r>
            <a:endParaRPr lang="en-US" sz="3000" dirty="0"/>
          </a:p>
        </p:txBody>
      </p:sp>
      <p:sp>
        <p:nvSpPr>
          <p:cNvPr id="3" name="Content Placeholder 2"/>
          <p:cNvSpPr>
            <a:spLocks noGrp="1"/>
          </p:cNvSpPr>
          <p:nvPr>
            <p:ph sz="half" idx="1"/>
          </p:nvPr>
        </p:nvSpPr>
        <p:spPr>
          <a:xfrm>
            <a:off x="7240249" y="1334125"/>
            <a:ext cx="4676931" cy="4976734"/>
          </a:xfrm>
        </p:spPr>
        <p:txBody>
          <a:bodyPr>
            <a:normAutofit fontScale="77500" lnSpcReduction="20000"/>
          </a:bodyPr>
          <a:lstStyle/>
          <a:p>
            <a:pPr marL="514350" indent="-514350">
              <a:buFont typeface="+mj-lt"/>
              <a:buAutoNum type="romanLcPeriod" startAt="5"/>
            </a:pPr>
            <a:r>
              <a:rPr lang="en-US" sz="2200" dirty="0"/>
              <a:t>Differentiating instructional strategies for students with special needs and ELLs at different English language proficiency level (</a:t>
            </a:r>
            <a:r>
              <a:rPr lang="en-US" sz="2200" dirty="0">
                <a:solidFill>
                  <a:srgbClr val="0070C0"/>
                </a:solidFill>
              </a:rPr>
              <a:t>Jan. Modules 11, 17, 20</a:t>
            </a:r>
            <a:r>
              <a:rPr lang="en-US" sz="2200" dirty="0">
                <a:solidFill>
                  <a:schemeClr val="accent1"/>
                </a:solidFill>
              </a:rPr>
              <a:t> &amp; </a:t>
            </a:r>
            <a:r>
              <a:rPr lang="en-US" sz="2200" u="sng" dirty="0">
                <a:solidFill>
                  <a:schemeClr val="accent1"/>
                </a:solidFill>
              </a:rPr>
              <a:t>24</a:t>
            </a:r>
            <a:r>
              <a:rPr lang="en-US" sz="2200" dirty="0"/>
              <a:t>), </a:t>
            </a:r>
          </a:p>
          <a:p>
            <a:pPr marL="514350" indent="-514350">
              <a:buFont typeface="+mj-lt"/>
              <a:buAutoNum type="romanLcPeriod" startAt="5"/>
            </a:pPr>
            <a:r>
              <a:rPr lang="en-US" sz="2200" dirty="0"/>
              <a:t>Establishing academic language objectives for English language learners (ELLs) and students in poverty (</a:t>
            </a:r>
            <a:r>
              <a:rPr lang="en-US" sz="2200" dirty="0">
                <a:solidFill>
                  <a:srgbClr val="0070C0"/>
                </a:solidFill>
              </a:rPr>
              <a:t>Jan. Modules 11, 17, 20 </a:t>
            </a:r>
            <a:r>
              <a:rPr lang="en-US" sz="2200" dirty="0">
                <a:solidFill>
                  <a:schemeClr val="accent1"/>
                </a:solidFill>
              </a:rPr>
              <a:t>&amp; </a:t>
            </a:r>
            <a:r>
              <a:rPr lang="en-US" sz="2200" u="sng" dirty="0">
                <a:solidFill>
                  <a:schemeClr val="accent1"/>
                </a:solidFill>
              </a:rPr>
              <a:t>24</a:t>
            </a:r>
            <a:r>
              <a:rPr lang="en-US" sz="2200" dirty="0"/>
              <a:t>), </a:t>
            </a:r>
          </a:p>
          <a:p>
            <a:pPr marL="514350" indent="-514350">
              <a:buFont typeface="+mj-lt"/>
              <a:buAutoNum type="romanLcPeriod" startAt="5"/>
            </a:pPr>
            <a:r>
              <a:rPr lang="en-US" sz="2200" dirty="0"/>
              <a:t>Connecting with students’ cultural and community assets (</a:t>
            </a:r>
            <a:r>
              <a:rPr lang="en-US" sz="2200" dirty="0">
                <a:solidFill>
                  <a:schemeClr val="accent1"/>
                </a:solidFill>
              </a:rPr>
              <a:t>Jan. Module </a:t>
            </a:r>
            <a:r>
              <a:rPr lang="en-US" sz="2200" u="sng" dirty="0">
                <a:solidFill>
                  <a:schemeClr val="accent1"/>
                </a:solidFill>
              </a:rPr>
              <a:t>24</a:t>
            </a:r>
            <a:r>
              <a:rPr lang="en-US" sz="2200" dirty="0"/>
              <a:t>), and </a:t>
            </a:r>
          </a:p>
          <a:p>
            <a:pPr marL="514350" indent="-514350">
              <a:buFont typeface="+mj-lt"/>
              <a:buAutoNum type="romanLcPeriod" startAt="5"/>
            </a:pPr>
            <a:r>
              <a:rPr lang="en-US" sz="2200" dirty="0"/>
              <a:t>Designing formative assessment tasks for both language and content instructional objectives (</a:t>
            </a:r>
            <a:r>
              <a:rPr lang="en-US" sz="2200" dirty="0">
                <a:solidFill>
                  <a:schemeClr val="accent2"/>
                </a:solidFill>
              </a:rPr>
              <a:t>Oct.</a:t>
            </a:r>
            <a:r>
              <a:rPr lang="en-US" sz="2200" dirty="0"/>
              <a:t>, </a:t>
            </a:r>
            <a:r>
              <a:rPr lang="en-US" sz="2200" dirty="0">
                <a:solidFill>
                  <a:srgbClr val="0070C0"/>
                </a:solidFill>
              </a:rPr>
              <a:t>Jan. Modules 17, 20 </a:t>
            </a:r>
            <a:r>
              <a:rPr lang="en-US" sz="2200" dirty="0">
                <a:solidFill>
                  <a:schemeClr val="accent1"/>
                </a:solidFill>
              </a:rPr>
              <a:t>&amp; </a:t>
            </a:r>
            <a:r>
              <a:rPr lang="en-US" sz="2200" u="sng" dirty="0">
                <a:solidFill>
                  <a:schemeClr val="accent1"/>
                </a:solidFill>
              </a:rPr>
              <a:t>24</a:t>
            </a:r>
            <a:r>
              <a:rPr lang="en-US" sz="2200" dirty="0"/>
              <a:t>).</a:t>
            </a:r>
          </a:p>
          <a:p>
            <a:r>
              <a:rPr lang="en-US" sz="2200" dirty="0"/>
              <a:t>(2) Peer observations, (3) Self-reflections, and (4) Peer feedback (</a:t>
            </a:r>
            <a:r>
              <a:rPr lang="en-US" sz="2200" dirty="0">
                <a:solidFill>
                  <a:srgbClr val="0070C0"/>
                </a:solidFill>
              </a:rPr>
              <a:t>Jan. Modules 17 &amp; 20</a:t>
            </a:r>
            <a:r>
              <a:rPr lang="en-US" sz="2200" dirty="0"/>
              <a:t>).</a:t>
            </a:r>
          </a:p>
          <a:p>
            <a:pPr marL="0" indent="0">
              <a:buNone/>
            </a:pPr>
            <a:endParaRPr lang="en-US" sz="2200" dirty="0">
              <a:solidFill>
                <a:schemeClr val="accent6">
                  <a:lumMod val="50000"/>
                </a:schemeClr>
              </a:solidFill>
            </a:endParaRPr>
          </a:p>
        </p:txBody>
      </p:sp>
      <p:sp>
        <p:nvSpPr>
          <p:cNvPr id="4" name="Content Placeholder 3"/>
          <p:cNvSpPr>
            <a:spLocks noGrp="1"/>
          </p:cNvSpPr>
          <p:nvPr>
            <p:ph sz="half" idx="2"/>
          </p:nvPr>
        </p:nvSpPr>
        <p:spPr>
          <a:xfrm>
            <a:off x="1925898" y="1334126"/>
            <a:ext cx="5133790" cy="4407108"/>
          </a:xfrm>
        </p:spPr>
        <p:txBody>
          <a:bodyPr>
            <a:noAutofit/>
          </a:bodyPr>
          <a:lstStyle/>
          <a:p>
            <a:r>
              <a:rPr lang="en-US" dirty="0"/>
              <a:t>“Teachers will have </a:t>
            </a:r>
            <a:r>
              <a:rPr lang="en-US" i="1" dirty="0"/>
              <a:t>increased standard-based teaching skills</a:t>
            </a:r>
            <a:r>
              <a:rPr lang="en-US" dirty="0"/>
              <a:t> measured by </a:t>
            </a:r>
          </a:p>
          <a:p>
            <a:r>
              <a:rPr lang="en-US" dirty="0"/>
              <a:t>(1) 3 </a:t>
            </a:r>
            <a:r>
              <a:rPr lang="en-US" u="sng" dirty="0">
                <a:solidFill>
                  <a:srgbClr val="C00000"/>
                </a:solidFill>
              </a:rPr>
              <a:t>lesson plans </a:t>
            </a:r>
            <a:r>
              <a:rPr lang="en-US" dirty="0"/>
              <a:t>demonstrating  </a:t>
            </a:r>
          </a:p>
          <a:p>
            <a:pPr marL="514350" indent="-514350">
              <a:buFont typeface="+mj-lt"/>
              <a:buAutoNum type="romanLcPeriod"/>
            </a:pPr>
            <a:r>
              <a:rPr lang="en-US" dirty="0"/>
              <a:t>standards-based instructional objectives (</a:t>
            </a:r>
            <a:r>
              <a:rPr lang="en-US" dirty="0">
                <a:solidFill>
                  <a:schemeClr val="accent2"/>
                </a:solidFill>
              </a:rPr>
              <a:t>Oct.</a:t>
            </a:r>
            <a:r>
              <a:rPr lang="en-US" dirty="0"/>
              <a:t>, </a:t>
            </a:r>
            <a:r>
              <a:rPr lang="en-US" dirty="0">
                <a:solidFill>
                  <a:srgbClr val="0070C0"/>
                </a:solidFill>
              </a:rPr>
              <a:t>Jan. Modules 17, 20 </a:t>
            </a:r>
            <a:r>
              <a:rPr lang="en-US" dirty="0">
                <a:solidFill>
                  <a:schemeClr val="accent1"/>
                </a:solidFill>
              </a:rPr>
              <a:t>&amp; </a:t>
            </a:r>
            <a:r>
              <a:rPr lang="en-US" u="sng" dirty="0">
                <a:solidFill>
                  <a:schemeClr val="accent1"/>
                </a:solidFill>
              </a:rPr>
              <a:t>24</a:t>
            </a:r>
            <a:r>
              <a:rPr lang="en-US" dirty="0"/>
              <a:t>), </a:t>
            </a:r>
          </a:p>
          <a:p>
            <a:pPr marL="514350" indent="-514350">
              <a:buFont typeface="+mj-lt"/>
              <a:buAutoNum type="romanLcPeriod"/>
            </a:pPr>
            <a:r>
              <a:rPr lang="en-US" dirty="0"/>
              <a:t>Identification of common developmental approximations or misconceptions related to the learning objectives (</a:t>
            </a:r>
            <a:r>
              <a:rPr lang="en-US" dirty="0">
                <a:solidFill>
                  <a:schemeClr val="accent2"/>
                </a:solidFill>
              </a:rPr>
              <a:t>Oct.</a:t>
            </a:r>
            <a:r>
              <a:rPr lang="en-US" dirty="0">
                <a:solidFill>
                  <a:srgbClr val="0070C0"/>
                </a:solidFill>
              </a:rPr>
              <a:t>, Jan, Modules 17 &amp; 20</a:t>
            </a:r>
            <a:r>
              <a:rPr lang="en-US" dirty="0"/>
              <a:t>), </a:t>
            </a:r>
          </a:p>
          <a:p>
            <a:pPr marL="514350" indent="-514350">
              <a:buFont typeface="+mj-lt"/>
              <a:buAutoNum type="romanLcPeriod"/>
            </a:pPr>
            <a:r>
              <a:rPr lang="en-US" dirty="0"/>
              <a:t>Using research-based instructional strategies (</a:t>
            </a:r>
            <a:r>
              <a:rPr lang="en-US" dirty="0">
                <a:solidFill>
                  <a:srgbClr val="0070C0"/>
                </a:solidFill>
              </a:rPr>
              <a:t>Jan. Modules 11, 17, 20 </a:t>
            </a:r>
            <a:r>
              <a:rPr lang="en-US" dirty="0">
                <a:solidFill>
                  <a:schemeClr val="accent1"/>
                </a:solidFill>
              </a:rPr>
              <a:t>&amp; </a:t>
            </a:r>
            <a:r>
              <a:rPr lang="en-US" u="sng" dirty="0">
                <a:solidFill>
                  <a:schemeClr val="accent1"/>
                </a:solidFill>
              </a:rPr>
              <a:t>24</a:t>
            </a:r>
            <a:r>
              <a:rPr lang="en-US" dirty="0"/>
              <a:t>), </a:t>
            </a:r>
          </a:p>
          <a:p>
            <a:pPr marL="514350" indent="-514350">
              <a:buFont typeface="+mj-lt"/>
              <a:buAutoNum type="romanLcPeriod"/>
            </a:pPr>
            <a:r>
              <a:rPr lang="en-US" dirty="0"/>
              <a:t>Following the 4-steps formative assessment process (</a:t>
            </a:r>
            <a:r>
              <a:rPr lang="en-US" dirty="0">
                <a:solidFill>
                  <a:schemeClr val="accent2"/>
                </a:solidFill>
              </a:rPr>
              <a:t>Oct.</a:t>
            </a:r>
            <a:r>
              <a:rPr lang="en-US" dirty="0"/>
              <a:t>, </a:t>
            </a:r>
            <a:r>
              <a:rPr lang="en-US" dirty="0">
                <a:solidFill>
                  <a:srgbClr val="0070C0"/>
                </a:solidFill>
              </a:rPr>
              <a:t>Jan. Modules 20</a:t>
            </a:r>
            <a:r>
              <a:rPr lang="en-US" dirty="0">
                <a:solidFill>
                  <a:schemeClr val="accent1"/>
                </a:solidFill>
              </a:rPr>
              <a:t> &amp; </a:t>
            </a:r>
            <a:r>
              <a:rPr lang="en-US" u="sng" dirty="0">
                <a:solidFill>
                  <a:schemeClr val="accent1"/>
                </a:solidFill>
              </a:rPr>
              <a:t>24</a:t>
            </a:r>
            <a:r>
              <a:rPr lang="en-US" dirty="0"/>
              <a:t>), </a:t>
            </a:r>
          </a:p>
        </p:txBody>
      </p:sp>
    </p:spTree>
    <p:extLst>
      <p:ext uri="{BB962C8B-B14F-4D97-AF65-F5344CB8AC3E}">
        <p14:creationId xmlns:p14="http://schemas.microsoft.com/office/powerpoint/2010/main" val="15795639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25712" y="1827267"/>
            <a:ext cx="8915400" cy="3777622"/>
          </a:xfrm>
        </p:spPr>
        <p:txBody>
          <a:bodyPr>
            <a:normAutofit/>
          </a:bodyPr>
          <a:lstStyle/>
          <a:p>
            <a:endParaRPr lang="en-US" dirty="0" smtClean="0"/>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2212" y="114300"/>
            <a:ext cx="8849102" cy="6460486"/>
          </a:xfrm>
          <a:prstGeom prst="rect">
            <a:avLst/>
          </a:prstGeom>
        </p:spPr>
      </p:pic>
      <p:sp>
        <p:nvSpPr>
          <p:cNvPr id="5" name="Title 4"/>
          <p:cNvSpPr>
            <a:spLocks noGrp="1"/>
          </p:cNvSpPr>
          <p:nvPr>
            <p:ph type="title"/>
          </p:nvPr>
        </p:nvSpPr>
        <p:spPr/>
        <p:txBody>
          <a:bodyPr/>
          <a:lstStyle/>
          <a:p>
            <a:r>
              <a:rPr lang="en-US" dirty="0" smtClean="0"/>
              <a:t> </a:t>
            </a:r>
            <a:endParaRPr lang="en-US" dirty="0"/>
          </a:p>
        </p:txBody>
      </p:sp>
    </p:spTree>
    <p:extLst>
      <p:ext uri="{BB962C8B-B14F-4D97-AF65-F5344CB8AC3E}">
        <p14:creationId xmlns:p14="http://schemas.microsoft.com/office/powerpoint/2010/main" val="1528906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25712" y="1827267"/>
            <a:ext cx="8915400" cy="3777622"/>
          </a:xfrm>
        </p:spPr>
        <p:txBody>
          <a:bodyPr>
            <a:normAutofit/>
          </a:bodyPr>
          <a:lstStyle/>
          <a:p>
            <a:endParaRPr lang="en-US" dirty="0" smtClean="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5200" y="293430"/>
            <a:ext cx="8077200" cy="6383835"/>
          </a:xfrm>
          <a:prstGeom prst="rect">
            <a:avLst/>
          </a:prstGeom>
        </p:spPr>
      </p:pic>
      <p:sp>
        <p:nvSpPr>
          <p:cNvPr id="5" name="Title 4"/>
          <p:cNvSpPr>
            <a:spLocks noGrp="1"/>
          </p:cNvSpPr>
          <p:nvPr>
            <p:ph type="title"/>
          </p:nvPr>
        </p:nvSpPr>
        <p:spPr/>
        <p:txBody>
          <a:bodyPr/>
          <a:lstStyle/>
          <a:p>
            <a:r>
              <a:rPr lang="en-US" dirty="0" smtClean="0"/>
              <a:t> </a:t>
            </a:r>
            <a:endParaRPr lang="en-US" dirty="0"/>
          </a:p>
        </p:txBody>
      </p:sp>
    </p:spTree>
    <p:extLst>
      <p:ext uri="{BB962C8B-B14F-4D97-AF65-F5344CB8AC3E}">
        <p14:creationId xmlns:p14="http://schemas.microsoft.com/office/powerpoint/2010/main" val="3281616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8500" y="546377"/>
            <a:ext cx="9728200" cy="1280890"/>
          </a:xfrm>
        </p:spPr>
        <p:txBody>
          <a:bodyPr>
            <a:normAutofit fontScale="90000"/>
          </a:bodyPr>
          <a:lstStyle/>
          <a:p>
            <a:r>
              <a:rPr lang="en-US" dirty="0" smtClean="0"/>
              <a:t>Example 2. For ELLs: Vocabulary beyond the Definitions (Roberts &amp; </a:t>
            </a:r>
            <a:r>
              <a:rPr lang="en-US" dirty="0" err="1" smtClean="0"/>
              <a:t>Truxaw</a:t>
            </a:r>
            <a:r>
              <a:rPr lang="en-US" dirty="0" smtClean="0"/>
              <a:t>, 2003) (continued)</a:t>
            </a:r>
            <a:endParaRPr lang="en-US" dirty="0"/>
          </a:p>
        </p:txBody>
      </p:sp>
      <p:sp>
        <p:nvSpPr>
          <p:cNvPr id="3" name="Content Placeholder 2"/>
          <p:cNvSpPr>
            <a:spLocks noGrp="1"/>
          </p:cNvSpPr>
          <p:nvPr>
            <p:ph idx="1"/>
          </p:nvPr>
        </p:nvSpPr>
        <p:spPr>
          <a:xfrm>
            <a:off x="2525712" y="1827267"/>
            <a:ext cx="8915400" cy="3777622"/>
          </a:xfrm>
        </p:spPr>
        <p:txBody>
          <a:bodyPr>
            <a:normAutofit/>
          </a:bodyPr>
          <a:lstStyle/>
          <a:p>
            <a:r>
              <a:rPr lang="en-US" sz="2200" dirty="0" smtClean="0"/>
              <a:t>Strategies of helping ELLs to learn math vocabulary (continued).</a:t>
            </a:r>
          </a:p>
          <a:p>
            <a:pPr>
              <a:buFont typeface="Arial" charset="0"/>
              <a:buChar char="•"/>
            </a:pPr>
            <a:r>
              <a:rPr lang="en-US" sz="2200" dirty="0" smtClean="0"/>
              <a:t>Instructional steps:</a:t>
            </a:r>
          </a:p>
          <a:p>
            <a:pPr>
              <a:buFont typeface="+mj-lt"/>
              <a:buAutoNum type="arabicPeriod"/>
            </a:pPr>
            <a:r>
              <a:rPr lang="en-US" sz="2200" dirty="0" smtClean="0"/>
              <a:t>Develop a vocabulary list</a:t>
            </a:r>
          </a:p>
          <a:p>
            <a:pPr>
              <a:buFont typeface="+mj-lt"/>
              <a:buAutoNum type="arabicPeriod"/>
            </a:pPr>
            <a:r>
              <a:rPr lang="en-US" sz="2200" dirty="0" smtClean="0"/>
              <a:t>Pre-teach and assess</a:t>
            </a:r>
          </a:p>
          <a:p>
            <a:pPr>
              <a:buFont typeface="+mj-lt"/>
              <a:buAutoNum type="arabicPeriod"/>
            </a:pPr>
            <a:r>
              <a:rPr lang="en-US" sz="2200" dirty="0" smtClean="0"/>
              <a:t>Teach and reteach</a:t>
            </a:r>
          </a:p>
          <a:p>
            <a:pPr>
              <a:buFont typeface="+mj-lt"/>
              <a:buAutoNum type="arabicPeriod"/>
            </a:pPr>
            <a:r>
              <a:rPr lang="en-US" sz="2200" dirty="0" smtClean="0"/>
              <a:t>Provide repetition and support long-term retention</a:t>
            </a:r>
          </a:p>
        </p:txBody>
      </p:sp>
    </p:spTree>
    <p:extLst>
      <p:ext uri="{BB962C8B-B14F-4D97-AF65-F5344CB8AC3E}">
        <p14:creationId xmlns:p14="http://schemas.microsoft.com/office/powerpoint/2010/main" val="16465011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8300" y="546377"/>
            <a:ext cx="10223500" cy="749023"/>
          </a:xfrm>
        </p:spPr>
        <p:txBody>
          <a:bodyPr>
            <a:normAutofit/>
          </a:bodyPr>
          <a:lstStyle/>
          <a:p>
            <a:r>
              <a:rPr lang="en-US" sz="2800" dirty="0" smtClean="0"/>
              <a:t>NCTM Suggested Differentiated Instructional Strategies 5-8</a:t>
            </a:r>
            <a:r>
              <a:rPr lang="en-US" dirty="0" smtClean="0"/>
              <a:t> </a:t>
            </a:r>
            <a:endParaRPr lang="en-US" dirty="0"/>
          </a:p>
        </p:txBody>
      </p:sp>
      <p:sp>
        <p:nvSpPr>
          <p:cNvPr id="3" name="Content Placeholder 2"/>
          <p:cNvSpPr>
            <a:spLocks noGrp="1"/>
          </p:cNvSpPr>
          <p:nvPr>
            <p:ph idx="1"/>
          </p:nvPr>
        </p:nvSpPr>
        <p:spPr>
          <a:xfrm>
            <a:off x="2098623" y="1064302"/>
            <a:ext cx="9342489" cy="5323798"/>
          </a:xfrm>
        </p:spPr>
        <p:txBody>
          <a:bodyPr>
            <a:normAutofit/>
          </a:bodyPr>
          <a:lstStyle/>
          <a:p>
            <a:endParaRPr lang="en-US" dirty="0" smtClean="0"/>
          </a:p>
          <a:p>
            <a:r>
              <a:rPr lang="en-US" sz="2000" dirty="0"/>
              <a:t>Use a variety of teaching </a:t>
            </a:r>
            <a:r>
              <a:rPr lang="en-US" sz="2000" dirty="0" smtClean="0"/>
              <a:t>techniques</a:t>
            </a:r>
          </a:p>
          <a:p>
            <a:r>
              <a:rPr lang="en-US" sz="2000" dirty="0" smtClean="0"/>
              <a:t>Emphasize </a:t>
            </a:r>
            <a:r>
              <a:rPr lang="en-US" sz="2000" dirty="0"/>
              <a:t>critical thinking</a:t>
            </a:r>
          </a:p>
          <a:p>
            <a:r>
              <a:rPr lang="en-US" sz="2000" dirty="0" smtClean="0"/>
              <a:t>Use </a:t>
            </a:r>
            <a:r>
              <a:rPr lang="en-US" sz="2000" dirty="0"/>
              <a:t>a variety of assessment strategies</a:t>
            </a:r>
          </a:p>
          <a:p>
            <a:r>
              <a:rPr lang="en-US" sz="2000" dirty="0" smtClean="0"/>
              <a:t>Use </a:t>
            </a:r>
            <a:r>
              <a:rPr lang="en-US" sz="2000" dirty="0"/>
              <a:t>active teaching techniques that allow students to explore and </a:t>
            </a:r>
            <a:r>
              <a:rPr lang="en-US" sz="2000" dirty="0" smtClean="0"/>
              <a:t>draw their </a:t>
            </a:r>
            <a:r>
              <a:rPr lang="en-US" sz="2000" dirty="0"/>
              <a:t>own conclusions</a:t>
            </a:r>
          </a:p>
          <a:p>
            <a:r>
              <a:rPr lang="en-US" sz="2000" dirty="0" smtClean="0"/>
              <a:t>Have </a:t>
            </a:r>
            <a:r>
              <a:rPr lang="en-US" sz="2000" dirty="0"/>
              <a:t>students work in cooperative groups</a:t>
            </a:r>
          </a:p>
          <a:p>
            <a:r>
              <a:rPr lang="en-US" sz="2000" dirty="0" smtClean="0"/>
              <a:t>Use </a:t>
            </a:r>
            <a:r>
              <a:rPr lang="en-US" sz="2000" dirty="0"/>
              <a:t>multiple representations to illustrate problem-solving strategies</a:t>
            </a:r>
          </a:p>
          <a:p>
            <a:r>
              <a:rPr lang="en-US" sz="2000" dirty="0" smtClean="0"/>
              <a:t>Differentiate </a:t>
            </a:r>
            <a:r>
              <a:rPr lang="en-US" sz="2000" dirty="0"/>
              <a:t>tasks and assignments</a:t>
            </a:r>
          </a:p>
          <a:p>
            <a:r>
              <a:rPr lang="en-US" sz="2000" dirty="0" smtClean="0"/>
              <a:t>Provide </a:t>
            </a:r>
            <a:r>
              <a:rPr lang="en-US" sz="2000" dirty="0"/>
              <a:t>extra assistance to those who need it</a:t>
            </a:r>
          </a:p>
          <a:p>
            <a:r>
              <a:rPr lang="en-US" sz="2000" dirty="0" smtClean="0"/>
              <a:t>Provide </a:t>
            </a:r>
            <a:r>
              <a:rPr lang="en-US" sz="2000" dirty="0"/>
              <a:t>challenges for those who are high achievers</a:t>
            </a:r>
            <a:endParaRPr lang="en-US" sz="2000" dirty="0" smtClean="0"/>
          </a:p>
        </p:txBody>
      </p:sp>
      <p:sp>
        <p:nvSpPr>
          <p:cNvPr id="4" name="TextBox 3"/>
          <p:cNvSpPr txBox="1"/>
          <p:nvPr/>
        </p:nvSpPr>
        <p:spPr>
          <a:xfrm>
            <a:off x="4272197" y="6018768"/>
            <a:ext cx="4621778" cy="400110"/>
          </a:xfrm>
          <a:prstGeom prst="rect">
            <a:avLst/>
          </a:prstGeom>
          <a:noFill/>
        </p:spPr>
        <p:txBody>
          <a:bodyPr wrap="none" rtlCol="0">
            <a:spAutoFit/>
          </a:bodyPr>
          <a:lstStyle/>
          <a:p>
            <a:r>
              <a:rPr lang="en-US" sz="2000" dirty="0" smtClean="0">
                <a:solidFill>
                  <a:schemeClr val="accent6">
                    <a:lumMod val="50000"/>
                  </a:schemeClr>
                </a:solidFill>
                <a:latin typeface="+mj-lt"/>
              </a:rPr>
              <a:t>See Examples from Modules 17 &amp; 20</a:t>
            </a:r>
            <a:endParaRPr lang="en-US" sz="2000" dirty="0">
              <a:solidFill>
                <a:schemeClr val="accent6">
                  <a:lumMod val="50000"/>
                </a:schemeClr>
              </a:solidFill>
              <a:latin typeface="+mj-lt"/>
            </a:endParaRPr>
          </a:p>
        </p:txBody>
      </p:sp>
    </p:spTree>
    <p:extLst>
      <p:ext uri="{BB962C8B-B14F-4D97-AF65-F5344CB8AC3E}">
        <p14:creationId xmlns:p14="http://schemas.microsoft.com/office/powerpoint/2010/main" val="16679892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8300" y="546377"/>
            <a:ext cx="10223500" cy="1280890"/>
          </a:xfrm>
        </p:spPr>
        <p:txBody>
          <a:bodyPr>
            <a:normAutofit/>
          </a:bodyPr>
          <a:lstStyle/>
          <a:p>
            <a:r>
              <a:rPr lang="en-US" sz="2800" dirty="0" smtClean="0"/>
              <a:t>NCTM Suggested Differentiated Instructional Strategies 5-8 (continued)</a:t>
            </a:r>
            <a:r>
              <a:rPr lang="en-US" dirty="0" smtClean="0"/>
              <a:t> </a:t>
            </a:r>
            <a:endParaRPr lang="en-US" dirty="0"/>
          </a:p>
        </p:txBody>
      </p:sp>
      <p:sp>
        <p:nvSpPr>
          <p:cNvPr id="3" name="Content Placeholder 2"/>
          <p:cNvSpPr>
            <a:spLocks noGrp="1"/>
          </p:cNvSpPr>
          <p:nvPr>
            <p:ph idx="1"/>
          </p:nvPr>
        </p:nvSpPr>
        <p:spPr>
          <a:xfrm>
            <a:off x="2362200" y="1295400"/>
            <a:ext cx="9078912" cy="5092700"/>
          </a:xfrm>
        </p:spPr>
        <p:txBody>
          <a:bodyPr>
            <a:normAutofit/>
          </a:bodyPr>
          <a:lstStyle/>
          <a:p>
            <a:endParaRPr lang="en-US" dirty="0" smtClean="0"/>
          </a:p>
          <a:p>
            <a:r>
              <a:rPr lang="en-US" sz="2300" dirty="0" smtClean="0"/>
              <a:t>Do </a:t>
            </a:r>
            <a:r>
              <a:rPr lang="en-US" sz="2300" dirty="0"/>
              <a:t>not simply ask students to solve additional problems, do an </a:t>
            </a:r>
            <a:r>
              <a:rPr lang="en-US" sz="2300" dirty="0" smtClean="0"/>
              <a:t>extra  report</a:t>
            </a:r>
            <a:r>
              <a:rPr lang="en-US" sz="2300" dirty="0"/>
              <a:t>, or play computer games when they finish early</a:t>
            </a:r>
          </a:p>
          <a:p>
            <a:r>
              <a:rPr lang="en-US" sz="2300" dirty="0" smtClean="0"/>
              <a:t>Play </a:t>
            </a:r>
            <a:r>
              <a:rPr lang="en-US" sz="2300" dirty="0"/>
              <a:t>into students interests</a:t>
            </a:r>
          </a:p>
          <a:p>
            <a:r>
              <a:rPr lang="en-US" sz="2300" dirty="0" smtClean="0"/>
              <a:t>Encourage </a:t>
            </a:r>
            <a:r>
              <a:rPr lang="en-US" sz="2300" dirty="0"/>
              <a:t>individual research</a:t>
            </a:r>
          </a:p>
          <a:p>
            <a:r>
              <a:rPr lang="en-US" sz="2300" dirty="0" smtClean="0"/>
              <a:t>Provide </a:t>
            </a:r>
            <a:r>
              <a:rPr lang="en-US" sz="2300" dirty="0"/>
              <a:t>challenges for those who are high achievers</a:t>
            </a:r>
            <a:endParaRPr lang="en-US" sz="2300" dirty="0" smtClean="0"/>
          </a:p>
        </p:txBody>
      </p:sp>
    </p:spTree>
    <p:extLst>
      <p:ext uri="{BB962C8B-B14F-4D97-AF65-F5344CB8AC3E}">
        <p14:creationId xmlns:p14="http://schemas.microsoft.com/office/powerpoint/2010/main" val="16664770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8300" y="546377"/>
            <a:ext cx="10223500" cy="1280890"/>
          </a:xfrm>
        </p:spPr>
        <p:txBody>
          <a:bodyPr>
            <a:normAutofit/>
          </a:bodyPr>
          <a:lstStyle/>
          <a:p>
            <a:r>
              <a:rPr lang="en-US" sz="2800" dirty="0" smtClean="0"/>
              <a:t>NCTM Suggested Differentiated Instructional Strategies: HS</a:t>
            </a:r>
            <a:r>
              <a:rPr lang="en-US" dirty="0" smtClean="0"/>
              <a:t> </a:t>
            </a:r>
            <a:endParaRPr lang="en-US" dirty="0"/>
          </a:p>
        </p:txBody>
      </p:sp>
      <p:sp>
        <p:nvSpPr>
          <p:cNvPr id="3" name="Content Placeholder 2"/>
          <p:cNvSpPr>
            <a:spLocks noGrp="1"/>
          </p:cNvSpPr>
          <p:nvPr>
            <p:ph idx="1"/>
          </p:nvPr>
        </p:nvSpPr>
        <p:spPr>
          <a:xfrm>
            <a:off x="2362200" y="1295400"/>
            <a:ext cx="9078912" cy="5092700"/>
          </a:xfrm>
        </p:spPr>
        <p:txBody>
          <a:bodyPr>
            <a:normAutofit/>
          </a:bodyPr>
          <a:lstStyle/>
          <a:p>
            <a:endParaRPr lang="en-US" dirty="0" smtClean="0"/>
          </a:p>
          <a:p>
            <a:r>
              <a:rPr lang="en-US" sz="2200" dirty="0"/>
              <a:t>Teach vocabulary</a:t>
            </a:r>
          </a:p>
          <a:p>
            <a:r>
              <a:rPr lang="en-US" sz="2200" dirty="0" smtClean="0"/>
              <a:t>Make </a:t>
            </a:r>
            <a:r>
              <a:rPr lang="en-US" sz="2200" dirty="0"/>
              <a:t>use of cooperative learning and </a:t>
            </a:r>
            <a:r>
              <a:rPr lang="en-US" sz="2200" dirty="0" smtClean="0"/>
              <a:t>group activities</a:t>
            </a:r>
            <a:endParaRPr lang="en-US" sz="2200" dirty="0"/>
          </a:p>
          <a:p>
            <a:r>
              <a:rPr lang="en-US" sz="2200" dirty="0" smtClean="0"/>
              <a:t>Explore </a:t>
            </a:r>
            <a:r>
              <a:rPr lang="en-US" sz="2200" dirty="0"/>
              <a:t>worthwhile, relevant tasks</a:t>
            </a:r>
          </a:p>
          <a:p>
            <a:r>
              <a:rPr lang="en-US" sz="2200" dirty="0" smtClean="0"/>
              <a:t>Use </a:t>
            </a:r>
            <a:r>
              <a:rPr lang="en-US" sz="2200" dirty="0"/>
              <a:t>multiple representations</a:t>
            </a:r>
          </a:p>
          <a:p>
            <a:r>
              <a:rPr lang="en-US" sz="2200" dirty="0" smtClean="0"/>
              <a:t>Emphasize </a:t>
            </a:r>
            <a:r>
              <a:rPr lang="en-US" sz="2200" dirty="0"/>
              <a:t>dialogue over </a:t>
            </a:r>
            <a:r>
              <a:rPr lang="en-US" sz="2200" dirty="0" smtClean="0"/>
              <a:t>lecture</a:t>
            </a:r>
            <a:endParaRPr lang="en-US" sz="2200" dirty="0"/>
          </a:p>
          <a:p>
            <a:r>
              <a:rPr lang="en-US" sz="2200" dirty="0" smtClean="0"/>
              <a:t>Use </a:t>
            </a:r>
            <a:r>
              <a:rPr lang="en-US" sz="2200" dirty="0"/>
              <a:t>various presentation styles</a:t>
            </a:r>
          </a:p>
          <a:p>
            <a:r>
              <a:rPr lang="en-US" sz="2200" dirty="0" smtClean="0"/>
              <a:t>Communicate </a:t>
            </a:r>
            <a:r>
              <a:rPr lang="en-US" sz="2200" dirty="0"/>
              <a:t>high expectations and </a:t>
            </a:r>
            <a:r>
              <a:rPr lang="en-US" sz="2200" dirty="0" smtClean="0"/>
              <a:t>have students </a:t>
            </a:r>
            <a:r>
              <a:rPr lang="en-US" sz="2200" dirty="0"/>
              <a:t>set goals for </a:t>
            </a:r>
            <a:r>
              <a:rPr lang="en-US" sz="2200" dirty="0" smtClean="0"/>
              <a:t>themselves</a:t>
            </a:r>
            <a:endParaRPr lang="en-US" sz="2200" dirty="0"/>
          </a:p>
          <a:p>
            <a:r>
              <a:rPr lang="en-US" sz="2200" dirty="0" smtClean="0"/>
              <a:t>Vary </a:t>
            </a:r>
            <a:r>
              <a:rPr lang="en-US" sz="2200" dirty="0"/>
              <a:t>assessment strategies</a:t>
            </a:r>
            <a:endParaRPr lang="en-US" sz="2200" dirty="0" smtClean="0"/>
          </a:p>
        </p:txBody>
      </p:sp>
      <p:sp>
        <p:nvSpPr>
          <p:cNvPr id="4" name="TextBox 3"/>
          <p:cNvSpPr txBox="1"/>
          <p:nvPr/>
        </p:nvSpPr>
        <p:spPr>
          <a:xfrm>
            <a:off x="2683239" y="6100997"/>
            <a:ext cx="5065810" cy="707886"/>
          </a:xfrm>
          <a:prstGeom prst="rect">
            <a:avLst/>
          </a:prstGeom>
          <a:noFill/>
        </p:spPr>
        <p:txBody>
          <a:bodyPr wrap="none" rtlCol="0">
            <a:spAutoFit/>
          </a:bodyPr>
          <a:lstStyle/>
          <a:p>
            <a:r>
              <a:rPr lang="en-US" sz="2200" dirty="0">
                <a:solidFill>
                  <a:schemeClr val="accent6">
                    <a:lumMod val="50000"/>
                  </a:schemeClr>
                </a:solidFill>
              </a:rPr>
              <a:t>See Examples from Modules 17 &amp; 20</a:t>
            </a:r>
          </a:p>
          <a:p>
            <a:endParaRPr lang="en-US" dirty="0"/>
          </a:p>
        </p:txBody>
      </p:sp>
    </p:spTree>
    <p:extLst>
      <p:ext uri="{BB962C8B-B14F-4D97-AF65-F5344CB8AC3E}">
        <p14:creationId xmlns:p14="http://schemas.microsoft.com/office/powerpoint/2010/main" val="10944567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8300" y="546377"/>
            <a:ext cx="10223500" cy="1280890"/>
          </a:xfrm>
        </p:spPr>
        <p:txBody>
          <a:bodyPr>
            <a:normAutofit/>
          </a:bodyPr>
          <a:lstStyle/>
          <a:p>
            <a:r>
              <a:rPr lang="en-US" sz="2800" dirty="0" smtClean="0"/>
              <a:t>NCTM Suggested Differentiated Instructional Strategies: HS</a:t>
            </a:r>
            <a:br>
              <a:rPr lang="en-US" sz="2800" dirty="0" smtClean="0"/>
            </a:br>
            <a:r>
              <a:rPr lang="en-US" sz="2800" dirty="0" smtClean="0"/>
              <a:t>(continued)</a:t>
            </a:r>
            <a:r>
              <a:rPr lang="en-US" dirty="0" smtClean="0"/>
              <a:t> </a:t>
            </a:r>
            <a:endParaRPr lang="en-US" dirty="0"/>
          </a:p>
        </p:txBody>
      </p:sp>
      <p:sp>
        <p:nvSpPr>
          <p:cNvPr id="3" name="Content Placeholder 2"/>
          <p:cNvSpPr>
            <a:spLocks noGrp="1"/>
          </p:cNvSpPr>
          <p:nvPr>
            <p:ph idx="1"/>
          </p:nvPr>
        </p:nvSpPr>
        <p:spPr>
          <a:xfrm>
            <a:off x="2362200" y="1827266"/>
            <a:ext cx="9078912" cy="4560833"/>
          </a:xfrm>
        </p:spPr>
        <p:txBody>
          <a:bodyPr>
            <a:normAutofit/>
          </a:bodyPr>
          <a:lstStyle/>
          <a:p>
            <a:endParaRPr lang="en-US" dirty="0"/>
          </a:p>
          <a:p>
            <a:r>
              <a:rPr lang="en-US" sz="2400" dirty="0" smtClean="0"/>
              <a:t>Integrate </a:t>
            </a:r>
            <a:r>
              <a:rPr lang="en-US" sz="2400" dirty="0"/>
              <a:t>technology</a:t>
            </a:r>
          </a:p>
          <a:p>
            <a:r>
              <a:rPr lang="en-US" sz="2400" dirty="0" smtClean="0"/>
              <a:t>Make </a:t>
            </a:r>
            <a:r>
              <a:rPr lang="en-US" sz="2400" dirty="0"/>
              <a:t>content connections between math </a:t>
            </a:r>
            <a:r>
              <a:rPr lang="en-US" sz="2400" dirty="0" smtClean="0"/>
              <a:t>and across </a:t>
            </a:r>
            <a:r>
              <a:rPr lang="en-US" sz="2400" dirty="0"/>
              <a:t>subjects</a:t>
            </a:r>
          </a:p>
          <a:p>
            <a:r>
              <a:rPr lang="en-US" sz="2400" dirty="0" smtClean="0"/>
              <a:t>Involve </a:t>
            </a:r>
            <a:r>
              <a:rPr lang="en-US" sz="2400" dirty="0"/>
              <a:t>parents and community </a:t>
            </a:r>
            <a:r>
              <a:rPr lang="en-US" sz="2400" dirty="0" smtClean="0"/>
              <a:t>members</a:t>
            </a:r>
            <a:endParaRPr lang="en-US" sz="2400" dirty="0"/>
          </a:p>
        </p:txBody>
      </p:sp>
    </p:spTree>
    <p:extLst>
      <p:ext uri="{BB962C8B-B14F-4D97-AF65-F5344CB8AC3E}">
        <p14:creationId xmlns:p14="http://schemas.microsoft.com/office/powerpoint/2010/main" val="69108540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Core </a:t>
            </a:r>
            <a:r>
              <a:rPr lang="en-US" dirty="0"/>
              <a:t>D</a:t>
            </a:r>
            <a:r>
              <a:rPr lang="en-US" dirty="0" smtClean="0"/>
              <a:t>ifferentiated </a:t>
            </a:r>
            <a:r>
              <a:rPr lang="en-US" dirty="0"/>
              <a:t>I</a:t>
            </a:r>
            <a:r>
              <a:rPr lang="en-US" dirty="0" smtClean="0"/>
              <a:t>nstruction </a:t>
            </a:r>
            <a:r>
              <a:rPr lang="en-US" dirty="0"/>
              <a:t>S</a:t>
            </a:r>
            <a:r>
              <a:rPr lang="en-US" dirty="0" smtClean="0"/>
              <a:t>trategy </a:t>
            </a:r>
            <a:br>
              <a:rPr lang="en-US" dirty="0" smtClean="0"/>
            </a:br>
            <a:r>
              <a:rPr lang="en-US" dirty="0" smtClean="0"/>
              <a:t>Example 1. Open Questions</a:t>
            </a:r>
            <a:endParaRPr lang="en-US" dirty="0"/>
          </a:p>
        </p:txBody>
      </p:sp>
      <p:sp>
        <p:nvSpPr>
          <p:cNvPr id="3" name="Content Placeholder 2"/>
          <p:cNvSpPr>
            <a:spLocks noGrp="1"/>
          </p:cNvSpPr>
          <p:nvPr>
            <p:ph idx="1"/>
          </p:nvPr>
        </p:nvSpPr>
        <p:spPr/>
        <p:txBody>
          <a:bodyPr>
            <a:normAutofit/>
          </a:bodyPr>
          <a:lstStyle/>
          <a:p>
            <a:r>
              <a:rPr lang="en-US" sz="2000" dirty="0" smtClean="0"/>
              <a:t>Open questions – allow variety responses and approaches. </a:t>
            </a:r>
          </a:p>
          <a:p>
            <a:r>
              <a:rPr lang="en-US" sz="2000" dirty="0" smtClean="0"/>
              <a:t>Closed question </a:t>
            </a:r>
            <a:r>
              <a:rPr lang="en-US" sz="2000" dirty="0" err="1" smtClean="0"/>
              <a:t>v.s</a:t>
            </a:r>
            <a:r>
              <a:rPr lang="en-US" sz="2000" dirty="0" smtClean="0"/>
              <a:t>. open question</a:t>
            </a:r>
          </a:p>
          <a:p>
            <a:endParaRPr lang="en-US" sz="2000" dirty="0"/>
          </a:p>
          <a:p>
            <a:endParaRPr lang="en-US" sz="2000" dirty="0" smtClean="0"/>
          </a:p>
          <a:p>
            <a:endParaRPr lang="en-US" sz="2000" dirty="0" smtClean="0"/>
          </a:p>
          <a:p>
            <a:endParaRPr lang="en-US" sz="2000" dirty="0"/>
          </a:p>
          <a:p>
            <a:r>
              <a:rPr lang="en-US" sz="2000" dirty="0" smtClean="0"/>
              <a:t>Benefits: </a:t>
            </a:r>
            <a:r>
              <a:rPr lang="en-US" sz="2000" dirty="0"/>
              <a:t>S</a:t>
            </a:r>
            <a:r>
              <a:rPr lang="en-US" sz="2000" dirty="0" smtClean="0"/>
              <a:t>tudents </a:t>
            </a:r>
            <a:r>
              <a:rPr lang="en-US" sz="2000" dirty="0"/>
              <a:t>are </a:t>
            </a:r>
            <a:r>
              <a:rPr lang="en-US" sz="2000" dirty="0" smtClean="0"/>
              <a:t>encouraged </a:t>
            </a:r>
            <a:r>
              <a:rPr lang="en-US" sz="2000" dirty="0"/>
              <a:t>to express different points of </a:t>
            </a:r>
            <a:r>
              <a:rPr lang="en-US" sz="2000" dirty="0" smtClean="0"/>
              <a:t>views. It allows independent and critical thinking. It allows teacher to observe students and come up the next step of instruction.</a:t>
            </a:r>
          </a:p>
          <a:p>
            <a:endParaRPr lang="en-US"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56469" y="3036549"/>
            <a:ext cx="7637825" cy="1475489"/>
          </a:xfrm>
          <a:prstGeom prst="rect">
            <a:avLst/>
          </a:prstGeom>
        </p:spPr>
      </p:pic>
      <p:sp>
        <p:nvSpPr>
          <p:cNvPr id="5" name="TextBox 4"/>
          <p:cNvSpPr txBox="1"/>
          <p:nvPr/>
        </p:nvSpPr>
        <p:spPr>
          <a:xfrm>
            <a:off x="2260600" y="5943182"/>
            <a:ext cx="11851027" cy="584775"/>
          </a:xfrm>
          <a:prstGeom prst="rect">
            <a:avLst/>
          </a:prstGeom>
          <a:noFill/>
        </p:spPr>
        <p:txBody>
          <a:bodyPr wrap="square" rtlCol="0">
            <a:spAutoFit/>
          </a:bodyPr>
          <a:lstStyle/>
          <a:p>
            <a:r>
              <a:rPr lang="en-US" sz="1600" i="1" dirty="0"/>
              <a:t>(</a:t>
            </a:r>
            <a:r>
              <a:rPr lang="en-US" sz="1600" dirty="0" smtClean="0"/>
              <a:t>Why </a:t>
            </a:r>
            <a:r>
              <a:rPr lang="en-US" sz="1600" dirty="0"/>
              <a:t>and How to </a:t>
            </a:r>
            <a:r>
              <a:rPr lang="en-US" sz="1600" i="1" dirty="0"/>
              <a:t>Differentiate</a:t>
            </a:r>
            <a:r>
              <a:rPr lang="en-US" sz="1600" dirty="0" smtClean="0"/>
              <a:t>.</a:t>
            </a:r>
          </a:p>
          <a:p>
            <a:r>
              <a:rPr lang="en-US" sz="1600" dirty="0">
                <a:hlinkClick r:id="rId3"/>
              </a:rPr>
              <a:t>https://</a:t>
            </a:r>
            <a:r>
              <a:rPr lang="en-US" sz="1600" dirty="0" smtClean="0">
                <a:hlinkClick r:id="rId3"/>
              </a:rPr>
              <a:t>www.nctm.org/Handlers/AttachmentHandler.ashx?attachmentID=NV%2BmKCl3nM8%3D</a:t>
            </a:r>
            <a:r>
              <a:rPr lang="en-US" sz="1600" dirty="0" smtClean="0"/>
              <a:t>) </a:t>
            </a:r>
            <a:endParaRPr lang="en-US" sz="1600" dirty="0"/>
          </a:p>
        </p:txBody>
      </p:sp>
    </p:spTree>
    <p:extLst>
      <p:ext uri="{BB962C8B-B14F-4D97-AF65-F5344CB8AC3E}">
        <p14:creationId xmlns:p14="http://schemas.microsoft.com/office/powerpoint/2010/main" val="43116240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856068"/>
          </a:xfrm>
        </p:spPr>
        <p:txBody>
          <a:bodyPr>
            <a:normAutofit fontScale="90000"/>
          </a:bodyPr>
          <a:lstStyle/>
          <a:p>
            <a:r>
              <a:rPr lang="en-US" dirty="0" smtClean="0"/>
              <a:t>Core </a:t>
            </a:r>
            <a:r>
              <a:rPr lang="en-US" dirty="0"/>
              <a:t>D</a:t>
            </a:r>
            <a:r>
              <a:rPr lang="en-US" dirty="0" smtClean="0"/>
              <a:t>ifferentiated </a:t>
            </a:r>
            <a:r>
              <a:rPr lang="en-US" dirty="0"/>
              <a:t>I</a:t>
            </a:r>
            <a:r>
              <a:rPr lang="en-US" dirty="0" smtClean="0"/>
              <a:t>nstruction </a:t>
            </a:r>
            <a:r>
              <a:rPr lang="en-US" dirty="0"/>
              <a:t>S</a:t>
            </a:r>
            <a:r>
              <a:rPr lang="en-US" dirty="0" smtClean="0"/>
              <a:t>trategy </a:t>
            </a:r>
            <a:br>
              <a:rPr lang="en-US" dirty="0" smtClean="0"/>
            </a:br>
            <a:r>
              <a:rPr lang="en-US" dirty="0" smtClean="0"/>
              <a:t>Example 1. Open Questions (continued)</a:t>
            </a:r>
            <a:endParaRPr lang="en-US" dirty="0"/>
          </a:p>
        </p:txBody>
      </p:sp>
      <p:sp>
        <p:nvSpPr>
          <p:cNvPr id="3" name="Content Placeholder 2"/>
          <p:cNvSpPr>
            <a:spLocks noGrp="1"/>
          </p:cNvSpPr>
          <p:nvPr>
            <p:ph idx="1"/>
          </p:nvPr>
        </p:nvSpPr>
        <p:spPr>
          <a:xfrm>
            <a:off x="2589212" y="1689100"/>
            <a:ext cx="8915400" cy="4222122"/>
          </a:xfrm>
        </p:spPr>
        <p:txBody>
          <a:bodyPr/>
          <a:lstStyle/>
          <a:p>
            <a:r>
              <a:rPr lang="en-US" dirty="0" smtClean="0"/>
              <a:t>Creating an open question</a:t>
            </a:r>
          </a:p>
          <a:p>
            <a:pPr>
              <a:buFont typeface="+mj-lt"/>
              <a:buAutoNum type="alphaLcPeriod"/>
            </a:pPr>
            <a:r>
              <a:rPr lang="en-US" dirty="0"/>
              <a:t>Turning around a question</a:t>
            </a:r>
          </a:p>
          <a:p>
            <a:pPr>
              <a:buFont typeface="+mj-lt"/>
              <a:buAutoNum type="alphaLcPeriod"/>
            </a:pPr>
            <a:r>
              <a:rPr lang="en-US" dirty="0" smtClean="0"/>
              <a:t>Asking </a:t>
            </a:r>
            <a:r>
              <a:rPr lang="en-US" dirty="0"/>
              <a:t>for similarities and differences</a:t>
            </a:r>
          </a:p>
          <a:p>
            <a:pPr>
              <a:buFont typeface="+mj-lt"/>
              <a:buAutoNum type="alphaLcPeriod"/>
            </a:pPr>
            <a:r>
              <a:rPr lang="en-US" dirty="0" smtClean="0"/>
              <a:t>Replacing </a:t>
            </a:r>
            <a:r>
              <a:rPr lang="en-US" dirty="0"/>
              <a:t>a number, shape, measurement unit, and so forth with a blank</a:t>
            </a:r>
          </a:p>
          <a:p>
            <a:pPr>
              <a:buFont typeface="+mj-lt"/>
              <a:buAutoNum type="alphaLcPeriod"/>
            </a:pPr>
            <a:r>
              <a:rPr lang="en-US" dirty="0" smtClean="0"/>
              <a:t>Asking </a:t>
            </a:r>
            <a:r>
              <a:rPr lang="en-US" dirty="0"/>
              <a:t>for a number sentence</a:t>
            </a:r>
            <a:endParaRPr lang="en-US" dirty="0" smtClean="0"/>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3462" y="4749800"/>
            <a:ext cx="6362700" cy="21082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7612" y="3733800"/>
            <a:ext cx="6324600" cy="1016000"/>
          </a:xfrm>
          <a:prstGeom prst="rect">
            <a:avLst/>
          </a:prstGeom>
        </p:spPr>
      </p:pic>
    </p:spTree>
    <p:extLst>
      <p:ext uri="{BB962C8B-B14F-4D97-AF65-F5344CB8AC3E}">
        <p14:creationId xmlns:p14="http://schemas.microsoft.com/office/powerpoint/2010/main" val="14908677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856068"/>
          </a:xfrm>
        </p:spPr>
        <p:txBody>
          <a:bodyPr>
            <a:normAutofit fontScale="90000"/>
          </a:bodyPr>
          <a:lstStyle/>
          <a:p>
            <a:r>
              <a:rPr lang="en-US" dirty="0" smtClean="0"/>
              <a:t>Core </a:t>
            </a:r>
            <a:r>
              <a:rPr lang="en-US" dirty="0"/>
              <a:t>D</a:t>
            </a:r>
            <a:r>
              <a:rPr lang="en-US" dirty="0" smtClean="0"/>
              <a:t>ifferentiated </a:t>
            </a:r>
            <a:r>
              <a:rPr lang="en-US" dirty="0"/>
              <a:t>I</a:t>
            </a:r>
            <a:r>
              <a:rPr lang="en-US" dirty="0" smtClean="0"/>
              <a:t>nstruction </a:t>
            </a:r>
            <a:r>
              <a:rPr lang="en-US" dirty="0"/>
              <a:t>S</a:t>
            </a:r>
            <a:r>
              <a:rPr lang="en-US" dirty="0" smtClean="0"/>
              <a:t>trategy </a:t>
            </a:r>
            <a:br>
              <a:rPr lang="en-US" dirty="0" smtClean="0"/>
            </a:br>
            <a:r>
              <a:rPr lang="en-US" dirty="0" smtClean="0"/>
              <a:t>Example 2. Tiered Lessons</a:t>
            </a:r>
            <a:endParaRPr lang="en-US" dirty="0"/>
          </a:p>
        </p:txBody>
      </p:sp>
      <p:sp>
        <p:nvSpPr>
          <p:cNvPr id="3" name="Content Placeholder 2"/>
          <p:cNvSpPr>
            <a:spLocks noGrp="1"/>
          </p:cNvSpPr>
          <p:nvPr>
            <p:ph idx="1"/>
          </p:nvPr>
        </p:nvSpPr>
        <p:spPr>
          <a:xfrm>
            <a:off x="2589212" y="1689100"/>
            <a:ext cx="8915400" cy="4876592"/>
          </a:xfrm>
        </p:spPr>
        <p:txBody>
          <a:bodyPr>
            <a:noAutofit/>
          </a:bodyPr>
          <a:lstStyle/>
          <a:p>
            <a:r>
              <a:rPr lang="en-US" sz="2100" i="1" dirty="0" smtClean="0"/>
              <a:t>Types </a:t>
            </a:r>
            <a:r>
              <a:rPr lang="en-US" sz="2100" i="1" dirty="0"/>
              <a:t>of </a:t>
            </a:r>
            <a:r>
              <a:rPr lang="en-US" sz="2100" i="1" dirty="0" smtClean="0"/>
              <a:t>tiers we can use: </a:t>
            </a:r>
            <a:r>
              <a:rPr lang="en-US" sz="2100" i="1" dirty="0"/>
              <a:t>readiness, interest, or learning profile</a:t>
            </a:r>
            <a:r>
              <a:rPr lang="en-US" sz="2100" i="1" dirty="0" smtClean="0"/>
              <a:t>.</a:t>
            </a:r>
          </a:p>
          <a:p>
            <a:r>
              <a:rPr lang="en-US" sz="2100" i="1" dirty="0" smtClean="0"/>
              <a:t>Readiness: under the same content goals choose different levels and numbers of problems. </a:t>
            </a:r>
          </a:p>
          <a:p>
            <a:r>
              <a:rPr lang="en-US" sz="2100" i="1" dirty="0" smtClean="0"/>
              <a:t>Interest: create problems/projects  relevant to their interests. </a:t>
            </a:r>
          </a:p>
          <a:p>
            <a:r>
              <a:rPr lang="en-US" sz="2100" i="1" dirty="0"/>
              <a:t> Learning style: </a:t>
            </a:r>
            <a:r>
              <a:rPr lang="en-US" sz="2100" i="1" dirty="0" smtClean="0"/>
              <a:t> e.g. tier </a:t>
            </a:r>
            <a:r>
              <a:rPr lang="en-US" sz="2100" i="1" dirty="0"/>
              <a:t>on all </a:t>
            </a:r>
            <a:r>
              <a:rPr lang="en-US" sz="2100" i="1" dirty="0" smtClean="0"/>
              <a:t>levels  </a:t>
            </a:r>
            <a:r>
              <a:rPr lang="en-US" sz="2100" i="1" dirty="0"/>
              <a:t>of Gardner’s multiple intelligences </a:t>
            </a:r>
            <a:r>
              <a:rPr lang="en-US" sz="2100" i="1" dirty="0" smtClean="0"/>
              <a:t>or </a:t>
            </a:r>
            <a:r>
              <a:rPr lang="en-US" sz="2100" dirty="0"/>
              <a:t>Bloom’s </a:t>
            </a:r>
            <a:r>
              <a:rPr lang="en-US" sz="2100" dirty="0" smtClean="0"/>
              <a:t>Taxonomy </a:t>
            </a:r>
            <a:r>
              <a:rPr lang="en-US" sz="2100" i="1" dirty="0" smtClean="0"/>
              <a:t>in </a:t>
            </a:r>
            <a:r>
              <a:rPr lang="en-US" sz="2100" i="1" dirty="0"/>
              <a:t>one lesson may not be a good place to start, so choose only a few, such as logical-mathematical intelligence, spatial intelligence, and linguistic intelligence. </a:t>
            </a:r>
            <a:r>
              <a:rPr lang="en-US" sz="2100" dirty="0" smtClean="0"/>
              <a:t> Use of directive teaching, sense making group work, algebraic steps, sense making, reading, graphs, and interactive technology whenever possible. </a:t>
            </a:r>
          </a:p>
        </p:txBody>
      </p:sp>
      <p:sp>
        <p:nvSpPr>
          <p:cNvPr id="4" name="TextBox 3"/>
          <p:cNvSpPr txBox="1"/>
          <p:nvPr/>
        </p:nvSpPr>
        <p:spPr>
          <a:xfrm>
            <a:off x="3822700" y="5825550"/>
            <a:ext cx="5902578" cy="369332"/>
          </a:xfrm>
          <a:prstGeom prst="rect">
            <a:avLst/>
          </a:prstGeom>
          <a:noFill/>
        </p:spPr>
        <p:txBody>
          <a:bodyPr wrap="none" rtlCol="0">
            <a:spAutoFit/>
          </a:bodyPr>
          <a:lstStyle/>
          <a:p>
            <a:r>
              <a:rPr lang="en-US" dirty="0" smtClean="0"/>
              <a:t>(Cathy </a:t>
            </a:r>
            <a:r>
              <a:rPr lang="en-US" dirty="0" err="1" smtClean="0"/>
              <a:t>Weselby</a:t>
            </a:r>
            <a:r>
              <a:rPr lang="en-US" dirty="0"/>
              <a:t>, </a:t>
            </a:r>
            <a:r>
              <a:rPr lang="en-US" dirty="0" smtClean="0"/>
              <a:t>2016. </a:t>
            </a:r>
            <a:r>
              <a:rPr lang="en-US" dirty="0"/>
              <a:t>Adams, C. &amp; Pierce, R</a:t>
            </a:r>
            <a:r>
              <a:rPr lang="en-US" dirty="0" smtClean="0"/>
              <a:t>. 2004)</a:t>
            </a:r>
            <a:endParaRPr lang="en-US" dirty="0"/>
          </a:p>
        </p:txBody>
      </p:sp>
    </p:spTree>
    <p:extLst>
      <p:ext uri="{BB962C8B-B14F-4D97-AF65-F5344CB8AC3E}">
        <p14:creationId xmlns:p14="http://schemas.microsoft.com/office/powerpoint/2010/main" val="12816493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smtClean="0"/>
              <a:t>Review of Grant Goals &amp; Previous Module Goals</a:t>
            </a:r>
            <a:endParaRPr lang="en-US" sz="3000" dirty="0"/>
          </a:p>
        </p:txBody>
      </p:sp>
      <p:sp>
        <p:nvSpPr>
          <p:cNvPr id="3" name="Content Placeholder 2"/>
          <p:cNvSpPr>
            <a:spLocks noGrp="1"/>
          </p:cNvSpPr>
          <p:nvPr>
            <p:ph idx="1"/>
          </p:nvPr>
        </p:nvSpPr>
        <p:spPr>
          <a:xfrm>
            <a:off x="2458387" y="2133600"/>
            <a:ext cx="9046225" cy="4267200"/>
          </a:xfrm>
        </p:spPr>
        <p:txBody>
          <a:bodyPr>
            <a:normAutofit fontScale="92500" lnSpcReduction="10000"/>
          </a:bodyPr>
          <a:lstStyle/>
          <a:p>
            <a:pPr marL="0" indent="0">
              <a:buNone/>
            </a:pPr>
            <a:r>
              <a:rPr lang="en-US" sz="2100" b="1" dirty="0" smtClean="0"/>
              <a:t>October Module </a:t>
            </a:r>
          </a:p>
          <a:p>
            <a:r>
              <a:rPr lang="en-US" sz="2200" dirty="0"/>
              <a:t>Strengthen CCSS math content knowledge in solving equations (Part 1 – a.m. session) </a:t>
            </a:r>
          </a:p>
          <a:p>
            <a:r>
              <a:rPr lang="en-US" sz="2200" dirty="0"/>
              <a:t>Discuss instructional strategies and learn the 4-step formative assessment process (Part 2 – p.m. session): </a:t>
            </a:r>
          </a:p>
          <a:p>
            <a:pPr>
              <a:buFont typeface="Arial" charset="0"/>
              <a:buChar char="•"/>
            </a:pPr>
            <a:r>
              <a:rPr lang="en-US" sz="2200" dirty="0"/>
              <a:t>(1) Clarify intended learning; </a:t>
            </a:r>
          </a:p>
          <a:p>
            <a:pPr>
              <a:buFont typeface="Arial" charset="0"/>
              <a:buChar char="•"/>
            </a:pPr>
            <a:r>
              <a:rPr lang="en-US" sz="2200" dirty="0"/>
              <a:t>(2) Elicit evidence; </a:t>
            </a:r>
          </a:p>
          <a:p>
            <a:pPr>
              <a:buFont typeface="Arial" charset="0"/>
              <a:buChar char="•"/>
            </a:pPr>
            <a:r>
              <a:rPr lang="en-US" sz="2200" dirty="0"/>
              <a:t>(3) Interpret evidence; and  </a:t>
            </a:r>
          </a:p>
          <a:p>
            <a:pPr>
              <a:buFont typeface="Arial" charset="0"/>
              <a:buChar char="•"/>
            </a:pPr>
            <a:r>
              <a:rPr lang="en-US" sz="2200" dirty="0"/>
              <a:t>(4) Act on evidence.  </a:t>
            </a:r>
          </a:p>
          <a:p>
            <a:pPr marL="0" indent="0">
              <a:buNone/>
            </a:pPr>
            <a:r>
              <a:rPr lang="en-US" sz="2200" dirty="0" smtClean="0">
                <a:solidFill>
                  <a:schemeClr val="accent6">
                    <a:lumMod val="50000"/>
                  </a:schemeClr>
                </a:solidFill>
              </a:rPr>
              <a:t>(Focusing on the three shifts of CCSS – Focus, Coherence, Rigor (understanding, fluency and application). Lesson plan structure was explained.)</a:t>
            </a:r>
            <a:endParaRPr lang="en-US" sz="2200" dirty="0">
              <a:solidFill>
                <a:schemeClr val="accent6">
                  <a:lumMod val="50000"/>
                </a:schemeClr>
              </a:solidFill>
            </a:endParaRPr>
          </a:p>
        </p:txBody>
      </p:sp>
    </p:spTree>
    <p:extLst>
      <p:ext uri="{BB962C8B-B14F-4D97-AF65-F5344CB8AC3E}">
        <p14:creationId xmlns:p14="http://schemas.microsoft.com/office/powerpoint/2010/main" val="17139821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856068"/>
          </a:xfrm>
        </p:spPr>
        <p:txBody>
          <a:bodyPr>
            <a:normAutofit fontScale="90000"/>
          </a:bodyPr>
          <a:lstStyle/>
          <a:p>
            <a:r>
              <a:rPr lang="en-US" dirty="0" smtClean="0"/>
              <a:t>Core </a:t>
            </a:r>
            <a:r>
              <a:rPr lang="en-US" dirty="0"/>
              <a:t>D</a:t>
            </a:r>
            <a:r>
              <a:rPr lang="en-US" dirty="0" smtClean="0"/>
              <a:t>ifferentiated </a:t>
            </a:r>
            <a:r>
              <a:rPr lang="en-US" dirty="0"/>
              <a:t>I</a:t>
            </a:r>
            <a:r>
              <a:rPr lang="en-US" dirty="0" smtClean="0"/>
              <a:t>nstruction </a:t>
            </a:r>
            <a:r>
              <a:rPr lang="en-US" dirty="0"/>
              <a:t>S</a:t>
            </a:r>
            <a:r>
              <a:rPr lang="en-US" dirty="0" smtClean="0"/>
              <a:t>trategy </a:t>
            </a:r>
            <a:br>
              <a:rPr lang="en-US" dirty="0" smtClean="0"/>
            </a:br>
            <a:r>
              <a:rPr lang="en-US" dirty="0" smtClean="0"/>
              <a:t>Example 2. Tiered Lessons (continued)</a:t>
            </a:r>
            <a:endParaRPr lang="en-US" dirty="0"/>
          </a:p>
        </p:txBody>
      </p:sp>
      <p:sp>
        <p:nvSpPr>
          <p:cNvPr id="3" name="Content Placeholder 2"/>
          <p:cNvSpPr>
            <a:spLocks noGrp="1"/>
          </p:cNvSpPr>
          <p:nvPr>
            <p:ph idx="1"/>
          </p:nvPr>
        </p:nvSpPr>
        <p:spPr>
          <a:xfrm>
            <a:off x="2589212" y="2260600"/>
            <a:ext cx="8915400" cy="3650622"/>
          </a:xfrm>
        </p:spPr>
        <p:txBody>
          <a:bodyPr>
            <a:noAutofit/>
          </a:bodyPr>
          <a:lstStyle/>
          <a:p>
            <a:pPr marL="0" indent="0">
              <a:buNone/>
            </a:pPr>
            <a:r>
              <a:rPr lang="en-US" sz="2600" dirty="0" smtClean="0"/>
              <a:t>Detailed steps and lesson plan examples:</a:t>
            </a:r>
          </a:p>
          <a:p>
            <a:pPr marL="0" indent="0">
              <a:buNone/>
            </a:pPr>
            <a:r>
              <a:rPr lang="en-US" sz="2600" dirty="0"/>
              <a:t>Marcia B. </a:t>
            </a:r>
            <a:r>
              <a:rPr lang="en-US" sz="2600" dirty="0" err="1"/>
              <a:t>Imbeau</a:t>
            </a:r>
            <a:r>
              <a:rPr lang="en-US" sz="2600" dirty="0"/>
              <a:t>, Ph.D</a:t>
            </a:r>
            <a:r>
              <a:rPr lang="en-US" sz="2600" dirty="0" smtClean="0"/>
              <a:t>. </a:t>
            </a:r>
            <a:r>
              <a:rPr lang="en-US" sz="2600" dirty="0"/>
              <a:t>Teachers at </a:t>
            </a:r>
            <a:r>
              <a:rPr lang="en-US" sz="2600" dirty="0" smtClean="0"/>
              <a:t>Work: Designing Tiered Assignments/Lessons.</a:t>
            </a:r>
            <a:endParaRPr lang="en-US" sz="2600" dirty="0"/>
          </a:p>
          <a:p>
            <a:pPr marL="0" indent="0">
              <a:buNone/>
            </a:pPr>
            <a:r>
              <a:rPr lang="en-US" sz="2000" dirty="0" smtClean="0">
                <a:hlinkClick r:id="rId2"/>
              </a:rPr>
              <a:t>http</a:t>
            </a:r>
            <a:r>
              <a:rPr lang="en-US" sz="2000" dirty="0">
                <a:hlinkClick r:id="rId2"/>
              </a:rPr>
              <a:t>://</a:t>
            </a:r>
            <a:r>
              <a:rPr lang="en-US" sz="2000" dirty="0" smtClean="0">
                <a:hlinkClick r:id="rId2"/>
              </a:rPr>
              <a:t>iag-online.org/resources/2014_handouts/Imbeau_tiered.pdf</a:t>
            </a:r>
            <a:endParaRPr lang="en-US" sz="2000" dirty="0" smtClean="0"/>
          </a:p>
          <a:p>
            <a:pPr marL="0" indent="0">
              <a:buNone/>
            </a:pPr>
            <a:endParaRPr lang="en-US" sz="2600" dirty="0" smtClean="0"/>
          </a:p>
        </p:txBody>
      </p:sp>
    </p:spTree>
    <p:extLst>
      <p:ext uri="{BB962C8B-B14F-4D97-AF65-F5344CB8AC3E}">
        <p14:creationId xmlns:p14="http://schemas.microsoft.com/office/powerpoint/2010/main" val="14918653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3673" y="624110"/>
            <a:ext cx="9480940" cy="856068"/>
          </a:xfrm>
        </p:spPr>
        <p:txBody>
          <a:bodyPr>
            <a:normAutofit fontScale="90000"/>
          </a:bodyPr>
          <a:lstStyle/>
          <a:p>
            <a:r>
              <a:rPr lang="en-US" sz="2700" dirty="0" err="1" smtClean="0"/>
              <a:t>Imbeau</a:t>
            </a:r>
            <a:r>
              <a:rPr lang="en-US" sz="2700" dirty="0" smtClean="0"/>
              <a:t>. </a:t>
            </a:r>
            <a:r>
              <a:rPr lang="en-US" sz="2700" dirty="0"/>
              <a:t>Teachers at Work: Designing </a:t>
            </a:r>
            <a:r>
              <a:rPr lang="en-US" sz="2700" dirty="0" smtClean="0"/>
              <a:t>Tiered Assignments/Lessons</a:t>
            </a:r>
            <a:r>
              <a:rPr lang="en-US" dirty="0"/>
              <a:t/>
            </a:r>
            <a:br>
              <a:rPr lang="en-US" dirty="0"/>
            </a:b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47738" y="1480179"/>
            <a:ext cx="7465101" cy="5417662"/>
          </a:xfrm>
        </p:spPr>
      </p:pic>
    </p:spTree>
    <p:extLst>
      <p:ext uri="{BB962C8B-B14F-4D97-AF65-F5344CB8AC3E}">
        <p14:creationId xmlns:p14="http://schemas.microsoft.com/office/powerpoint/2010/main" val="195375593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3673" y="624110"/>
            <a:ext cx="9480940" cy="856068"/>
          </a:xfrm>
        </p:spPr>
        <p:txBody>
          <a:bodyPr>
            <a:normAutofit fontScale="90000"/>
          </a:bodyPr>
          <a:lstStyle/>
          <a:p>
            <a:r>
              <a:rPr lang="en-US" sz="2700" dirty="0" err="1" smtClean="0"/>
              <a:t>Imbeau</a:t>
            </a:r>
            <a:r>
              <a:rPr lang="en-US" sz="2700" dirty="0" smtClean="0"/>
              <a:t>. </a:t>
            </a:r>
            <a:r>
              <a:rPr lang="en-US" sz="2700" dirty="0"/>
              <a:t>Teachers at Work: Designing </a:t>
            </a:r>
            <a:r>
              <a:rPr lang="en-US" sz="2700" dirty="0" smtClean="0"/>
              <a:t>Tiered Assignments/Lessons</a:t>
            </a:r>
            <a:r>
              <a:rPr lang="en-US" dirty="0" smtClean="0"/>
              <a:t> – Blue Group</a:t>
            </a:r>
            <a:r>
              <a:rPr lang="en-US" dirty="0"/>
              <a:t/>
            </a:r>
            <a:br>
              <a:rPr lang="en-US" dirty="0"/>
            </a:b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74455" y="1480178"/>
            <a:ext cx="7609388" cy="5436903"/>
          </a:xfrm>
        </p:spPr>
      </p:pic>
    </p:spTree>
    <p:extLst>
      <p:ext uri="{BB962C8B-B14F-4D97-AF65-F5344CB8AC3E}">
        <p14:creationId xmlns:p14="http://schemas.microsoft.com/office/powerpoint/2010/main" val="104813951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3673" y="624110"/>
            <a:ext cx="9480940" cy="856068"/>
          </a:xfrm>
        </p:spPr>
        <p:txBody>
          <a:bodyPr>
            <a:normAutofit fontScale="90000"/>
          </a:bodyPr>
          <a:lstStyle/>
          <a:p>
            <a:r>
              <a:rPr lang="en-US" sz="2700" dirty="0" err="1" smtClean="0"/>
              <a:t>Imbeau</a:t>
            </a:r>
            <a:r>
              <a:rPr lang="en-US" sz="2700" dirty="0" smtClean="0"/>
              <a:t>. </a:t>
            </a:r>
            <a:r>
              <a:rPr lang="en-US" sz="2700" dirty="0"/>
              <a:t>Teachers at Work: Designing </a:t>
            </a:r>
            <a:r>
              <a:rPr lang="en-US" sz="2700" dirty="0" smtClean="0"/>
              <a:t>Tiered Assignments/Lessons</a:t>
            </a:r>
            <a:r>
              <a:rPr lang="en-US" dirty="0" smtClean="0"/>
              <a:t> – Red Group</a:t>
            </a:r>
            <a:r>
              <a:rPr lang="en-US" dirty="0"/>
              <a:t/>
            </a:r>
            <a:br>
              <a:rPr lang="en-US" dirty="0"/>
            </a:b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38466" y="1480178"/>
            <a:ext cx="7145698" cy="5405675"/>
          </a:xfrm>
        </p:spPr>
      </p:pic>
    </p:spTree>
    <p:extLst>
      <p:ext uri="{BB962C8B-B14F-4D97-AF65-F5344CB8AC3E}">
        <p14:creationId xmlns:p14="http://schemas.microsoft.com/office/powerpoint/2010/main" val="57858059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3673" y="624110"/>
            <a:ext cx="9480940" cy="856068"/>
          </a:xfrm>
        </p:spPr>
        <p:txBody>
          <a:bodyPr>
            <a:normAutofit fontScale="90000"/>
          </a:bodyPr>
          <a:lstStyle/>
          <a:p>
            <a:r>
              <a:rPr lang="en-US" sz="2700" dirty="0" err="1" smtClean="0"/>
              <a:t>Imbeau</a:t>
            </a:r>
            <a:r>
              <a:rPr lang="en-US" sz="2700" dirty="0" smtClean="0"/>
              <a:t>. </a:t>
            </a:r>
            <a:r>
              <a:rPr lang="en-US" sz="2700" dirty="0"/>
              <a:t>Teachers at Work: Designing </a:t>
            </a:r>
            <a:r>
              <a:rPr lang="en-US" sz="2700" dirty="0" smtClean="0"/>
              <a:t>Tiered Assignments/Lessons</a:t>
            </a:r>
            <a:r>
              <a:rPr lang="en-US" dirty="0" smtClean="0"/>
              <a:t> – Green Group</a:t>
            </a:r>
            <a:r>
              <a:rPr lang="en-US" dirty="0"/>
              <a:t/>
            </a:r>
            <a:br>
              <a:rPr lang="en-US" dirty="0"/>
            </a:b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63514" y="1480178"/>
            <a:ext cx="7285219" cy="5437434"/>
          </a:xfrm>
        </p:spPr>
      </p:pic>
    </p:spTree>
    <p:extLst>
      <p:ext uri="{BB962C8B-B14F-4D97-AF65-F5344CB8AC3E}">
        <p14:creationId xmlns:p14="http://schemas.microsoft.com/office/powerpoint/2010/main" val="141685442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8300" y="546377"/>
            <a:ext cx="10223500" cy="1280890"/>
          </a:xfrm>
        </p:spPr>
        <p:txBody>
          <a:bodyPr>
            <a:normAutofit/>
          </a:bodyPr>
          <a:lstStyle/>
          <a:p>
            <a:r>
              <a:rPr lang="en-US" sz="2800" dirty="0"/>
              <a:t>Ten </a:t>
            </a:r>
            <a:r>
              <a:rPr lang="en-US" sz="2800" dirty="0" smtClean="0"/>
              <a:t>Ways </a:t>
            </a:r>
            <a:r>
              <a:rPr lang="en-US" sz="2800" dirty="0"/>
              <a:t>to </a:t>
            </a:r>
            <a:r>
              <a:rPr lang="en-US" sz="2800" dirty="0" smtClean="0"/>
              <a:t>Sustain </a:t>
            </a:r>
            <a:r>
              <a:rPr lang="en-US" sz="2800" dirty="0"/>
              <a:t>Y</a:t>
            </a:r>
            <a:r>
              <a:rPr lang="en-US" sz="2800" dirty="0" smtClean="0"/>
              <a:t>our </a:t>
            </a:r>
            <a:r>
              <a:rPr lang="en-US" sz="2800" dirty="0"/>
              <a:t>E</a:t>
            </a:r>
            <a:r>
              <a:rPr lang="en-US" sz="2800" dirty="0" smtClean="0"/>
              <a:t>fforts</a:t>
            </a:r>
            <a:endParaRPr lang="en-US" dirty="0"/>
          </a:p>
        </p:txBody>
      </p:sp>
      <p:sp>
        <p:nvSpPr>
          <p:cNvPr id="3" name="Content Placeholder 2"/>
          <p:cNvSpPr>
            <a:spLocks noGrp="1"/>
          </p:cNvSpPr>
          <p:nvPr>
            <p:ph idx="1"/>
          </p:nvPr>
        </p:nvSpPr>
        <p:spPr>
          <a:xfrm>
            <a:off x="2248525" y="1004341"/>
            <a:ext cx="9192587" cy="5383759"/>
          </a:xfrm>
        </p:spPr>
        <p:txBody>
          <a:bodyPr>
            <a:normAutofit/>
          </a:bodyPr>
          <a:lstStyle/>
          <a:p>
            <a:endParaRPr lang="en-US" dirty="0"/>
          </a:p>
          <a:p>
            <a:r>
              <a:rPr lang="en-US" sz="2000" dirty="0" smtClean="0"/>
              <a:t>Identify </a:t>
            </a:r>
            <a:r>
              <a:rPr lang="en-US" sz="2000" dirty="0"/>
              <a:t>Where You Already Do Differentiation</a:t>
            </a:r>
          </a:p>
          <a:p>
            <a:r>
              <a:rPr lang="en-US" sz="2000" dirty="0" smtClean="0"/>
              <a:t>Understand </a:t>
            </a:r>
            <a:r>
              <a:rPr lang="en-US" sz="2000" dirty="0"/>
              <a:t>and Recognize Where You Are</a:t>
            </a:r>
          </a:p>
          <a:p>
            <a:r>
              <a:rPr lang="en-US" sz="2000" dirty="0" smtClean="0"/>
              <a:t>Start </a:t>
            </a:r>
            <a:r>
              <a:rPr lang="en-US" sz="2000" dirty="0"/>
              <a:t>Small (Task that are chewable) and Build Up</a:t>
            </a:r>
          </a:p>
          <a:p>
            <a:r>
              <a:rPr lang="en-US" sz="2000" dirty="0" smtClean="0"/>
              <a:t>Think </a:t>
            </a:r>
            <a:r>
              <a:rPr lang="en-US" sz="2000" dirty="0"/>
              <a:t>Ahead- Anticipation</a:t>
            </a:r>
          </a:p>
          <a:p>
            <a:r>
              <a:rPr lang="en-US" sz="2000" dirty="0" smtClean="0"/>
              <a:t>Expect </a:t>
            </a:r>
            <a:r>
              <a:rPr lang="en-US" sz="2000" dirty="0"/>
              <a:t>Surprises – So What if it does not always go as </a:t>
            </a:r>
            <a:r>
              <a:rPr lang="en-US" sz="2000" dirty="0" smtClean="0"/>
              <a:t>planned? Did </a:t>
            </a:r>
            <a:r>
              <a:rPr lang="en-US" sz="2000" dirty="0"/>
              <a:t>they learn?</a:t>
            </a:r>
          </a:p>
          <a:p>
            <a:r>
              <a:rPr lang="en-US" sz="2000" dirty="0" smtClean="0"/>
              <a:t>Students </a:t>
            </a:r>
            <a:r>
              <a:rPr lang="en-US" sz="2000" dirty="0"/>
              <a:t>Can Help</a:t>
            </a:r>
          </a:p>
          <a:p>
            <a:r>
              <a:rPr lang="en-US" sz="2000" dirty="0" smtClean="0"/>
              <a:t>Involve </a:t>
            </a:r>
            <a:r>
              <a:rPr lang="en-US" sz="2000" dirty="0"/>
              <a:t>Parents</a:t>
            </a:r>
          </a:p>
          <a:p>
            <a:r>
              <a:rPr lang="en-US" sz="2000" dirty="0" smtClean="0"/>
              <a:t>Professional </a:t>
            </a:r>
            <a:r>
              <a:rPr lang="en-US" sz="2000" dirty="0"/>
              <a:t>Development</a:t>
            </a:r>
          </a:p>
          <a:p>
            <a:r>
              <a:rPr lang="en-US" sz="2000" dirty="0" smtClean="0"/>
              <a:t>Reflect</a:t>
            </a:r>
            <a:endParaRPr lang="en-US" sz="2000" dirty="0"/>
          </a:p>
          <a:p>
            <a:r>
              <a:rPr lang="en-US" sz="2000" dirty="0" smtClean="0"/>
              <a:t>Keep </a:t>
            </a:r>
            <a:r>
              <a:rPr lang="en-US" sz="2000" dirty="0"/>
              <a:t>Trying </a:t>
            </a:r>
          </a:p>
        </p:txBody>
      </p:sp>
      <p:sp>
        <p:nvSpPr>
          <p:cNvPr id="4" name="TextBox 3"/>
          <p:cNvSpPr txBox="1"/>
          <p:nvPr/>
        </p:nvSpPr>
        <p:spPr>
          <a:xfrm>
            <a:off x="6502400" y="6018768"/>
            <a:ext cx="2810385" cy="369332"/>
          </a:xfrm>
          <a:prstGeom prst="rect">
            <a:avLst/>
          </a:prstGeom>
          <a:noFill/>
        </p:spPr>
        <p:txBody>
          <a:bodyPr wrap="none" rtlCol="0">
            <a:spAutoFit/>
          </a:bodyPr>
          <a:lstStyle/>
          <a:p>
            <a:r>
              <a:rPr lang="en-US" smtClean="0"/>
              <a:t>(Dacey </a:t>
            </a:r>
            <a:r>
              <a:rPr lang="en-US"/>
              <a:t>&amp; Lynch, 2007)</a:t>
            </a:r>
          </a:p>
        </p:txBody>
      </p:sp>
    </p:spTree>
    <p:extLst>
      <p:ext uri="{BB962C8B-B14F-4D97-AF65-F5344CB8AC3E}">
        <p14:creationId xmlns:p14="http://schemas.microsoft.com/office/powerpoint/2010/main" val="43221635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Plan Discussion </a:t>
            </a:r>
            <a:endParaRPr lang="en-US" dirty="0"/>
          </a:p>
        </p:txBody>
      </p:sp>
      <p:sp>
        <p:nvSpPr>
          <p:cNvPr id="3" name="Content Placeholder 2"/>
          <p:cNvSpPr>
            <a:spLocks noGrp="1"/>
          </p:cNvSpPr>
          <p:nvPr>
            <p:ph idx="1"/>
          </p:nvPr>
        </p:nvSpPr>
        <p:spPr/>
        <p:txBody>
          <a:bodyPr>
            <a:normAutofit/>
          </a:bodyPr>
          <a:lstStyle/>
          <a:p>
            <a:r>
              <a:rPr lang="en-US" sz="2400" dirty="0" smtClean="0"/>
              <a:t>BIG THANKS to </a:t>
            </a:r>
            <a:r>
              <a:rPr lang="en-US" sz="2400" dirty="0"/>
              <a:t>t</a:t>
            </a:r>
            <a:r>
              <a:rPr lang="en-US" sz="2400" dirty="0" smtClean="0"/>
              <a:t>he Teacher Who Has Turned in a Lesson Plan. </a:t>
            </a:r>
          </a:p>
          <a:p>
            <a:r>
              <a:rPr lang="en-US" sz="2400" dirty="0" smtClean="0"/>
              <a:t>For detailed explanation of the lesson plan requirements, see my presentation in the October Institute.</a:t>
            </a:r>
          </a:p>
          <a:p>
            <a:r>
              <a:rPr lang="en-US" sz="2400" dirty="0" smtClean="0"/>
              <a:t>Review of the lesson plan: </a:t>
            </a:r>
          </a:p>
          <a:p>
            <a:pPr>
              <a:buFont typeface="Arial" charset="0"/>
              <a:buChar char="•"/>
            </a:pPr>
            <a:r>
              <a:rPr lang="en-US" sz="2400" dirty="0" smtClean="0"/>
              <a:t>What can you learn from it? </a:t>
            </a:r>
          </a:p>
          <a:p>
            <a:pPr>
              <a:buFont typeface="Arial" charset="0"/>
              <a:buChar char="•"/>
            </a:pPr>
            <a:r>
              <a:rPr lang="en-US" sz="2400" dirty="0" smtClean="0"/>
              <a:t>What could be added to the LP?</a:t>
            </a:r>
            <a:endParaRPr lang="en-US" sz="2400" dirty="0"/>
          </a:p>
        </p:txBody>
      </p:sp>
    </p:spTree>
    <p:extLst>
      <p:ext uri="{BB962C8B-B14F-4D97-AF65-F5344CB8AC3E}">
        <p14:creationId xmlns:p14="http://schemas.microsoft.com/office/powerpoint/2010/main" val="186684480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8905" y="388307"/>
            <a:ext cx="9625708" cy="1516693"/>
          </a:xfrm>
        </p:spPr>
        <p:txBody>
          <a:bodyPr>
            <a:normAutofit/>
          </a:bodyPr>
          <a:lstStyle/>
          <a:p>
            <a:r>
              <a:rPr lang="en-US" sz="2400" dirty="0"/>
              <a:t>Core Time Digital Professional Development Lesson </a:t>
            </a:r>
            <a:r>
              <a:rPr lang="en-US" sz="2400" dirty="0" smtClean="0"/>
              <a:t>Plan</a:t>
            </a:r>
            <a:br>
              <a:rPr lang="en-US" sz="2400" dirty="0" smtClean="0"/>
            </a:br>
            <a:r>
              <a:rPr lang="en-US" sz="2400" dirty="0" smtClean="0"/>
              <a:t>Feedback Form</a:t>
            </a:r>
            <a:br>
              <a:rPr lang="en-US" sz="2400" dirty="0" smtClean="0"/>
            </a:br>
            <a:r>
              <a:rPr lang="en-US" sz="2600" dirty="0" smtClean="0"/>
              <a:t> </a:t>
            </a:r>
            <a:endParaRPr lang="en-US" sz="2600" dirty="0"/>
          </a:p>
        </p:txBody>
      </p:sp>
      <p:sp>
        <p:nvSpPr>
          <p:cNvPr id="3" name="Content Placeholder 2"/>
          <p:cNvSpPr>
            <a:spLocks noGrp="1"/>
          </p:cNvSpPr>
          <p:nvPr>
            <p:ph idx="1"/>
          </p:nvPr>
        </p:nvSpPr>
        <p:spPr>
          <a:xfrm>
            <a:off x="1878904" y="1302707"/>
            <a:ext cx="9625708" cy="5223353"/>
          </a:xfrm>
        </p:spPr>
        <p:txBody>
          <a:bodyPr>
            <a:normAutofit/>
          </a:bodyPr>
          <a:lstStyle/>
          <a:p>
            <a:r>
              <a:rPr lang="en-US" sz="2400" b="1" dirty="0"/>
              <a:t>CCSS Standard used</a:t>
            </a:r>
            <a:r>
              <a:rPr lang="en-US" sz="2400" b="1" dirty="0" smtClean="0"/>
              <a:t>:</a:t>
            </a:r>
            <a:endParaRPr lang="en-US" sz="2400" b="1" dirty="0"/>
          </a:p>
          <a:p>
            <a:r>
              <a:rPr lang="en-US" sz="2400" b="1" dirty="0"/>
              <a:t>A. </a:t>
            </a:r>
            <a:r>
              <a:rPr lang="en-US" sz="2400" b="1" dirty="0" smtClean="0"/>
              <a:t>Coherence:</a:t>
            </a:r>
            <a:endParaRPr lang="en-US" sz="2400" b="1" dirty="0"/>
          </a:p>
          <a:p>
            <a:r>
              <a:rPr lang="en-US" sz="2400" b="1" dirty="0"/>
              <a:t>B. Progression:  (Does the lesson plan reflect the 4 steps of formative assessment: Clarify intended learning, Elicit evidence, Interpret evidence, and Act on evidence</a:t>
            </a:r>
            <a:r>
              <a:rPr lang="en-US" sz="2400" b="1" dirty="0" smtClean="0"/>
              <a:t>?)</a:t>
            </a:r>
            <a:endParaRPr lang="en-US" sz="2400" b="1" dirty="0"/>
          </a:p>
          <a:p>
            <a:r>
              <a:rPr lang="en-US" sz="2400" b="1" dirty="0"/>
              <a:t>C. Use of Assessment</a:t>
            </a:r>
            <a:r>
              <a:rPr lang="en-US" sz="2400" b="1" dirty="0" smtClean="0"/>
              <a:t>:</a:t>
            </a:r>
            <a:endParaRPr lang="en-US" sz="2400" b="1" dirty="0"/>
          </a:p>
          <a:p>
            <a:r>
              <a:rPr lang="en-US" sz="2400" b="1" dirty="0"/>
              <a:t>D. Additional </a:t>
            </a:r>
            <a:r>
              <a:rPr lang="en-US" sz="2400" b="1" dirty="0" smtClean="0"/>
              <a:t>comments</a:t>
            </a:r>
            <a:endParaRPr lang="en-US" sz="2400" b="1" dirty="0"/>
          </a:p>
        </p:txBody>
      </p:sp>
    </p:spTree>
    <p:extLst>
      <p:ext uri="{BB962C8B-B14F-4D97-AF65-F5344CB8AC3E}">
        <p14:creationId xmlns:p14="http://schemas.microsoft.com/office/powerpoint/2010/main" val="130866107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Lesson Plan  (1)</a:t>
            </a:r>
            <a:endParaRPr lang="en-US" dirty="0"/>
          </a:p>
        </p:txBody>
      </p:sp>
      <p:sp>
        <p:nvSpPr>
          <p:cNvPr id="6" name="Content Placeholder 5"/>
          <p:cNvSpPr>
            <a:spLocks noGrp="1"/>
          </p:cNvSpPr>
          <p:nvPr>
            <p:ph idx="1"/>
          </p:nvPr>
        </p:nvSpPr>
        <p:spPr>
          <a:xfrm>
            <a:off x="6280879" y="446088"/>
            <a:ext cx="5223733" cy="5969702"/>
          </a:xfrm>
        </p:spPr>
        <p:txBody>
          <a:bodyPr>
            <a:normAutofit fontScale="92500"/>
          </a:bodyPr>
          <a:lstStyle/>
          <a:p>
            <a:r>
              <a:rPr lang="en-US" dirty="0" smtClean="0"/>
              <a:t>?6.RP.A.1 </a:t>
            </a:r>
            <a:r>
              <a:rPr lang="en-US" dirty="0"/>
              <a:t>Understand the concept of a ratio and use ratio language to describe a ratio </a:t>
            </a:r>
            <a:r>
              <a:rPr lang="en-US" dirty="0" smtClean="0"/>
              <a:t>relationship between </a:t>
            </a:r>
            <a:r>
              <a:rPr lang="en-US" dirty="0"/>
              <a:t>two quantities.</a:t>
            </a:r>
          </a:p>
          <a:p>
            <a:r>
              <a:rPr lang="en-US" dirty="0" smtClean="0"/>
              <a:t>?6.RP.A.2 </a:t>
            </a:r>
            <a:r>
              <a:rPr lang="en-US" dirty="0"/>
              <a:t>Understand the concept of unit rate a/b associated with a ratio </a:t>
            </a:r>
            <a:r>
              <a:rPr lang="en-US" dirty="0" err="1"/>
              <a:t>a:b</a:t>
            </a:r>
            <a:r>
              <a:rPr lang="en-US" dirty="0"/>
              <a:t> with b≠0, and use </a:t>
            </a:r>
            <a:r>
              <a:rPr lang="en-US" dirty="0" smtClean="0"/>
              <a:t>rate language </a:t>
            </a:r>
            <a:r>
              <a:rPr lang="en-US" dirty="0"/>
              <a:t>in the context of a ratio </a:t>
            </a:r>
            <a:r>
              <a:rPr lang="en-US" dirty="0" smtClean="0"/>
              <a:t>relationship (and unit rate.</a:t>
            </a:r>
          </a:p>
          <a:p>
            <a:r>
              <a:rPr lang="en-US" dirty="0" smtClean="0"/>
              <a:t>?6.RP.A.3 Use </a:t>
            </a:r>
            <a:r>
              <a:rPr lang="en-US" dirty="0"/>
              <a:t>ratio and rate reasoning to solve real-world and mathematical problems, e.g., by reasoning about tables of equivalent ratios, tape diagrams, double number line diagrams, or equations.</a:t>
            </a:r>
            <a:endParaRPr lang="en-US" dirty="0" smtClean="0"/>
          </a:p>
          <a:p>
            <a:r>
              <a:rPr lang="en-US" dirty="0" smtClean="0"/>
              <a:t>Mathematical Practices: ?</a:t>
            </a:r>
          </a:p>
          <a:p>
            <a:r>
              <a:rPr lang="en-US" dirty="0" smtClean="0"/>
              <a:t>Formative Assessment part 1: Define </a:t>
            </a:r>
            <a:r>
              <a:rPr lang="en-US" dirty="0"/>
              <a:t>learning goals clearly using student-friendly language as such “I can </a:t>
            </a:r>
            <a:r>
              <a:rPr lang="is-IS" dirty="0" smtClean="0"/>
              <a:t>…”.</a:t>
            </a:r>
            <a:r>
              <a:rPr lang="en-US" dirty="0"/>
              <a:t> </a:t>
            </a:r>
            <a:r>
              <a:rPr lang="en-US" dirty="0" smtClean="0"/>
              <a:t>Provide </a:t>
            </a:r>
            <a:r>
              <a:rPr lang="en-US" dirty="0"/>
              <a:t>clear success criteria that defining the evidence for determining how students progressing towards learning goals.</a:t>
            </a:r>
          </a:p>
          <a:p>
            <a:endParaRPr lang="en-US" dirty="0"/>
          </a:p>
        </p:txBody>
      </p:sp>
      <p:sp>
        <p:nvSpPr>
          <p:cNvPr id="7" name="Text Placeholder 6"/>
          <p:cNvSpPr>
            <a:spLocks noGrp="1"/>
          </p:cNvSpPr>
          <p:nvPr>
            <p:ph type="body" sz="half" idx="2"/>
          </p:nvPr>
        </p:nvSpPr>
        <p:spPr/>
        <p:txBody>
          <a:bodyPr/>
          <a:lstStyle/>
          <a:p>
            <a:r>
              <a:rPr lang="en-US" sz="2000" b="1" dirty="0"/>
              <a:t>CCSS Standard used: </a:t>
            </a:r>
            <a:r>
              <a:rPr lang="en-US" sz="2000" b="1" u="heavy" dirty="0"/>
              <a:t>6RP.1, 6RP.2</a:t>
            </a:r>
            <a:endParaRPr lang="en-US" sz="2000" dirty="0"/>
          </a:p>
          <a:p>
            <a:r>
              <a:rPr lang="en-US" sz="2000" b="1" dirty="0"/>
              <a:t> </a:t>
            </a:r>
            <a:endParaRPr lang="en-US" sz="2000" dirty="0"/>
          </a:p>
          <a:p>
            <a:r>
              <a:rPr lang="en-US" sz="2000" b="1" dirty="0"/>
              <a:t>Lesson Objectives: </a:t>
            </a:r>
            <a:r>
              <a:rPr lang="en-US" sz="2000" dirty="0"/>
              <a:t>Build on the ratio skills to include writing ratios written as fractions (value), and find equivalent ratios written in the simplest form in real world and mathematical problems. </a:t>
            </a:r>
          </a:p>
          <a:p>
            <a:r>
              <a:rPr lang="en-US" sz="2000" b="1" dirty="0"/>
              <a:t> </a:t>
            </a:r>
            <a:endParaRPr lang="en-US" sz="2000" dirty="0"/>
          </a:p>
          <a:p>
            <a:endParaRPr lang="en-US" dirty="0"/>
          </a:p>
        </p:txBody>
      </p:sp>
    </p:spTree>
    <p:extLst>
      <p:ext uri="{BB962C8B-B14F-4D97-AF65-F5344CB8AC3E}">
        <p14:creationId xmlns:p14="http://schemas.microsoft.com/office/powerpoint/2010/main" val="1054974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Lesson Plan  (2)</a:t>
            </a:r>
            <a:endParaRPr lang="en-US" dirty="0"/>
          </a:p>
        </p:txBody>
      </p:sp>
      <p:sp>
        <p:nvSpPr>
          <p:cNvPr id="6" name="Content Placeholder 5"/>
          <p:cNvSpPr>
            <a:spLocks noGrp="1"/>
          </p:cNvSpPr>
          <p:nvPr>
            <p:ph idx="1"/>
          </p:nvPr>
        </p:nvSpPr>
        <p:spPr/>
        <p:txBody>
          <a:bodyPr>
            <a:normAutofit/>
          </a:bodyPr>
          <a:lstStyle/>
          <a:p>
            <a:endParaRPr lang="en-US" sz="2000" dirty="0"/>
          </a:p>
        </p:txBody>
      </p:sp>
      <p:sp>
        <p:nvSpPr>
          <p:cNvPr id="7" name="Text Placeholder 6"/>
          <p:cNvSpPr>
            <a:spLocks noGrp="1"/>
          </p:cNvSpPr>
          <p:nvPr>
            <p:ph type="body" sz="half" idx="2"/>
          </p:nvPr>
        </p:nvSpPr>
        <p:spPr/>
        <p:txBody>
          <a:bodyPr/>
          <a:lstStyle/>
          <a:p>
            <a:r>
              <a:rPr lang="en-US" sz="2000" b="1" dirty="0"/>
              <a:t>LESSON CONTENT</a:t>
            </a:r>
            <a:endParaRPr lang="en-US" sz="2000" dirty="0"/>
          </a:p>
          <a:p>
            <a:r>
              <a:rPr lang="en-US" sz="2000" dirty="0"/>
              <a:t> </a:t>
            </a:r>
          </a:p>
          <a:p>
            <a:r>
              <a:rPr lang="en-US" sz="2000" b="1" dirty="0"/>
              <a:t>Introduction</a:t>
            </a:r>
            <a:endParaRPr lang="en-US" sz="2000" dirty="0"/>
          </a:p>
          <a:p>
            <a:r>
              <a:rPr lang="en-US" sz="2000" i="1" dirty="0"/>
              <a:t>Declarative knowledge – Describe the content of the </a:t>
            </a:r>
            <a:r>
              <a:rPr lang="en-US" sz="2000" i="1" dirty="0" smtClean="0"/>
              <a:t>lesson</a:t>
            </a:r>
            <a:endParaRPr lang="en-US" sz="2000" u="sng" dirty="0">
              <a:solidFill>
                <a:srgbClr val="0070C0"/>
              </a:solidFill>
            </a:endParaRPr>
          </a:p>
          <a:p>
            <a:r>
              <a:rPr lang="en-US" sz="2000" i="1" dirty="0"/>
              <a:t>Equivalent ratios have the same value</a:t>
            </a:r>
            <a:r>
              <a:rPr lang="en-US" sz="2000" dirty="0"/>
              <a:t> </a:t>
            </a:r>
            <a:r>
              <a:rPr lang="en-US" sz="2000" b="1" dirty="0"/>
              <a:t> </a:t>
            </a:r>
            <a:endParaRPr lang="en-US" sz="2000" dirty="0"/>
          </a:p>
          <a:p>
            <a:endParaRPr lang="en-US" dirty="0"/>
          </a:p>
        </p:txBody>
      </p:sp>
    </p:spTree>
    <p:extLst>
      <p:ext uri="{BB962C8B-B14F-4D97-AF65-F5344CB8AC3E}">
        <p14:creationId xmlns:p14="http://schemas.microsoft.com/office/powerpoint/2010/main" val="7622381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3534" y="624110"/>
            <a:ext cx="9271077" cy="680034"/>
          </a:xfrm>
        </p:spPr>
        <p:txBody>
          <a:bodyPr>
            <a:normAutofit/>
          </a:bodyPr>
          <a:lstStyle/>
          <a:p>
            <a:r>
              <a:rPr lang="en-US" sz="3000" dirty="0" smtClean="0"/>
              <a:t>Review of January Institute Module Goals</a:t>
            </a:r>
            <a:endParaRPr lang="en-US" sz="3000" dirty="0"/>
          </a:p>
        </p:txBody>
      </p:sp>
      <p:sp>
        <p:nvSpPr>
          <p:cNvPr id="3" name="Content Placeholder 2"/>
          <p:cNvSpPr>
            <a:spLocks noGrp="1"/>
          </p:cNvSpPr>
          <p:nvPr>
            <p:ph sz="half" idx="1"/>
          </p:nvPr>
        </p:nvSpPr>
        <p:spPr>
          <a:xfrm>
            <a:off x="1528997" y="1304144"/>
            <a:ext cx="4572000" cy="5553856"/>
          </a:xfrm>
        </p:spPr>
        <p:txBody>
          <a:bodyPr>
            <a:normAutofit fontScale="92500" lnSpcReduction="10000"/>
          </a:bodyPr>
          <a:lstStyle/>
          <a:p>
            <a:pPr marL="0" indent="0">
              <a:buNone/>
            </a:pPr>
            <a:r>
              <a:rPr lang="en-US" sz="2100" b="1" dirty="0" smtClean="0"/>
              <a:t>Module 11 - SBAC Digital Library and NCTM Resources</a:t>
            </a:r>
          </a:p>
          <a:p>
            <a:r>
              <a:rPr lang="en-US" sz="2000" dirty="0"/>
              <a:t>Navigate SBAC digital library and search for resources on </a:t>
            </a:r>
          </a:p>
          <a:p>
            <a:pPr marL="457200" indent="-457200">
              <a:buFont typeface="+mj-lt"/>
              <a:buAutoNum type="arabicPeriod"/>
            </a:pPr>
            <a:r>
              <a:rPr lang="en-US" sz="2000" dirty="0">
                <a:solidFill>
                  <a:srgbClr val="0070C0"/>
                </a:solidFill>
              </a:rPr>
              <a:t>Specific CCSS content area of your choice</a:t>
            </a:r>
          </a:p>
          <a:p>
            <a:pPr marL="457200" indent="-457200">
              <a:buFont typeface="+mj-lt"/>
              <a:buAutoNum type="arabicPeriod"/>
            </a:pPr>
            <a:r>
              <a:rPr lang="en-US" sz="2000" dirty="0">
                <a:solidFill>
                  <a:srgbClr val="0070C0"/>
                </a:solidFill>
              </a:rPr>
              <a:t>Differentiated instructions for intended student populations </a:t>
            </a:r>
          </a:p>
          <a:p>
            <a:pPr marL="457200" indent="-457200">
              <a:buFont typeface="+mj-lt"/>
              <a:buAutoNum type="arabicPeriod"/>
            </a:pPr>
            <a:r>
              <a:rPr lang="en-US" sz="2000" dirty="0">
                <a:solidFill>
                  <a:srgbClr val="0070C0"/>
                </a:solidFill>
              </a:rPr>
              <a:t>Formative Assessment</a:t>
            </a:r>
          </a:p>
          <a:p>
            <a:r>
              <a:rPr lang="en-US" sz="2000" dirty="0"/>
              <a:t>Review other online resources</a:t>
            </a:r>
          </a:p>
          <a:p>
            <a:r>
              <a:rPr lang="en-US" sz="2000" dirty="0"/>
              <a:t>Navigate NCTM websites to search for resources on teaching </a:t>
            </a:r>
            <a:r>
              <a:rPr lang="en-US" sz="2000" dirty="0" smtClean="0"/>
              <a:t> </a:t>
            </a:r>
            <a:r>
              <a:rPr lang="en-US" sz="2000" dirty="0"/>
              <a:t>guidelines such as teaching for rigor and teaching minority students and ELLs. </a:t>
            </a:r>
            <a:r>
              <a:rPr lang="en-US" sz="2000" dirty="0" smtClean="0"/>
              <a:t>   </a:t>
            </a:r>
            <a:endParaRPr lang="en-US" sz="2000" dirty="0"/>
          </a:p>
          <a:p>
            <a:r>
              <a:rPr lang="en-US" sz="2000" dirty="0"/>
              <a:t>Share interesting findings.</a:t>
            </a:r>
          </a:p>
          <a:p>
            <a:endParaRPr lang="en-US" sz="2200" dirty="0"/>
          </a:p>
        </p:txBody>
      </p:sp>
      <p:sp>
        <p:nvSpPr>
          <p:cNvPr id="4" name="Content Placeholder 3"/>
          <p:cNvSpPr>
            <a:spLocks noGrp="1"/>
          </p:cNvSpPr>
          <p:nvPr>
            <p:ph sz="half" idx="2"/>
          </p:nvPr>
        </p:nvSpPr>
        <p:spPr>
          <a:xfrm>
            <a:off x="6280878" y="1304145"/>
            <a:ext cx="5223733" cy="5171606"/>
          </a:xfrm>
        </p:spPr>
        <p:txBody>
          <a:bodyPr>
            <a:normAutofit fontScale="92500" lnSpcReduction="10000"/>
          </a:bodyPr>
          <a:lstStyle/>
          <a:p>
            <a:pPr marL="0" indent="0">
              <a:buNone/>
            </a:pPr>
            <a:r>
              <a:rPr lang="en-US" sz="1900" b="1" dirty="0" smtClean="0"/>
              <a:t>Module 17 &amp; 20 Reasoning and Sense Making</a:t>
            </a:r>
          </a:p>
          <a:p>
            <a:r>
              <a:rPr lang="en-US" sz="1900" dirty="0" smtClean="0"/>
              <a:t>Understand CCSS </a:t>
            </a:r>
            <a:r>
              <a:rPr lang="en-US" sz="1900" dirty="0"/>
              <a:t>Math Practice 3 (MP3) and its importance </a:t>
            </a:r>
            <a:r>
              <a:rPr lang="en-US" sz="1900" dirty="0" smtClean="0"/>
              <a:t>in reasoning and sense making. </a:t>
            </a:r>
            <a:endParaRPr lang="en-US" sz="1900" dirty="0"/>
          </a:p>
          <a:p>
            <a:r>
              <a:rPr lang="en-US" sz="1900" dirty="0"/>
              <a:t>D</a:t>
            </a:r>
            <a:r>
              <a:rPr lang="en-US" sz="1900" dirty="0" smtClean="0"/>
              <a:t>evelop </a:t>
            </a:r>
            <a:r>
              <a:rPr lang="en-US" sz="1900" dirty="0"/>
              <a:t>various classroom activities to engage students in constructing viable arguments and critiquing others’ </a:t>
            </a:r>
            <a:r>
              <a:rPr lang="en-US" sz="1900" dirty="0" smtClean="0"/>
              <a:t>reasoning to </a:t>
            </a:r>
            <a:r>
              <a:rPr lang="en-US" sz="1900" dirty="0"/>
              <a:t>intensify content </a:t>
            </a:r>
            <a:r>
              <a:rPr lang="en-US" sz="1900" dirty="0" smtClean="0"/>
              <a:t>learning. </a:t>
            </a:r>
            <a:endParaRPr lang="en-US" sz="1900" dirty="0"/>
          </a:p>
          <a:p>
            <a:r>
              <a:rPr lang="en-US" sz="1900" dirty="0"/>
              <a:t>H</a:t>
            </a:r>
            <a:r>
              <a:rPr lang="en-US" sz="1900" dirty="0" smtClean="0"/>
              <a:t>ave </a:t>
            </a:r>
            <a:r>
              <a:rPr lang="en-US" sz="1900" dirty="0"/>
              <a:t>a guideline </a:t>
            </a:r>
            <a:r>
              <a:rPr lang="en-US" sz="1900" dirty="0" smtClean="0"/>
              <a:t>and </a:t>
            </a:r>
            <a:r>
              <a:rPr lang="en-US" sz="1900" dirty="0"/>
              <a:t>some examples for guiding students making viable </a:t>
            </a:r>
            <a:r>
              <a:rPr lang="en-US" sz="1900" dirty="0" smtClean="0"/>
              <a:t>arguments in depth. </a:t>
            </a:r>
            <a:endParaRPr lang="en-US" sz="1900" dirty="0"/>
          </a:p>
          <a:p>
            <a:r>
              <a:rPr lang="en-US" sz="1900" dirty="0" smtClean="0"/>
              <a:t>Gain in </a:t>
            </a:r>
            <a:r>
              <a:rPr lang="en-US" sz="1900" dirty="0"/>
              <a:t>strategies to offer differentiated instruction, including strategies for addressing equity issues and for </a:t>
            </a:r>
            <a:r>
              <a:rPr lang="en-US" sz="1900" dirty="0" smtClean="0"/>
              <a:t>intervention. </a:t>
            </a:r>
            <a:endParaRPr lang="en-US" sz="1900" dirty="0"/>
          </a:p>
          <a:p>
            <a:r>
              <a:rPr lang="en-US" sz="1900" dirty="0" smtClean="0"/>
              <a:t>Use </a:t>
            </a:r>
            <a:r>
              <a:rPr lang="en-US" sz="1900" dirty="0"/>
              <a:t>Math Practice 3 as a part of the formative assessment in identifying and correcting mistakes. </a:t>
            </a:r>
          </a:p>
          <a:p>
            <a:endParaRPr lang="en-US" dirty="0"/>
          </a:p>
        </p:txBody>
      </p:sp>
    </p:spTree>
    <p:extLst>
      <p:ext uri="{BB962C8B-B14F-4D97-AF65-F5344CB8AC3E}">
        <p14:creationId xmlns:p14="http://schemas.microsoft.com/office/powerpoint/2010/main" val="7608443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Lesson Plan  (2)</a:t>
            </a:r>
            <a:endParaRPr lang="en-US" dirty="0"/>
          </a:p>
        </p:txBody>
      </p:sp>
      <p:sp>
        <p:nvSpPr>
          <p:cNvPr id="6" name="Content Placeholder 5"/>
          <p:cNvSpPr>
            <a:spLocks noGrp="1"/>
          </p:cNvSpPr>
          <p:nvPr>
            <p:ph idx="1"/>
          </p:nvPr>
        </p:nvSpPr>
        <p:spPr/>
        <p:txBody>
          <a:bodyPr>
            <a:normAutofit/>
          </a:bodyPr>
          <a:lstStyle/>
          <a:p>
            <a:r>
              <a:rPr lang="en-US" sz="2000" dirty="0" smtClean="0"/>
              <a:t>Expand more</a:t>
            </a:r>
            <a:r>
              <a:rPr lang="en-US" sz="2000" dirty="0"/>
              <a:t>.</a:t>
            </a:r>
            <a:r>
              <a:rPr lang="en-US" sz="2000" dirty="0" smtClean="0"/>
              <a:t> </a:t>
            </a:r>
            <a:r>
              <a:rPr lang="en-US" sz="2000" dirty="0"/>
              <a:t>W</a:t>
            </a:r>
            <a:r>
              <a:rPr lang="en-US" sz="2000" dirty="0" smtClean="0"/>
              <a:t>hat will the LP cover: definition, examples, table of equivalent ratios, and or applications? How does this lesson connect with the previous and the next lesson.</a:t>
            </a:r>
            <a:endParaRPr lang="en-US" sz="2000" dirty="0"/>
          </a:p>
        </p:txBody>
      </p:sp>
      <p:sp>
        <p:nvSpPr>
          <p:cNvPr id="7" name="Text Placeholder 6"/>
          <p:cNvSpPr>
            <a:spLocks noGrp="1"/>
          </p:cNvSpPr>
          <p:nvPr>
            <p:ph type="body" sz="half" idx="2"/>
          </p:nvPr>
        </p:nvSpPr>
        <p:spPr/>
        <p:txBody>
          <a:bodyPr/>
          <a:lstStyle/>
          <a:p>
            <a:r>
              <a:rPr lang="en-US" sz="2000" b="1" dirty="0"/>
              <a:t>LESSON CONTENT</a:t>
            </a:r>
            <a:endParaRPr lang="en-US" sz="2000" dirty="0"/>
          </a:p>
          <a:p>
            <a:r>
              <a:rPr lang="en-US" sz="2000" dirty="0"/>
              <a:t> </a:t>
            </a:r>
          </a:p>
          <a:p>
            <a:r>
              <a:rPr lang="en-US" sz="2000" b="1" dirty="0"/>
              <a:t>Introduction</a:t>
            </a:r>
            <a:endParaRPr lang="en-US" sz="2000" dirty="0"/>
          </a:p>
          <a:p>
            <a:r>
              <a:rPr lang="en-US" sz="2000" i="1" dirty="0"/>
              <a:t>Declarative knowledge – Describe the content of the lesson </a:t>
            </a:r>
            <a:r>
              <a:rPr lang="en-US" sz="2000" i="1" u="sng" dirty="0">
                <a:solidFill>
                  <a:srgbClr val="0070C0"/>
                </a:solidFill>
              </a:rPr>
              <a:t>and how it is integrated within the series </a:t>
            </a:r>
            <a:endParaRPr lang="en-US" sz="2000" u="sng" dirty="0">
              <a:solidFill>
                <a:srgbClr val="0070C0"/>
              </a:solidFill>
            </a:endParaRPr>
          </a:p>
          <a:p>
            <a:r>
              <a:rPr lang="en-US" sz="2000" i="1" dirty="0"/>
              <a:t>Equivalent ratios have the same value</a:t>
            </a:r>
            <a:r>
              <a:rPr lang="en-US" sz="2000" dirty="0"/>
              <a:t> </a:t>
            </a:r>
            <a:r>
              <a:rPr lang="en-US" sz="2000" b="1" dirty="0"/>
              <a:t> </a:t>
            </a:r>
            <a:endParaRPr lang="en-US" sz="2000" dirty="0"/>
          </a:p>
          <a:p>
            <a:endParaRPr lang="en-US" dirty="0"/>
          </a:p>
        </p:txBody>
      </p:sp>
    </p:spTree>
    <p:extLst>
      <p:ext uri="{BB962C8B-B14F-4D97-AF65-F5344CB8AC3E}">
        <p14:creationId xmlns:p14="http://schemas.microsoft.com/office/powerpoint/2010/main" val="16967410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Lesson Plan  (3)</a:t>
            </a:r>
            <a:endParaRPr lang="en-US" dirty="0"/>
          </a:p>
        </p:txBody>
      </p:sp>
      <p:sp>
        <p:nvSpPr>
          <p:cNvPr id="6" name="Content Placeholder 5"/>
          <p:cNvSpPr>
            <a:spLocks noGrp="1"/>
          </p:cNvSpPr>
          <p:nvPr>
            <p:ph idx="1"/>
          </p:nvPr>
        </p:nvSpPr>
        <p:spPr/>
        <p:txBody>
          <a:bodyPr>
            <a:normAutofit/>
          </a:bodyPr>
          <a:lstStyle/>
          <a:p>
            <a:r>
              <a:rPr lang="en-US" sz="2000" dirty="0" smtClean="0"/>
              <a:t>Provide details of  learning target and rubric</a:t>
            </a:r>
            <a:endParaRPr lang="en-US" sz="2000" dirty="0"/>
          </a:p>
        </p:txBody>
      </p:sp>
      <p:sp>
        <p:nvSpPr>
          <p:cNvPr id="7" name="Text Placeholder 6"/>
          <p:cNvSpPr>
            <a:spLocks noGrp="1"/>
          </p:cNvSpPr>
          <p:nvPr>
            <p:ph type="body" sz="half" idx="2"/>
          </p:nvPr>
        </p:nvSpPr>
        <p:spPr/>
        <p:txBody>
          <a:bodyPr>
            <a:normAutofit fontScale="92500" lnSpcReduction="20000"/>
          </a:bodyPr>
          <a:lstStyle/>
          <a:p>
            <a:r>
              <a:rPr lang="en-US" sz="2000" b="1" dirty="0"/>
              <a:t>Conditional knowledge—Describe why students learn content and the conditions for using it</a:t>
            </a:r>
          </a:p>
          <a:p>
            <a:r>
              <a:rPr lang="en-US" sz="2000" i="1" dirty="0"/>
              <a:t>The target and rubric are introduced. Ratios are useful in many everyday situations. Sometimes a recipe, sometimes an exercise program, sometimes—and most important to them right now—time spent at something and the grade or improved skill (reading, skateboarding, guitar…). </a:t>
            </a:r>
            <a:endParaRPr lang="en-US" sz="2000" dirty="0"/>
          </a:p>
          <a:p>
            <a:r>
              <a:rPr lang="en-US" sz="2000" b="1" dirty="0"/>
              <a:t> </a:t>
            </a:r>
            <a:endParaRPr lang="en-US" sz="2000" dirty="0"/>
          </a:p>
          <a:p>
            <a:endParaRPr lang="en-US" dirty="0"/>
          </a:p>
        </p:txBody>
      </p:sp>
    </p:spTree>
    <p:extLst>
      <p:ext uri="{BB962C8B-B14F-4D97-AF65-F5344CB8AC3E}">
        <p14:creationId xmlns:p14="http://schemas.microsoft.com/office/powerpoint/2010/main" val="650199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019300" y="446088"/>
            <a:ext cx="4075111" cy="519112"/>
          </a:xfrm>
        </p:spPr>
        <p:txBody>
          <a:bodyPr/>
          <a:lstStyle/>
          <a:p>
            <a:r>
              <a:rPr lang="en-US" dirty="0" smtClean="0"/>
              <a:t>Lesson Plan  (4)</a:t>
            </a:r>
            <a:endParaRPr lang="en-US" dirty="0"/>
          </a:p>
        </p:txBody>
      </p:sp>
      <p:sp>
        <p:nvSpPr>
          <p:cNvPr id="6" name="Content Placeholder 5"/>
          <p:cNvSpPr>
            <a:spLocks noGrp="1"/>
          </p:cNvSpPr>
          <p:nvPr>
            <p:ph idx="1"/>
          </p:nvPr>
        </p:nvSpPr>
        <p:spPr>
          <a:xfrm>
            <a:off x="6756400" y="705644"/>
            <a:ext cx="3670300" cy="5414963"/>
          </a:xfrm>
        </p:spPr>
        <p:txBody>
          <a:bodyPr/>
          <a:lstStyle/>
          <a:p>
            <a:endParaRPr lang="en-US" dirty="0"/>
          </a:p>
        </p:txBody>
      </p:sp>
      <p:sp>
        <p:nvSpPr>
          <p:cNvPr id="7" name="Text Placeholder 6"/>
          <p:cNvSpPr>
            <a:spLocks noGrp="1"/>
          </p:cNvSpPr>
          <p:nvPr>
            <p:ph type="body" sz="half" idx="2"/>
          </p:nvPr>
        </p:nvSpPr>
        <p:spPr>
          <a:xfrm>
            <a:off x="1930400" y="965200"/>
            <a:ext cx="4826000" cy="5334000"/>
          </a:xfrm>
        </p:spPr>
        <p:txBody>
          <a:bodyPr>
            <a:normAutofit fontScale="85000" lnSpcReduction="10000"/>
          </a:bodyPr>
          <a:lstStyle/>
          <a:p>
            <a:r>
              <a:rPr lang="en-US" sz="2000" b="1" dirty="0"/>
              <a:t>Development</a:t>
            </a:r>
            <a:endParaRPr lang="en-US" sz="2000" dirty="0"/>
          </a:p>
          <a:p>
            <a:r>
              <a:rPr lang="en-US" sz="2000" b="1" dirty="0"/>
              <a:t>Procedural knowledge—Describe the steps for guiding students to acquire the </a:t>
            </a:r>
            <a:r>
              <a:rPr lang="en-US" sz="2000" b="1" dirty="0" smtClean="0"/>
              <a:t>strategy/content</a:t>
            </a:r>
            <a:endParaRPr lang="en-US" sz="2000" b="1" dirty="0"/>
          </a:p>
          <a:p>
            <a:r>
              <a:rPr lang="en-US" sz="2000" i="1" dirty="0"/>
              <a:t>This lesson is built on prior lessons of ratios. There is a review of ratios and settings and the two ways to write a ratio that have been introduced up to this point. Then it is introduced as a fraction form. It begins with a picture representation. It is then written as a simplified fraction, as a reinforcement, for equivalent ratios. The fraction is referred to as a value. This skill is then practiced in a variety contexts.</a:t>
            </a:r>
            <a:endParaRPr lang="en-US" sz="2000" dirty="0"/>
          </a:p>
          <a:p>
            <a:r>
              <a:rPr lang="en-US" sz="2000" i="1" dirty="0"/>
              <a:t>Each of these steps is introduced by me, practiced by them and checked by them, practiced by them and checked by a buddy, then practiced by them and checked by me (problem set). There is an exit slip and two homework problems</a:t>
            </a:r>
            <a:endParaRPr lang="en-US" dirty="0"/>
          </a:p>
        </p:txBody>
      </p:sp>
    </p:spTree>
    <p:extLst>
      <p:ext uri="{BB962C8B-B14F-4D97-AF65-F5344CB8AC3E}">
        <p14:creationId xmlns:p14="http://schemas.microsoft.com/office/powerpoint/2010/main" val="11849029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019300" y="446088"/>
            <a:ext cx="4075111" cy="519112"/>
          </a:xfrm>
        </p:spPr>
        <p:txBody>
          <a:bodyPr/>
          <a:lstStyle/>
          <a:p>
            <a:r>
              <a:rPr lang="en-US" dirty="0" smtClean="0"/>
              <a:t>Lesson Plan  (4)</a:t>
            </a:r>
            <a:endParaRPr lang="en-US" dirty="0"/>
          </a:p>
        </p:txBody>
      </p:sp>
      <p:sp>
        <p:nvSpPr>
          <p:cNvPr id="6" name="Content Placeholder 5"/>
          <p:cNvSpPr>
            <a:spLocks noGrp="1"/>
          </p:cNvSpPr>
          <p:nvPr>
            <p:ph idx="1"/>
          </p:nvPr>
        </p:nvSpPr>
        <p:spPr>
          <a:xfrm>
            <a:off x="6756400" y="705644"/>
            <a:ext cx="3670300" cy="5414963"/>
          </a:xfrm>
        </p:spPr>
        <p:txBody>
          <a:bodyPr>
            <a:normAutofit/>
          </a:bodyPr>
          <a:lstStyle/>
          <a:p>
            <a:r>
              <a:rPr lang="en-US" sz="2000" dirty="0" smtClean="0"/>
              <a:t>Good framework.</a:t>
            </a:r>
          </a:p>
          <a:p>
            <a:r>
              <a:rPr lang="en-US" sz="2000" dirty="0" smtClean="0"/>
              <a:t>Please provide details of math steps/contents (examples, picture presentation, worksheets, problems,  </a:t>
            </a:r>
            <a:r>
              <a:rPr lang="is-IS" sz="2000" dirty="0" smtClean="0"/>
              <a:t>…) that shows conherence and progression.</a:t>
            </a:r>
          </a:p>
          <a:p>
            <a:r>
              <a:rPr lang="is-IS" sz="2000" dirty="0" smtClean="0"/>
              <a:t>For a detailed example, see the lesson plan provided by </a:t>
            </a:r>
            <a:r>
              <a:rPr lang="en-US" sz="2000" dirty="0" smtClean="0"/>
              <a:t>Marisa </a:t>
            </a:r>
            <a:r>
              <a:rPr lang="en-US" sz="2000" dirty="0"/>
              <a:t>Aoki &amp; Sam </a:t>
            </a:r>
            <a:r>
              <a:rPr lang="en-US" sz="2000" dirty="0" smtClean="0"/>
              <a:t>Saldivar. Also see Modules 17 &amp; 20.</a:t>
            </a:r>
            <a:endParaRPr lang="en-US" sz="2000" dirty="0"/>
          </a:p>
        </p:txBody>
      </p:sp>
      <p:sp>
        <p:nvSpPr>
          <p:cNvPr id="7" name="Text Placeholder 6"/>
          <p:cNvSpPr>
            <a:spLocks noGrp="1"/>
          </p:cNvSpPr>
          <p:nvPr>
            <p:ph type="body" sz="half" idx="2"/>
          </p:nvPr>
        </p:nvSpPr>
        <p:spPr>
          <a:xfrm>
            <a:off x="1930400" y="965200"/>
            <a:ext cx="4826000" cy="5334000"/>
          </a:xfrm>
        </p:spPr>
        <p:txBody>
          <a:bodyPr>
            <a:normAutofit fontScale="85000" lnSpcReduction="20000"/>
          </a:bodyPr>
          <a:lstStyle/>
          <a:p>
            <a:r>
              <a:rPr lang="en-US" sz="2000" b="1" dirty="0"/>
              <a:t>Development</a:t>
            </a:r>
            <a:endParaRPr lang="en-US" sz="2000" dirty="0"/>
          </a:p>
          <a:p>
            <a:r>
              <a:rPr lang="en-US" sz="2000" b="1" dirty="0"/>
              <a:t>Procedural knowledge—Describe the steps for guiding students to acquire the </a:t>
            </a:r>
            <a:r>
              <a:rPr lang="en-US" sz="2000" b="1" dirty="0" smtClean="0"/>
              <a:t>strategy/content </a:t>
            </a:r>
            <a:r>
              <a:rPr lang="en-US" sz="2000" b="1" u="sng" dirty="0">
                <a:solidFill>
                  <a:srgbClr val="0070C0"/>
                </a:solidFill>
              </a:rPr>
              <a:t>to show coherence within the </a:t>
            </a:r>
            <a:r>
              <a:rPr lang="en-US" sz="2000" b="1" u="sng" dirty="0" smtClean="0">
                <a:solidFill>
                  <a:srgbClr val="0070C0"/>
                </a:solidFill>
              </a:rPr>
              <a:t>lesson</a:t>
            </a:r>
            <a:endParaRPr lang="en-US" sz="2000" b="1" u="sng" dirty="0"/>
          </a:p>
          <a:p>
            <a:r>
              <a:rPr lang="en-US" sz="2000" i="1" dirty="0"/>
              <a:t>This lesson is built on prior lessons of ratios. There is a review of ratios and settings and the two ways to write a ratio that have been introduced up to this point. Then it is introduced as a fraction form. It begins with a picture representation. It is then written as a simplified fraction, as a reinforcement, for equivalent ratios. The fraction is referred to as a value. This skill is then practiced in a variety contexts.</a:t>
            </a:r>
            <a:endParaRPr lang="en-US" sz="2000" dirty="0"/>
          </a:p>
          <a:p>
            <a:r>
              <a:rPr lang="en-US" sz="2000" i="1" dirty="0"/>
              <a:t>Each of these steps is introduced by me, practiced by them and checked by them, practiced by them and checked by a buddy, then practiced by them and checked by me (problem set). There is an exit slip and two homework problems</a:t>
            </a:r>
            <a:endParaRPr lang="en-US" dirty="0"/>
          </a:p>
        </p:txBody>
      </p:sp>
    </p:spTree>
    <p:extLst>
      <p:ext uri="{BB962C8B-B14F-4D97-AF65-F5344CB8AC3E}">
        <p14:creationId xmlns:p14="http://schemas.microsoft.com/office/powerpoint/2010/main" val="77705328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019300" y="446088"/>
            <a:ext cx="4075111" cy="519112"/>
          </a:xfrm>
        </p:spPr>
        <p:txBody>
          <a:bodyPr/>
          <a:lstStyle/>
          <a:p>
            <a:r>
              <a:rPr lang="en-US" dirty="0" smtClean="0"/>
              <a:t>Lesson Plan  (5)</a:t>
            </a:r>
            <a:endParaRPr lang="en-US" dirty="0"/>
          </a:p>
        </p:txBody>
      </p:sp>
      <p:sp>
        <p:nvSpPr>
          <p:cNvPr id="6" name="Content Placeholder 5"/>
          <p:cNvSpPr>
            <a:spLocks noGrp="1"/>
          </p:cNvSpPr>
          <p:nvPr>
            <p:ph idx="1"/>
          </p:nvPr>
        </p:nvSpPr>
        <p:spPr>
          <a:xfrm>
            <a:off x="6094411" y="884237"/>
            <a:ext cx="3670300" cy="5414963"/>
          </a:xfrm>
        </p:spPr>
        <p:txBody>
          <a:bodyPr/>
          <a:lstStyle/>
          <a:p>
            <a:r>
              <a:rPr lang="en-US" sz="2000" dirty="0" smtClean="0"/>
              <a:t>Good outline</a:t>
            </a:r>
          </a:p>
          <a:p>
            <a:r>
              <a:rPr lang="en-US" sz="2000" dirty="0" smtClean="0"/>
              <a:t>Please provide detailed problems and examples of different levels of assignments and/or questions. </a:t>
            </a:r>
          </a:p>
          <a:p>
            <a:r>
              <a:rPr lang="en-US" sz="2000" dirty="0" smtClean="0"/>
              <a:t>Consider using strategies introduced here, e.g. used in PBS and Teaching Chanel videos and the article  by</a:t>
            </a:r>
            <a:r>
              <a:rPr lang="en-US" sz="2000" dirty="0"/>
              <a:t> Roberts &amp; </a:t>
            </a:r>
            <a:r>
              <a:rPr lang="en-US" sz="2000" dirty="0" err="1" smtClean="0"/>
              <a:t>Truxaw</a:t>
            </a:r>
            <a:r>
              <a:rPr lang="en-US" sz="2000" dirty="0" smtClean="0"/>
              <a:t> (2003), and by Aoki &amp; Saldivar.</a:t>
            </a:r>
          </a:p>
          <a:p>
            <a:endParaRPr lang="en-US" dirty="0"/>
          </a:p>
        </p:txBody>
      </p:sp>
      <p:sp>
        <p:nvSpPr>
          <p:cNvPr id="7" name="Text Placeholder 6"/>
          <p:cNvSpPr>
            <a:spLocks noGrp="1"/>
          </p:cNvSpPr>
          <p:nvPr>
            <p:ph type="body" sz="half" idx="2"/>
          </p:nvPr>
        </p:nvSpPr>
        <p:spPr>
          <a:xfrm>
            <a:off x="1930400" y="1066800"/>
            <a:ext cx="4164011" cy="5232400"/>
          </a:xfrm>
        </p:spPr>
        <p:txBody>
          <a:bodyPr>
            <a:normAutofit/>
          </a:bodyPr>
          <a:lstStyle/>
          <a:p>
            <a:r>
              <a:rPr lang="en-US" sz="1800" b="1" dirty="0"/>
              <a:t>Differentiated instruction—Describe strategies for engaging ELL/SPED students</a:t>
            </a:r>
          </a:p>
          <a:p>
            <a:r>
              <a:rPr lang="en-US" sz="2000" i="1" dirty="0"/>
              <a:t>Students who need it are given one-on-one, or small group, by the paraprofessional, some are doing a smaller assignment, some advanced are encouraged to continue on their own finding ratios throughout the period or day that they notice and write their own. </a:t>
            </a:r>
            <a:endParaRPr lang="en-US" sz="2000" dirty="0"/>
          </a:p>
        </p:txBody>
      </p:sp>
    </p:spTree>
    <p:extLst>
      <p:ext uri="{BB962C8B-B14F-4D97-AF65-F5344CB8AC3E}">
        <p14:creationId xmlns:p14="http://schemas.microsoft.com/office/powerpoint/2010/main" val="4294230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019300" y="446088"/>
            <a:ext cx="4075111" cy="519112"/>
          </a:xfrm>
        </p:spPr>
        <p:txBody>
          <a:bodyPr/>
          <a:lstStyle/>
          <a:p>
            <a:r>
              <a:rPr lang="en-US" dirty="0" smtClean="0"/>
              <a:t>Lesson Plan  (6)</a:t>
            </a:r>
            <a:endParaRPr lang="en-US" dirty="0"/>
          </a:p>
        </p:txBody>
      </p:sp>
      <p:sp>
        <p:nvSpPr>
          <p:cNvPr id="6" name="Content Placeholder 5"/>
          <p:cNvSpPr>
            <a:spLocks noGrp="1"/>
          </p:cNvSpPr>
          <p:nvPr>
            <p:ph idx="1"/>
          </p:nvPr>
        </p:nvSpPr>
        <p:spPr>
          <a:xfrm>
            <a:off x="6094411" y="884237"/>
            <a:ext cx="3670300" cy="5414963"/>
          </a:xfrm>
        </p:spPr>
        <p:txBody>
          <a:bodyPr/>
          <a:lstStyle/>
          <a:p>
            <a:endParaRPr lang="en-US" dirty="0"/>
          </a:p>
        </p:txBody>
      </p:sp>
      <p:sp>
        <p:nvSpPr>
          <p:cNvPr id="7" name="Text Placeholder 6"/>
          <p:cNvSpPr>
            <a:spLocks noGrp="1"/>
          </p:cNvSpPr>
          <p:nvPr>
            <p:ph type="body" sz="half" idx="2"/>
          </p:nvPr>
        </p:nvSpPr>
        <p:spPr>
          <a:xfrm>
            <a:off x="1930400" y="1066800"/>
            <a:ext cx="4164011" cy="5232400"/>
          </a:xfrm>
        </p:spPr>
        <p:txBody>
          <a:bodyPr>
            <a:normAutofit/>
          </a:bodyPr>
          <a:lstStyle/>
          <a:p>
            <a:r>
              <a:rPr lang="en-US" sz="1800" b="1" dirty="0"/>
              <a:t>Formative Assessment—Describe instruments for monitoring learning and forms of intervention </a:t>
            </a:r>
          </a:p>
          <a:p>
            <a:r>
              <a:rPr lang="en-US" sz="1800" i="1" dirty="0"/>
              <a:t>Formative assessment continues throughout the lesson from the introduction through the exit slip. Children’s explanations often lead to a moment when clarification is required. A child’s written response, coloring response, and/or the ability to move through the skill as the gradual release of responsibility requires, occur throughout the lesson and may require modification. </a:t>
            </a:r>
            <a:endParaRPr lang="en-US" sz="1800" dirty="0"/>
          </a:p>
        </p:txBody>
      </p:sp>
    </p:spTree>
    <p:extLst>
      <p:ext uri="{BB962C8B-B14F-4D97-AF65-F5344CB8AC3E}">
        <p14:creationId xmlns:p14="http://schemas.microsoft.com/office/powerpoint/2010/main" val="17626250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019300" y="446088"/>
            <a:ext cx="4075111" cy="519112"/>
          </a:xfrm>
        </p:spPr>
        <p:txBody>
          <a:bodyPr/>
          <a:lstStyle/>
          <a:p>
            <a:r>
              <a:rPr lang="en-US" dirty="0" smtClean="0"/>
              <a:t>Lesson Plan  (6)</a:t>
            </a:r>
            <a:endParaRPr lang="en-US" dirty="0"/>
          </a:p>
        </p:txBody>
      </p:sp>
      <p:sp>
        <p:nvSpPr>
          <p:cNvPr id="6" name="Content Placeholder 5"/>
          <p:cNvSpPr>
            <a:spLocks noGrp="1"/>
          </p:cNvSpPr>
          <p:nvPr>
            <p:ph idx="1"/>
          </p:nvPr>
        </p:nvSpPr>
        <p:spPr>
          <a:xfrm>
            <a:off x="6094411" y="884237"/>
            <a:ext cx="3670300" cy="5414963"/>
          </a:xfrm>
        </p:spPr>
        <p:txBody>
          <a:bodyPr>
            <a:normAutofit fontScale="85000" lnSpcReduction="10000"/>
          </a:bodyPr>
          <a:lstStyle/>
          <a:p>
            <a:r>
              <a:rPr lang="en-US" sz="2000" dirty="0" smtClean="0"/>
              <a:t>Good idea. </a:t>
            </a:r>
          </a:p>
          <a:p>
            <a:r>
              <a:rPr lang="en-US" sz="2000" dirty="0" smtClean="0"/>
              <a:t>Please provide how you apply the 4 steps in detail, see Oct. </a:t>
            </a:r>
            <a:r>
              <a:rPr lang="en-US" sz="2000" dirty="0"/>
              <a:t>m</a:t>
            </a:r>
            <a:r>
              <a:rPr lang="en-US" sz="2000" dirty="0" smtClean="0"/>
              <a:t>odule and Module 20.  </a:t>
            </a:r>
            <a:endParaRPr lang="en-US" sz="2000" dirty="0"/>
          </a:p>
          <a:p>
            <a:r>
              <a:rPr lang="en-US" sz="2000" dirty="0" smtClean="0"/>
              <a:t>For example for steps 2, 3, 4, describe what assessment(s) you are using and how you analyze, say, a common misconception, and how you act on it and provide further instruction. (E.g</a:t>
            </a:r>
            <a:r>
              <a:rPr lang="en-US" sz="2000" dirty="0"/>
              <a:t>. Teaching Channel videos </a:t>
            </a:r>
            <a:r>
              <a:rPr lang="en-US" sz="2000" dirty="0" smtClean="0"/>
              <a:t>Module </a:t>
            </a:r>
            <a:r>
              <a:rPr lang="en-US" sz="2000" dirty="0"/>
              <a:t>20) </a:t>
            </a:r>
          </a:p>
          <a:p>
            <a:r>
              <a:rPr lang="en-US" sz="2000" dirty="0" smtClean="0"/>
              <a:t>One possible difficulty for students is not having a good understanding of equivalent fraction (Gr. 3). Discuss the difference and similarity of equivalent fractions and equivalent ratios.</a:t>
            </a:r>
          </a:p>
        </p:txBody>
      </p:sp>
      <p:sp>
        <p:nvSpPr>
          <p:cNvPr id="7" name="Text Placeholder 6"/>
          <p:cNvSpPr>
            <a:spLocks noGrp="1"/>
          </p:cNvSpPr>
          <p:nvPr>
            <p:ph type="body" sz="half" idx="2"/>
          </p:nvPr>
        </p:nvSpPr>
        <p:spPr>
          <a:xfrm>
            <a:off x="2019300" y="1066799"/>
            <a:ext cx="4075111" cy="5468911"/>
          </a:xfrm>
        </p:spPr>
        <p:txBody>
          <a:bodyPr>
            <a:normAutofit/>
          </a:bodyPr>
          <a:lstStyle/>
          <a:p>
            <a:r>
              <a:rPr lang="en-US" sz="1800" b="1" dirty="0"/>
              <a:t>Formative Assessment—Describe instruments for monitoring learning and forms of intervention </a:t>
            </a:r>
            <a:r>
              <a:rPr lang="en-US" sz="1800" b="1" u="sng" dirty="0">
                <a:solidFill>
                  <a:srgbClr val="0070C0"/>
                </a:solidFill>
              </a:rPr>
              <a:t>(Use the 4 steps of formative assessment: clarify intended learning, elicit evidence, interpret evidence, and act on evidence</a:t>
            </a:r>
            <a:r>
              <a:rPr lang="en-US" sz="1800" b="1" u="sng" dirty="0" smtClean="0">
                <a:solidFill>
                  <a:srgbClr val="0070C0"/>
                </a:solidFill>
              </a:rPr>
              <a:t>)</a:t>
            </a:r>
            <a:endParaRPr lang="en-US" sz="1800" b="1" u="sng" dirty="0"/>
          </a:p>
          <a:p>
            <a:r>
              <a:rPr lang="en-US" sz="1800" i="1" dirty="0"/>
              <a:t>Formative assessment continues throughout the lesson from the introduction through the exit slip. Children’s explanations often lead to a moment when clarification is required. A child’s written response, coloring response, and/or the ability to move through the skill as the gradual release of responsibility requires, occur throughout the lesson and may require modification. </a:t>
            </a:r>
            <a:endParaRPr lang="en-US" sz="1800" dirty="0"/>
          </a:p>
        </p:txBody>
      </p:sp>
    </p:spTree>
    <p:extLst>
      <p:ext uri="{BB962C8B-B14F-4D97-AF65-F5344CB8AC3E}">
        <p14:creationId xmlns:p14="http://schemas.microsoft.com/office/powerpoint/2010/main" val="174217249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019300" y="446088"/>
            <a:ext cx="4075111" cy="519112"/>
          </a:xfrm>
        </p:spPr>
        <p:txBody>
          <a:bodyPr/>
          <a:lstStyle/>
          <a:p>
            <a:r>
              <a:rPr lang="en-US" dirty="0" smtClean="0"/>
              <a:t>Lesson Plan  (7)</a:t>
            </a:r>
            <a:endParaRPr lang="en-US" dirty="0"/>
          </a:p>
        </p:txBody>
      </p:sp>
      <p:sp>
        <p:nvSpPr>
          <p:cNvPr id="6" name="Content Placeholder 5"/>
          <p:cNvSpPr>
            <a:spLocks noGrp="1"/>
          </p:cNvSpPr>
          <p:nvPr>
            <p:ph idx="1"/>
          </p:nvPr>
        </p:nvSpPr>
        <p:spPr>
          <a:xfrm>
            <a:off x="6094411" y="884237"/>
            <a:ext cx="3670300" cy="5414963"/>
          </a:xfrm>
        </p:spPr>
        <p:txBody>
          <a:bodyPr>
            <a:normAutofit/>
          </a:bodyPr>
          <a:lstStyle/>
          <a:p>
            <a:r>
              <a:rPr lang="en-US" sz="2000" dirty="0" smtClean="0"/>
              <a:t>Good ideas!</a:t>
            </a:r>
          </a:p>
          <a:p>
            <a:r>
              <a:rPr lang="en-US" sz="2000" dirty="0" smtClean="0"/>
              <a:t>Will you provide one or more examples of worksheets, assignments, or exit slips? </a:t>
            </a:r>
            <a:endParaRPr lang="en-US" sz="2000" dirty="0"/>
          </a:p>
        </p:txBody>
      </p:sp>
      <p:sp>
        <p:nvSpPr>
          <p:cNvPr id="7" name="Text Placeholder 6"/>
          <p:cNvSpPr>
            <a:spLocks noGrp="1"/>
          </p:cNvSpPr>
          <p:nvPr>
            <p:ph type="body" sz="half" idx="2"/>
          </p:nvPr>
        </p:nvSpPr>
        <p:spPr>
          <a:xfrm>
            <a:off x="2019300" y="1066800"/>
            <a:ext cx="4075111" cy="5558852"/>
          </a:xfrm>
        </p:spPr>
        <p:txBody>
          <a:bodyPr>
            <a:normAutofit/>
          </a:bodyPr>
          <a:lstStyle/>
          <a:p>
            <a:r>
              <a:rPr lang="en-US" sz="1800" b="1" dirty="0"/>
              <a:t>Closure</a:t>
            </a:r>
            <a:endParaRPr lang="en-US" sz="1800" dirty="0"/>
          </a:p>
          <a:p>
            <a:r>
              <a:rPr lang="en-US" sz="1800" b="1" u="sng" dirty="0" smtClean="0">
                <a:solidFill>
                  <a:srgbClr val="0070C0"/>
                </a:solidFill>
              </a:rPr>
              <a:t>Summative</a:t>
            </a:r>
            <a:r>
              <a:rPr lang="en-US" sz="1800" b="1" dirty="0" smtClean="0"/>
              <a:t> Assessment—Describe </a:t>
            </a:r>
            <a:r>
              <a:rPr lang="en-US" sz="1800" b="1" dirty="0"/>
              <a:t>relevant instruments for monitoring and evaluating students </a:t>
            </a:r>
            <a:r>
              <a:rPr lang="en-US" sz="1800" b="1" dirty="0" smtClean="0"/>
              <a:t>learning </a:t>
            </a:r>
            <a:endParaRPr lang="en-US" sz="1800" b="1" dirty="0"/>
          </a:p>
          <a:p>
            <a:r>
              <a:rPr lang="en-US" sz="1800" i="1" dirty="0"/>
              <a:t>Final assessments are done throughout the unit of study on ratios, rate, proportion and percentage. There are graded assignments done on a weekly basis as well as an end of the unit basis. Today, there has been adequate practice for an interim independent, teacher created classroom assessment for skills covered up to this point. </a:t>
            </a:r>
            <a:endParaRPr lang="en-US" sz="1800" dirty="0"/>
          </a:p>
        </p:txBody>
      </p:sp>
    </p:spTree>
    <p:extLst>
      <p:ext uri="{BB962C8B-B14F-4D97-AF65-F5344CB8AC3E}">
        <p14:creationId xmlns:p14="http://schemas.microsoft.com/office/powerpoint/2010/main" val="2497960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Discussion of Lesson Plan from the SBAC Digital Library by </a:t>
            </a:r>
            <a:r>
              <a:rPr lang="en-US" dirty="0"/>
              <a:t>Marisa </a:t>
            </a:r>
            <a:r>
              <a:rPr lang="en-US" dirty="0" smtClean="0"/>
              <a:t>Aoki &amp; Sam </a:t>
            </a:r>
            <a:r>
              <a:rPr lang="en-US" dirty="0"/>
              <a:t>Saldivar</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92925" y="1798820"/>
            <a:ext cx="7495843" cy="3210341"/>
          </a:xfrm>
        </p:spPr>
      </p:pic>
      <p:sp>
        <p:nvSpPr>
          <p:cNvPr id="8" name="TextBox 7"/>
          <p:cNvSpPr txBox="1"/>
          <p:nvPr/>
        </p:nvSpPr>
        <p:spPr>
          <a:xfrm>
            <a:off x="1854200" y="5368924"/>
            <a:ext cx="12596547" cy="1600438"/>
          </a:xfrm>
          <a:prstGeom prst="rect">
            <a:avLst/>
          </a:prstGeom>
          <a:noFill/>
        </p:spPr>
        <p:txBody>
          <a:bodyPr wrap="square" rtlCol="0">
            <a:spAutoFit/>
          </a:bodyPr>
          <a:lstStyle/>
          <a:p>
            <a:r>
              <a:rPr lang="en-US" sz="2000" i="1" dirty="0" smtClean="0">
                <a:solidFill>
                  <a:schemeClr val="accent1"/>
                </a:solidFill>
              </a:rPr>
              <a:t>This is a very good example of providing detailed </a:t>
            </a:r>
            <a:r>
              <a:rPr lang="en-US" sz="2000" i="1" dirty="0">
                <a:solidFill>
                  <a:schemeClr val="accent1"/>
                </a:solidFill>
              </a:rPr>
              <a:t>d</a:t>
            </a:r>
            <a:r>
              <a:rPr lang="en-US" sz="2000" i="1" dirty="0" smtClean="0">
                <a:solidFill>
                  <a:schemeClr val="accent1"/>
                </a:solidFill>
              </a:rPr>
              <a:t>evelopment of</a:t>
            </a:r>
            <a:endParaRPr lang="en-US" sz="2000" i="1" dirty="0">
              <a:solidFill>
                <a:schemeClr val="accent1"/>
              </a:solidFill>
            </a:endParaRPr>
          </a:p>
          <a:p>
            <a:r>
              <a:rPr lang="en-US" sz="2000" i="1" dirty="0" smtClean="0">
                <a:solidFill>
                  <a:schemeClr val="accent1"/>
                </a:solidFill>
              </a:rPr>
              <a:t>procedural knowledge with description of </a:t>
            </a:r>
            <a:r>
              <a:rPr lang="en-US" sz="2000" i="1" dirty="0">
                <a:solidFill>
                  <a:schemeClr val="accent1"/>
                </a:solidFill>
              </a:rPr>
              <a:t>the steps </a:t>
            </a:r>
            <a:r>
              <a:rPr lang="en-US" sz="2000" i="1" dirty="0" smtClean="0">
                <a:solidFill>
                  <a:schemeClr val="accent1"/>
                </a:solidFill>
              </a:rPr>
              <a:t>used for </a:t>
            </a:r>
            <a:r>
              <a:rPr lang="en-US" sz="2000" i="1" dirty="0">
                <a:solidFill>
                  <a:schemeClr val="accent1"/>
                </a:solidFill>
              </a:rPr>
              <a:t>guiding </a:t>
            </a:r>
            <a:r>
              <a:rPr lang="en-US" sz="2000" i="1" dirty="0" smtClean="0">
                <a:solidFill>
                  <a:schemeClr val="accent1"/>
                </a:solidFill>
              </a:rPr>
              <a:t>students</a:t>
            </a:r>
          </a:p>
          <a:p>
            <a:r>
              <a:rPr lang="en-US" sz="2000" i="1" dirty="0" smtClean="0">
                <a:solidFill>
                  <a:schemeClr val="accent1"/>
                </a:solidFill>
              </a:rPr>
              <a:t>and for differentiated instructional strategies. See handout materials. It is a good </a:t>
            </a:r>
          </a:p>
          <a:p>
            <a:r>
              <a:rPr lang="en-US" sz="2000" i="1" dirty="0" smtClean="0">
                <a:solidFill>
                  <a:schemeClr val="accent1"/>
                </a:solidFill>
              </a:rPr>
              <a:t>LP for all students, especially for ELLs and students who need more guidance.</a:t>
            </a:r>
            <a:endParaRPr lang="en-US" sz="2000" i="1" dirty="0">
              <a:solidFill>
                <a:schemeClr val="accent1"/>
              </a:solidFill>
            </a:endParaRPr>
          </a:p>
          <a:p>
            <a:r>
              <a:rPr lang="en-US" dirty="0" smtClean="0"/>
              <a:t> </a:t>
            </a:r>
            <a:endParaRPr lang="en-US" dirty="0"/>
          </a:p>
        </p:txBody>
      </p:sp>
    </p:spTree>
    <p:extLst>
      <p:ext uri="{BB962C8B-B14F-4D97-AF65-F5344CB8AC3E}">
        <p14:creationId xmlns:p14="http://schemas.microsoft.com/office/powerpoint/2010/main" val="134627038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469291" y="1898754"/>
            <a:ext cx="8915400" cy="2724845"/>
          </a:xfrm>
        </p:spPr>
        <p:txBody>
          <a:bodyPr>
            <a:normAutofit fontScale="90000"/>
          </a:bodyPr>
          <a:lstStyle/>
          <a:p>
            <a:r>
              <a:rPr lang="en-US" dirty="0" smtClean="0"/>
              <a:t>Thank you for your participation. </a:t>
            </a:r>
            <a:r>
              <a:rPr lang="en-US" sz="4700" i="1" dirty="0" smtClean="0">
                <a:solidFill>
                  <a:srgbClr val="0070C0"/>
                </a:solidFill>
              </a:rPr>
              <a:t>Your hard work and dedication are much appreciated by parents like me! </a:t>
            </a:r>
            <a:endParaRPr lang="en-US" sz="4700" i="1" dirty="0">
              <a:solidFill>
                <a:srgbClr val="0070C0"/>
              </a:solidFill>
            </a:endParaRPr>
          </a:p>
        </p:txBody>
      </p:sp>
      <p:sp>
        <p:nvSpPr>
          <p:cNvPr id="5" name="Text Placeholder 4"/>
          <p:cNvSpPr>
            <a:spLocks noGrp="1"/>
          </p:cNvSpPr>
          <p:nvPr>
            <p:ph type="body" sz="half" idx="2"/>
          </p:nvPr>
        </p:nvSpPr>
        <p:spPr/>
        <p:txBody>
          <a:bodyPr>
            <a:noAutofit/>
          </a:bodyPr>
          <a:lstStyle/>
          <a:p>
            <a:r>
              <a:rPr lang="en-US" sz="2200" dirty="0" smtClean="0"/>
              <a:t>Please feel free to contact me for further assistance</a:t>
            </a:r>
            <a:r>
              <a:rPr lang="en-US" sz="2200" dirty="0" smtClean="0">
                <a:sym typeface="Wingdings"/>
              </a:rPr>
              <a:t> (</a:t>
            </a:r>
            <a:r>
              <a:rPr lang="en-US" sz="2200" dirty="0" err="1" smtClean="0">
                <a:sym typeface="Wingdings"/>
              </a:rPr>
              <a:t>zhuma@plu.edu</a:t>
            </a:r>
            <a:r>
              <a:rPr lang="en-US" sz="2200" dirty="0" smtClean="0">
                <a:sym typeface="Wingdings"/>
              </a:rPr>
              <a:t>).</a:t>
            </a:r>
            <a:endParaRPr lang="en-US" sz="2200" dirty="0"/>
          </a:p>
        </p:txBody>
      </p:sp>
    </p:spTree>
    <p:extLst>
      <p:ext uri="{BB962C8B-B14F-4D97-AF65-F5344CB8AC3E}">
        <p14:creationId xmlns:p14="http://schemas.microsoft.com/office/powerpoint/2010/main" val="12027402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Module 24 Goal – Building Effective Lesson Plans</a:t>
            </a:r>
            <a:endParaRPr lang="en-US" dirty="0"/>
          </a:p>
        </p:txBody>
      </p:sp>
      <p:sp>
        <p:nvSpPr>
          <p:cNvPr id="3" name="Content Placeholder 2"/>
          <p:cNvSpPr>
            <a:spLocks noGrp="1"/>
          </p:cNvSpPr>
          <p:nvPr>
            <p:ph idx="1"/>
          </p:nvPr>
        </p:nvSpPr>
        <p:spPr>
          <a:xfrm>
            <a:off x="2592925" y="1905000"/>
            <a:ext cx="8911686" cy="4406900"/>
          </a:xfrm>
        </p:spPr>
        <p:txBody>
          <a:bodyPr>
            <a:normAutofit lnSpcReduction="10000"/>
          </a:bodyPr>
          <a:lstStyle/>
          <a:p>
            <a:r>
              <a:rPr lang="en-US" sz="2400" dirty="0" smtClean="0"/>
              <a:t>Revisit lesson </a:t>
            </a:r>
            <a:r>
              <a:rPr lang="en-US" sz="2400" dirty="0"/>
              <a:t>p</a:t>
            </a:r>
            <a:r>
              <a:rPr lang="en-US" sz="2400" dirty="0" smtClean="0"/>
              <a:t>lan requirements.  </a:t>
            </a:r>
          </a:p>
          <a:p>
            <a:r>
              <a:rPr lang="en-US" sz="2400" dirty="0" smtClean="0"/>
              <a:t>Zoom in onto differentiated instruction strategies </a:t>
            </a:r>
          </a:p>
          <a:p>
            <a:pPr>
              <a:buFont typeface="+mj-lt"/>
              <a:buAutoNum type="arabicPeriod"/>
            </a:pPr>
            <a:r>
              <a:rPr lang="en-US" sz="2400" dirty="0" smtClean="0"/>
              <a:t>How cultural minorities learn and how we can use the right teaching styles.</a:t>
            </a:r>
          </a:p>
          <a:p>
            <a:pPr>
              <a:buFont typeface="+mj-lt"/>
              <a:buAutoNum type="arabicPeriod"/>
            </a:pPr>
            <a:r>
              <a:rPr lang="en-US" sz="2400" dirty="0" smtClean="0"/>
              <a:t>Teaching ELLs beyond vocabulary.</a:t>
            </a:r>
          </a:p>
          <a:p>
            <a:pPr>
              <a:buFont typeface="+mj-lt"/>
              <a:buAutoNum type="arabicPeriod"/>
            </a:pPr>
            <a:r>
              <a:rPr lang="en-US" sz="2400" dirty="0" smtClean="0"/>
              <a:t>Effective differentiated instruction strategies.</a:t>
            </a:r>
          </a:p>
          <a:p>
            <a:r>
              <a:rPr lang="en-US" sz="2400" dirty="0" smtClean="0"/>
              <a:t>Discussion of lesson plan examples – applying what we learned in action.</a:t>
            </a:r>
          </a:p>
          <a:p>
            <a:pPr marL="457200" indent="-457200">
              <a:buFont typeface="+mj-lt"/>
              <a:buAutoNum type="arabicPeriod"/>
            </a:pPr>
            <a:r>
              <a:rPr lang="en-US" sz="2400" dirty="0" smtClean="0"/>
              <a:t>A lesson plan from one of our teachers.</a:t>
            </a:r>
          </a:p>
          <a:p>
            <a:pPr marL="457200" indent="-457200">
              <a:buFont typeface="+mj-lt"/>
              <a:buAutoNum type="arabicPeriod"/>
            </a:pPr>
            <a:r>
              <a:rPr lang="en-US" sz="2400" dirty="0" smtClean="0"/>
              <a:t>A lesson plan from the Digital Library</a:t>
            </a:r>
            <a:r>
              <a:rPr lang="en-US" dirty="0" smtClean="0"/>
              <a:t>  </a:t>
            </a:r>
          </a:p>
          <a:p>
            <a:endParaRPr lang="en-US" dirty="0"/>
          </a:p>
        </p:txBody>
      </p:sp>
    </p:spTree>
    <p:extLst>
      <p:ext uri="{BB962C8B-B14F-4D97-AF65-F5344CB8AC3E}">
        <p14:creationId xmlns:p14="http://schemas.microsoft.com/office/powerpoint/2010/main" val="82034338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References</a:t>
            </a:r>
            <a:endParaRPr lang="en-US" dirty="0"/>
          </a:p>
        </p:txBody>
      </p:sp>
      <p:sp>
        <p:nvSpPr>
          <p:cNvPr id="3" name="Content Placeholder 2"/>
          <p:cNvSpPr>
            <a:spLocks noGrp="1"/>
          </p:cNvSpPr>
          <p:nvPr>
            <p:ph idx="1"/>
          </p:nvPr>
        </p:nvSpPr>
        <p:spPr/>
        <p:txBody>
          <a:bodyPr/>
          <a:lstStyle/>
          <a:p>
            <a:r>
              <a:rPr lang="en-US" dirty="0"/>
              <a:t>Adams, C. &amp; Pierce, R</a:t>
            </a:r>
            <a:r>
              <a:rPr lang="en-US" dirty="0" smtClean="0"/>
              <a:t>., 2004. </a:t>
            </a:r>
            <a:r>
              <a:rPr lang="en-US" b="1" dirty="0"/>
              <a:t>Tiered Lessons: One Way to Differentiate Mathematics </a:t>
            </a:r>
            <a:r>
              <a:rPr lang="en-US" b="1" dirty="0" smtClean="0"/>
              <a:t>Instruction.</a:t>
            </a:r>
            <a:r>
              <a:rPr lang="en-US" dirty="0"/>
              <a:t> </a:t>
            </a:r>
            <a:r>
              <a:rPr lang="en-US" dirty="0" smtClean="0"/>
              <a:t>Gifted </a:t>
            </a:r>
            <a:r>
              <a:rPr lang="en-US" dirty="0"/>
              <a:t>Child </a:t>
            </a:r>
            <a:r>
              <a:rPr lang="en-US" dirty="0" smtClean="0"/>
              <a:t>Today. </a:t>
            </a:r>
            <a:r>
              <a:rPr lang="en-US" dirty="0" err="1" smtClean="0"/>
              <a:t>Prufrock</a:t>
            </a:r>
            <a:r>
              <a:rPr lang="en-US" dirty="0" smtClean="0"/>
              <a:t> </a:t>
            </a:r>
            <a:r>
              <a:rPr lang="en-US" dirty="0"/>
              <a:t>Press Volume Vol. 27, Issue 2, pp. 50-65. </a:t>
            </a:r>
            <a:r>
              <a:rPr lang="en-US" dirty="0">
                <a:hlinkClick r:id="rId2"/>
              </a:rPr>
              <a:t>http://</a:t>
            </a:r>
            <a:r>
              <a:rPr lang="en-US" dirty="0" smtClean="0">
                <a:hlinkClick r:id="rId2"/>
              </a:rPr>
              <a:t>www.davidsongifted.org/Search-Database/entry/A10513</a:t>
            </a:r>
            <a:endParaRPr lang="en-US" dirty="0" smtClean="0"/>
          </a:p>
          <a:p>
            <a:r>
              <a:rPr lang="en-US" dirty="0"/>
              <a:t>Hani </a:t>
            </a:r>
            <a:r>
              <a:rPr lang="en-US" dirty="0" smtClean="0"/>
              <a:t>Morgan 2010. </a:t>
            </a:r>
            <a:r>
              <a:rPr lang="en-US" dirty="0"/>
              <a:t>Improving Schooling for Cultural </a:t>
            </a:r>
            <a:r>
              <a:rPr lang="en-US" dirty="0" smtClean="0"/>
              <a:t>Minorities</a:t>
            </a:r>
            <a:r>
              <a:rPr lang="en-US" dirty="0"/>
              <a:t>: The Right Teaching Styles </a:t>
            </a:r>
            <a:r>
              <a:rPr lang="en-US" dirty="0" smtClean="0"/>
              <a:t>Can </a:t>
            </a:r>
            <a:r>
              <a:rPr lang="en-US" dirty="0"/>
              <a:t>Make a Big </a:t>
            </a:r>
            <a:r>
              <a:rPr lang="en-US" dirty="0" smtClean="0"/>
              <a:t>Difference. Educational </a:t>
            </a:r>
            <a:r>
              <a:rPr lang="en-US" dirty="0" err="1" smtClean="0"/>
              <a:t>Horizons.Winter</a:t>
            </a:r>
            <a:r>
              <a:rPr lang="en-US" dirty="0" smtClean="0"/>
              <a:t> 2010. </a:t>
            </a:r>
            <a:r>
              <a:rPr lang="en-US" dirty="0"/>
              <a:t>pp 114 -120. </a:t>
            </a:r>
            <a:r>
              <a:rPr lang="en-US" dirty="0">
                <a:hlinkClick r:id="rId3"/>
              </a:rPr>
              <a:t>http://</a:t>
            </a:r>
            <a:r>
              <a:rPr lang="en-US" dirty="0" smtClean="0">
                <a:hlinkClick r:id="rId3"/>
              </a:rPr>
              <a:t>files.eric.ed.gov/fulltext/EJ872489.pdf</a:t>
            </a:r>
            <a:endParaRPr lang="en-US" dirty="0" smtClean="0"/>
          </a:p>
          <a:p>
            <a:r>
              <a:rPr lang="en-US" dirty="0"/>
              <a:t>Cathy </a:t>
            </a:r>
            <a:r>
              <a:rPr lang="en-US" dirty="0" err="1" smtClean="0"/>
              <a:t>Weselby</a:t>
            </a:r>
            <a:r>
              <a:rPr lang="en-US" dirty="0" smtClean="0"/>
              <a:t>. 2016. </a:t>
            </a:r>
            <a:r>
              <a:rPr lang="en-US" b="1" dirty="0"/>
              <a:t>What is Differentiated Instruction? Examples of How to Differentiate Instruction in the Classroom. </a:t>
            </a:r>
            <a:r>
              <a:rPr lang="en-US" b="1" dirty="0">
                <a:hlinkClick r:id="rId4"/>
              </a:rPr>
              <a:t>http://education.cu-portland.edu/blog/teaching-strategies/examples-of-differentiated-instruction</a:t>
            </a:r>
            <a:r>
              <a:rPr lang="en-US" b="1" dirty="0" smtClean="0">
                <a:hlinkClick r:id="rId4"/>
              </a:rPr>
              <a:t>/</a:t>
            </a:r>
            <a:endParaRPr lang="en-US" b="1" dirty="0" smtClean="0"/>
          </a:p>
          <a:p>
            <a:endParaRPr lang="en-US" b="1" dirty="0"/>
          </a:p>
          <a:p>
            <a:endParaRPr lang="en-US" dirty="0" smtClean="0"/>
          </a:p>
          <a:p>
            <a:endParaRPr lang="en-US" dirty="0"/>
          </a:p>
          <a:p>
            <a:endParaRPr lang="en-US" b="1" dirty="0"/>
          </a:p>
          <a:p>
            <a:endParaRPr lang="en-US" dirty="0"/>
          </a:p>
        </p:txBody>
      </p:sp>
    </p:spTree>
    <p:extLst>
      <p:ext uri="{BB962C8B-B14F-4D97-AF65-F5344CB8AC3E}">
        <p14:creationId xmlns:p14="http://schemas.microsoft.com/office/powerpoint/2010/main" val="18386340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8905" y="624110"/>
            <a:ext cx="9625708" cy="1280890"/>
          </a:xfrm>
        </p:spPr>
        <p:txBody>
          <a:bodyPr>
            <a:normAutofit/>
          </a:bodyPr>
          <a:lstStyle/>
          <a:p>
            <a:r>
              <a:rPr lang="en-US" sz="2600" dirty="0"/>
              <a:t>Core Time Digital Professional Development Lesson Plan </a:t>
            </a:r>
          </a:p>
        </p:txBody>
      </p:sp>
      <p:sp>
        <p:nvSpPr>
          <p:cNvPr id="3" name="Content Placeholder 2"/>
          <p:cNvSpPr>
            <a:spLocks noGrp="1"/>
          </p:cNvSpPr>
          <p:nvPr>
            <p:ph idx="1"/>
          </p:nvPr>
        </p:nvSpPr>
        <p:spPr>
          <a:xfrm>
            <a:off x="1878904" y="1302707"/>
            <a:ext cx="9625707" cy="5555293"/>
          </a:xfrm>
        </p:spPr>
        <p:txBody>
          <a:bodyPr>
            <a:normAutofit fontScale="92500" lnSpcReduction="20000"/>
          </a:bodyPr>
          <a:lstStyle/>
          <a:p>
            <a:r>
              <a:rPr lang="en-US" b="1" dirty="0"/>
              <a:t>CCSS Standard </a:t>
            </a:r>
            <a:r>
              <a:rPr lang="en-US" b="1" dirty="0" smtClean="0"/>
              <a:t>used:</a:t>
            </a:r>
          </a:p>
          <a:p>
            <a:r>
              <a:rPr lang="en-US" b="1" dirty="0" smtClean="0"/>
              <a:t>Lesson </a:t>
            </a:r>
            <a:r>
              <a:rPr lang="en-US" b="1" dirty="0"/>
              <a:t>Objectives</a:t>
            </a:r>
            <a:r>
              <a:rPr lang="en-US" b="1" dirty="0" smtClean="0"/>
              <a:t>:</a:t>
            </a:r>
            <a:endParaRPr lang="en-US" b="1" dirty="0"/>
          </a:p>
          <a:p>
            <a:r>
              <a:rPr lang="en-US" b="1" dirty="0"/>
              <a:t>LESSON </a:t>
            </a:r>
            <a:r>
              <a:rPr lang="en-US" b="1" dirty="0" smtClean="0"/>
              <a:t>CONTENT</a:t>
            </a:r>
            <a:endParaRPr lang="en-US" b="1" dirty="0"/>
          </a:p>
          <a:p>
            <a:pPr>
              <a:buFont typeface="Wingdings" charset="2"/>
              <a:buChar char="Ø"/>
            </a:pPr>
            <a:r>
              <a:rPr lang="en-US" b="1" dirty="0"/>
              <a:t>Introduction</a:t>
            </a:r>
          </a:p>
          <a:p>
            <a:pPr>
              <a:buFont typeface="Arial" charset="0"/>
              <a:buChar char="•"/>
            </a:pPr>
            <a:r>
              <a:rPr lang="en-US" dirty="0"/>
              <a:t>Declarative knowledge – Describe the content of the lesson </a:t>
            </a:r>
            <a:r>
              <a:rPr lang="en-US" i="1" dirty="0" smtClean="0"/>
              <a:t>and </a:t>
            </a:r>
            <a:r>
              <a:rPr lang="en-US" i="1" dirty="0"/>
              <a:t>how it is integrated within the series </a:t>
            </a:r>
            <a:endParaRPr lang="en-US" i="1" dirty="0" smtClean="0"/>
          </a:p>
          <a:p>
            <a:pPr>
              <a:buFont typeface="Arial" charset="0"/>
              <a:buChar char="•"/>
            </a:pPr>
            <a:r>
              <a:rPr lang="en-US" dirty="0" smtClean="0"/>
              <a:t>Conditional </a:t>
            </a:r>
            <a:r>
              <a:rPr lang="en-US" dirty="0"/>
              <a:t>knowledge—Describe why students learn content and the conditions for using </a:t>
            </a:r>
            <a:r>
              <a:rPr lang="en-US" dirty="0" smtClean="0"/>
              <a:t>it</a:t>
            </a:r>
            <a:endParaRPr lang="en-US" dirty="0"/>
          </a:p>
          <a:p>
            <a:pPr>
              <a:buFont typeface="Wingdings" charset="2"/>
              <a:buChar char="Ø"/>
            </a:pPr>
            <a:r>
              <a:rPr lang="en-US" b="1" dirty="0"/>
              <a:t>Development</a:t>
            </a:r>
          </a:p>
          <a:p>
            <a:pPr>
              <a:buFont typeface="Arial" charset="0"/>
              <a:buChar char="•"/>
            </a:pPr>
            <a:r>
              <a:rPr lang="en-US" i="1" dirty="0"/>
              <a:t>Procedural knowledge—Describe the steps for guiding students to acquire the strategy/content to show coherence within the lesson</a:t>
            </a:r>
            <a:r>
              <a:rPr lang="en-US" dirty="0"/>
              <a:t> </a:t>
            </a:r>
            <a:endParaRPr lang="en-US" dirty="0" smtClean="0"/>
          </a:p>
          <a:p>
            <a:pPr>
              <a:buFont typeface="Arial" charset="0"/>
              <a:buChar char="•"/>
            </a:pPr>
            <a:r>
              <a:rPr lang="en-US" dirty="0" smtClean="0">
                <a:solidFill>
                  <a:schemeClr val="accent1">
                    <a:lumMod val="75000"/>
                  </a:schemeClr>
                </a:solidFill>
              </a:rPr>
              <a:t>Differentiated </a:t>
            </a:r>
            <a:r>
              <a:rPr lang="en-US" dirty="0">
                <a:solidFill>
                  <a:schemeClr val="accent1">
                    <a:lumMod val="75000"/>
                  </a:schemeClr>
                </a:solidFill>
              </a:rPr>
              <a:t>instruction—Describe strategies for engaging ELL/SPED students</a:t>
            </a:r>
          </a:p>
          <a:p>
            <a:pPr>
              <a:buFont typeface="Arial" charset="0"/>
              <a:buChar char="•"/>
            </a:pPr>
            <a:r>
              <a:rPr lang="en-US" i="1" dirty="0"/>
              <a:t>Formative Assessment—Describe instruments for monitoring learning and forms of </a:t>
            </a:r>
            <a:r>
              <a:rPr lang="en-US" i="1" dirty="0" smtClean="0"/>
              <a:t>intervention (Use </a:t>
            </a:r>
            <a:r>
              <a:rPr lang="en-US" i="1" dirty="0"/>
              <a:t>the 4 steps of formative assessment: clarify intended learning, elicit evidence, interpret evidence, and act on evidence)</a:t>
            </a:r>
            <a:endParaRPr lang="en-US" dirty="0"/>
          </a:p>
          <a:p>
            <a:pPr>
              <a:buFont typeface="Wingdings" charset="2"/>
              <a:buChar char="Ø"/>
            </a:pPr>
            <a:r>
              <a:rPr lang="en-US" b="1" dirty="0" smtClean="0"/>
              <a:t>Closure</a:t>
            </a:r>
            <a:endParaRPr lang="en-US" b="1" dirty="0"/>
          </a:p>
          <a:p>
            <a:pPr>
              <a:buFont typeface="Arial" charset="0"/>
              <a:buChar char="•"/>
            </a:pPr>
            <a:r>
              <a:rPr lang="en-US" i="1" dirty="0"/>
              <a:t>Summative Assessment—Describe relevant instruments for monitoring and evaluating students learning</a:t>
            </a:r>
            <a:endParaRPr lang="en-US" dirty="0"/>
          </a:p>
          <a:p>
            <a:endParaRPr lang="en-US" dirty="0"/>
          </a:p>
          <a:p>
            <a:endParaRPr lang="en-US" dirty="0"/>
          </a:p>
        </p:txBody>
      </p:sp>
    </p:spTree>
    <p:extLst>
      <p:ext uri="{BB962C8B-B14F-4D97-AF65-F5344CB8AC3E}">
        <p14:creationId xmlns:p14="http://schemas.microsoft.com/office/powerpoint/2010/main" val="4350238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Differentiate Math Instruction</a:t>
            </a:r>
            <a:endParaRPr lang="en-US" dirty="0"/>
          </a:p>
        </p:txBody>
      </p:sp>
      <p:sp>
        <p:nvSpPr>
          <p:cNvPr id="3" name="Content Placeholder 2"/>
          <p:cNvSpPr>
            <a:spLocks noGrp="1"/>
          </p:cNvSpPr>
          <p:nvPr>
            <p:ph idx="1"/>
          </p:nvPr>
        </p:nvSpPr>
        <p:spPr>
          <a:xfrm>
            <a:off x="2592924" y="1528175"/>
            <a:ext cx="8911687" cy="4383047"/>
          </a:xfrm>
        </p:spPr>
        <p:txBody>
          <a:bodyPr>
            <a:noAutofit/>
          </a:bodyPr>
          <a:lstStyle/>
          <a:p>
            <a:r>
              <a:rPr lang="en-US" sz="2000" dirty="0" smtClean="0"/>
              <a:t>“An </a:t>
            </a:r>
            <a:r>
              <a:rPr lang="en-US" sz="2000" dirty="0"/>
              <a:t>organized, yet flexible way of proactively adjusting teaching and learning to meet students where they are and help all students achieve maximum growth as </a:t>
            </a:r>
            <a:r>
              <a:rPr lang="en-US" sz="2000" dirty="0" smtClean="0"/>
              <a:t>learners” </a:t>
            </a:r>
            <a:r>
              <a:rPr lang="en-US" sz="2000" dirty="0"/>
              <a:t>(Tomlinson, 1999). </a:t>
            </a:r>
            <a:endParaRPr lang="en-US" sz="2000" dirty="0" smtClean="0"/>
          </a:p>
          <a:p>
            <a:r>
              <a:rPr lang="en-US" sz="2000" dirty="0" smtClean="0"/>
              <a:t>Instruction </a:t>
            </a:r>
            <a:r>
              <a:rPr lang="en-US" sz="2000" dirty="0"/>
              <a:t>may be differentiated in content/input, process/sense-making, or product/output according to the students’ readiness, interest, or learning style. (Adams, C. &amp; Pierce, </a:t>
            </a:r>
            <a:r>
              <a:rPr lang="en-US" sz="2000" dirty="0" smtClean="0"/>
              <a:t>R., 2004) </a:t>
            </a:r>
          </a:p>
          <a:p>
            <a:r>
              <a:rPr lang="en-US" sz="2000" dirty="0"/>
              <a:t>Differentiated instruction is a process by which teachers adapt their teaching strategies in an attempt to meet the diverse needs of students who </a:t>
            </a:r>
            <a:r>
              <a:rPr lang="en-US" sz="2000" dirty="0" smtClean="0"/>
              <a:t>possess diverse needs of a </a:t>
            </a:r>
            <a:r>
              <a:rPr lang="en-US" sz="2000" dirty="0"/>
              <a:t>variety of academic, socioeconomic, cultural, and racial </a:t>
            </a:r>
            <a:r>
              <a:rPr lang="en-US" sz="2000" dirty="0" smtClean="0"/>
              <a:t>backgrounds. It </a:t>
            </a:r>
            <a:r>
              <a:rPr lang="en-US" sz="2000" dirty="0"/>
              <a:t>implies the use of a variety of teaching techniques and </a:t>
            </a:r>
            <a:r>
              <a:rPr lang="en-US" sz="2000" dirty="0" smtClean="0"/>
              <a:t>assessment methods to meet the needs of students (NCTM) </a:t>
            </a:r>
            <a:endParaRPr lang="en-US" sz="2000" dirty="0"/>
          </a:p>
        </p:txBody>
      </p:sp>
    </p:spTree>
    <p:extLst>
      <p:ext uri="{BB962C8B-B14F-4D97-AF65-F5344CB8AC3E}">
        <p14:creationId xmlns:p14="http://schemas.microsoft.com/office/powerpoint/2010/main" val="11832182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1.  Working with </a:t>
            </a:r>
            <a:r>
              <a:rPr lang="en-US" dirty="0"/>
              <a:t>M</a:t>
            </a:r>
            <a:r>
              <a:rPr lang="en-US" dirty="0" smtClean="0"/>
              <a:t>inority Students (Hani Morgan, 2010)</a:t>
            </a:r>
            <a:endParaRPr lang="en-US" dirty="0"/>
          </a:p>
        </p:txBody>
      </p:sp>
      <p:sp>
        <p:nvSpPr>
          <p:cNvPr id="3" name="Content Placeholder 2"/>
          <p:cNvSpPr>
            <a:spLocks noGrp="1"/>
          </p:cNvSpPr>
          <p:nvPr>
            <p:ph idx="1"/>
          </p:nvPr>
        </p:nvSpPr>
        <p:spPr/>
        <p:txBody>
          <a:bodyPr>
            <a:noAutofit/>
          </a:bodyPr>
          <a:lstStyle/>
          <a:p>
            <a:pPr marL="0" indent="0">
              <a:buNone/>
            </a:pPr>
            <a:r>
              <a:rPr lang="en-US" sz="2200" b="1" dirty="0" smtClean="0"/>
              <a:t>Facts about cultural of minorities.</a:t>
            </a:r>
          </a:p>
          <a:p>
            <a:r>
              <a:rPr lang="en-US" sz="2200" dirty="0" smtClean="0"/>
              <a:t>African </a:t>
            </a:r>
            <a:r>
              <a:rPr lang="en-US" sz="2200" dirty="0"/>
              <a:t>American and Hispanic </a:t>
            </a:r>
            <a:r>
              <a:rPr lang="en-US" sz="2200" dirty="0" smtClean="0"/>
              <a:t>students:</a:t>
            </a:r>
          </a:p>
          <a:p>
            <a:pPr>
              <a:buFont typeface="Arial" charset="0"/>
              <a:buChar char="•"/>
            </a:pPr>
            <a:r>
              <a:rPr lang="en-US" sz="2200" dirty="0" smtClean="0"/>
              <a:t>The dropout </a:t>
            </a:r>
            <a:r>
              <a:rPr lang="en-US" sz="2200" dirty="0"/>
              <a:t>rate </a:t>
            </a:r>
            <a:r>
              <a:rPr lang="en-US" sz="2200" dirty="0" smtClean="0"/>
              <a:t>exceeded </a:t>
            </a:r>
            <a:r>
              <a:rPr lang="en-US" sz="2200" dirty="0"/>
              <a:t>that of white students (NCES 2007</a:t>
            </a:r>
            <a:r>
              <a:rPr lang="en-US" sz="2200" dirty="0" smtClean="0"/>
              <a:t>). </a:t>
            </a:r>
          </a:p>
          <a:p>
            <a:pPr>
              <a:buFont typeface="Arial" charset="0"/>
              <a:buChar char="•"/>
            </a:pPr>
            <a:r>
              <a:rPr lang="en-US" sz="2200" dirty="0" smtClean="0"/>
              <a:t>Students are </a:t>
            </a:r>
            <a:r>
              <a:rPr lang="en-US" sz="2200" dirty="0"/>
              <a:t>also less-frequently identified as gifted or talented (</a:t>
            </a:r>
            <a:r>
              <a:rPr lang="en-US" sz="2200" dirty="0" err="1"/>
              <a:t>Elhoweris</a:t>
            </a:r>
            <a:r>
              <a:rPr lang="en-US" sz="2200" dirty="0"/>
              <a:t> et al . 2005</a:t>
            </a:r>
            <a:r>
              <a:rPr lang="en-US" sz="2200" dirty="0" smtClean="0"/>
              <a:t>). </a:t>
            </a:r>
          </a:p>
          <a:p>
            <a:r>
              <a:rPr lang="en-US" sz="2200" dirty="0" smtClean="0"/>
              <a:t>Students </a:t>
            </a:r>
            <a:r>
              <a:rPr lang="en-US" sz="2200" dirty="0"/>
              <a:t>from minority groups who tend to do well academically, such as Asian Pacific American children, can also experience </a:t>
            </a:r>
            <a:r>
              <a:rPr lang="en-US" sz="2200" dirty="0" smtClean="0"/>
              <a:t>difficulties </a:t>
            </a:r>
            <a:r>
              <a:rPr lang="en-US" sz="2200" dirty="0"/>
              <a:t>in American </a:t>
            </a:r>
            <a:r>
              <a:rPr lang="en-US" sz="2200" dirty="0" smtClean="0"/>
              <a:t>schools and having lower self-esteem (Pang, 2008).</a:t>
            </a:r>
            <a:endParaRPr lang="en-US" sz="2200" dirty="0"/>
          </a:p>
        </p:txBody>
      </p:sp>
    </p:spTree>
    <p:extLst>
      <p:ext uri="{BB962C8B-B14F-4D97-AF65-F5344CB8AC3E}">
        <p14:creationId xmlns:p14="http://schemas.microsoft.com/office/powerpoint/2010/main" val="19232105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1 (continued)</a:t>
            </a:r>
            <a:br>
              <a:rPr lang="en-US" dirty="0" smtClean="0"/>
            </a:br>
            <a:r>
              <a:rPr lang="en-US" dirty="0" smtClean="0"/>
              <a:t>Steps of Helping Minority Students</a:t>
            </a:r>
            <a:endParaRPr lang="en-US" dirty="0"/>
          </a:p>
        </p:txBody>
      </p:sp>
      <p:sp>
        <p:nvSpPr>
          <p:cNvPr id="3" name="Content Placeholder 2"/>
          <p:cNvSpPr>
            <a:spLocks noGrp="1"/>
          </p:cNvSpPr>
          <p:nvPr>
            <p:ph idx="1"/>
          </p:nvPr>
        </p:nvSpPr>
        <p:spPr/>
        <p:txBody>
          <a:bodyPr>
            <a:normAutofit/>
          </a:bodyPr>
          <a:lstStyle/>
          <a:p>
            <a:r>
              <a:rPr lang="en-US" sz="2200" b="1" dirty="0" smtClean="0"/>
              <a:t>Step 1. </a:t>
            </a:r>
            <a:r>
              <a:rPr lang="en-US" sz="2200" b="1" dirty="0"/>
              <a:t>Understanding </a:t>
            </a:r>
            <a:r>
              <a:rPr lang="en-US" sz="2200" b="1" dirty="0" smtClean="0"/>
              <a:t>minority cultures and avoiding conflicts</a:t>
            </a:r>
          </a:p>
          <a:p>
            <a:pPr>
              <a:buFont typeface="Arial" charset="0"/>
              <a:buChar char="•"/>
            </a:pPr>
            <a:r>
              <a:rPr lang="en-US" sz="2200" dirty="0" smtClean="0"/>
              <a:t>Example of two Hispanic students. </a:t>
            </a:r>
            <a:r>
              <a:rPr lang="en-US" sz="2200" dirty="0" smtClean="0">
                <a:solidFill>
                  <a:schemeClr val="accent5">
                    <a:lumMod val="50000"/>
                  </a:schemeClr>
                </a:solidFill>
              </a:rPr>
              <a:t>Looking into the eyes is considered disrespectful in Hispanic culture, while </a:t>
            </a:r>
            <a:r>
              <a:rPr lang="en-US" sz="2200" dirty="0">
                <a:solidFill>
                  <a:schemeClr val="accent5">
                    <a:lumMod val="50000"/>
                  </a:schemeClr>
                </a:solidFill>
              </a:rPr>
              <a:t>Caucasian students are often </a:t>
            </a:r>
            <a:r>
              <a:rPr lang="en-US" sz="2200" dirty="0" smtClean="0">
                <a:solidFill>
                  <a:schemeClr val="accent5">
                    <a:lumMod val="50000"/>
                  </a:schemeClr>
                </a:solidFill>
              </a:rPr>
              <a:t>taught </a:t>
            </a:r>
            <a:r>
              <a:rPr lang="en-US" sz="2200" dirty="0">
                <a:solidFill>
                  <a:schemeClr val="accent5">
                    <a:lumMod val="50000"/>
                  </a:schemeClr>
                </a:solidFill>
              </a:rPr>
              <a:t>that such behavior is </a:t>
            </a:r>
            <a:r>
              <a:rPr lang="en-US" sz="2200" dirty="0" smtClean="0">
                <a:solidFill>
                  <a:schemeClr val="accent5">
                    <a:lumMod val="50000"/>
                  </a:schemeClr>
                </a:solidFill>
              </a:rPr>
              <a:t>respectful </a:t>
            </a:r>
            <a:r>
              <a:rPr lang="en-US" sz="2200" dirty="0">
                <a:solidFill>
                  <a:schemeClr val="accent5">
                    <a:lumMod val="50000"/>
                  </a:schemeClr>
                </a:solidFill>
              </a:rPr>
              <a:t>(Norman and Keating 1997) </a:t>
            </a:r>
            <a:r>
              <a:rPr lang="en-US" sz="2200" dirty="0" smtClean="0">
                <a:solidFill>
                  <a:schemeClr val="accent5">
                    <a:lumMod val="50000"/>
                  </a:schemeClr>
                </a:solidFill>
              </a:rPr>
              <a:t>.</a:t>
            </a:r>
          </a:p>
          <a:p>
            <a:pPr>
              <a:buFont typeface="Arial" charset="0"/>
              <a:buChar char="•"/>
            </a:pPr>
            <a:r>
              <a:rPr lang="en-US" sz="2200" dirty="0" smtClean="0"/>
              <a:t>Example of talking to an Arab parent. </a:t>
            </a:r>
            <a:r>
              <a:rPr lang="en-US" sz="2200" dirty="0">
                <a:solidFill>
                  <a:schemeClr val="accent5">
                    <a:lumMod val="50000"/>
                  </a:schemeClr>
                </a:solidFill>
              </a:rPr>
              <a:t>Individuals from Arab, Latin American, and </a:t>
            </a:r>
            <a:r>
              <a:rPr lang="en-US" sz="2200" dirty="0" smtClean="0">
                <a:solidFill>
                  <a:schemeClr val="accent5">
                    <a:lumMod val="50000"/>
                  </a:schemeClr>
                </a:solidFill>
              </a:rPr>
              <a:t>Southern </a:t>
            </a:r>
            <a:r>
              <a:rPr lang="en-US" sz="2200" dirty="0">
                <a:solidFill>
                  <a:schemeClr val="accent5">
                    <a:lumMod val="50000"/>
                  </a:schemeClr>
                </a:solidFill>
              </a:rPr>
              <a:t>European countries generally stand much closer during </a:t>
            </a:r>
            <a:r>
              <a:rPr lang="en-US" sz="2200" dirty="0" smtClean="0">
                <a:solidFill>
                  <a:schemeClr val="accent5">
                    <a:lumMod val="50000"/>
                  </a:schemeClr>
                </a:solidFill>
              </a:rPr>
              <a:t>conversations </a:t>
            </a:r>
            <a:r>
              <a:rPr lang="en-US" sz="2200" dirty="0">
                <a:solidFill>
                  <a:schemeClr val="accent5">
                    <a:lumMod val="50000"/>
                  </a:schemeClr>
                </a:solidFill>
              </a:rPr>
              <a:t>than do Americans, who usually remain at least twenty </a:t>
            </a:r>
            <a:r>
              <a:rPr lang="en-US" sz="2200" dirty="0" smtClean="0">
                <a:solidFill>
                  <a:schemeClr val="accent5">
                    <a:lumMod val="50000"/>
                  </a:schemeClr>
                </a:solidFill>
              </a:rPr>
              <a:t>inches </a:t>
            </a:r>
            <a:r>
              <a:rPr lang="en-US" sz="2200" dirty="0">
                <a:solidFill>
                  <a:schemeClr val="accent5">
                    <a:lumMod val="50000"/>
                  </a:schemeClr>
                </a:solidFill>
              </a:rPr>
              <a:t>apart in such situations (</a:t>
            </a:r>
            <a:r>
              <a:rPr lang="en-US" sz="2200" dirty="0" err="1">
                <a:solidFill>
                  <a:schemeClr val="accent5">
                    <a:lumMod val="50000"/>
                  </a:schemeClr>
                </a:solidFill>
              </a:rPr>
              <a:t>Gollnick</a:t>
            </a:r>
            <a:r>
              <a:rPr lang="en-US" sz="2200" dirty="0">
                <a:solidFill>
                  <a:schemeClr val="accent5">
                    <a:lumMod val="50000"/>
                  </a:schemeClr>
                </a:solidFill>
              </a:rPr>
              <a:t> and Chinn 2009</a:t>
            </a:r>
            <a:r>
              <a:rPr lang="en-US" dirty="0">
                <a:solidFill>
                  <a:schemeClr val="accent5">
                    <a:lumMod val="50000"/>
                  </a:schemeClr>
                </a:solidFill>
              </a:rPr>
              <a:t>) </a:t>
            </a:r>
          </a:p>
        </p:txBody>
      </p:sp>
    </p:spTree>
    <p:extLst>
      <p:ext uri="{BB962C8B-B14F-4D97-AF65-F5344CB8AC3E}">
        <p14:creationId xmlns:p14="http://schemas.microsoft.com/office/powerpoint/2010/main" val="708658643"/>
      </p:ext>
    </p:extLst>
  </p:cSld>
  <p:clrMapOvr>
    <a:masterClrMapping/>
  </p:clrMapOvr>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7989</TotalTime>
  <Words>4092</Words>
  <Application>Microsoft Macintosh PowerPoint</Application>
  <PresentationFormat>Widescreen</PresentationFormat>
  <Paragraphs>298</Paragraphs>
  <Slides>50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50</vt:i4>
      </vt:variant>
    </vt:vector>
  </HeadingPairs>
  <TitlesOfParts>
    <vt:vector size="57" baseType="lpstr">
      <vt:lpstr>Calibri</vt:lpstr>
      <vt:lpstr>Century Gothic</vt:lpstr>
      <vt:lpstr>Courier New</vt:lpstr>
      <vt:lpstr>Wingdings</vt:lpstr>
      <vt:lpstr>Wingdings 3</vt:lpstr>
      <vt:lpstr>Arial</vt:lpstr>
      <vt:lpstr>Wisp</vt:lpstr>
      <vt:lpstr>Module 24 Lesson Plan –  Content  Differentiated Instructional Strategies   Formative Assessment</vt:lpstr>
      <vt:lpstr>Review of Grant Goals</vt:lpstr>
      <vt:lpstr>Review of Grant Goals &amp; Previous Module Goals</vt:lpstr>
      <vt:lpstr>Review of January Institute Module Goals</vt:lpstr>
      <vt:lpstr>Module 24 Goal – Building Effective Lesson Plans</vt:lpstr>
      <vt:lpstr>Core Time Digital Professional Development Lesson Plan </vt:lpstr>
      <vt:lpstr>Differentiate Math Instruction</vt:lpstr>
      <vt:lpstr>Example 1.  Working with Minority Students (Hani Morgan, 2010)</vt:lpstr>
      <vt:lpstr>Example 1 (continued) Steps of Helping Minority Students</vt:lpstr>
      <vt:lpstr>Example 1 (continued) Steps of Helping Minority Students</vt:lpstr>
      <vt:lpstr>Example 1 (continued) Steps of Helping Minority Students</vt:lpstr>
      <vt:lpstr>Example 1 (continued) Steps of Helping Minority Students</vt:lpstr>
      <vt:lpstr>Example 1 (continued) Steps of Helping Minority Students</vt:lpstr>
      <vt:lpstr>Example 1 (continued) Steps of Helping Minority Students</vt:lpstr>
      <vt:lpstr>Example 2. For ELLs: Vocabulary beyond the Definitions (Roberts &amp; Truxaw, 2003)</vt:lpstr>
      <vt:lpstr>Example 2. For ELLs: Vocabulary beyond the Definitions (Roberts &amp; Truxaw, 2003) (continued)</vt:lpstr>
      <vt:lpstr>Example 2. For ELLs: Vocabulary beyond the Definitions (Roberts &amp; Truxaw, 2003) (continued)</vt:lpstr>
      <vt:lpstr>Example 2. For ELLs: Vocabulary beyond the Definitions (Roberts &amp; Truxaw, 2003) (continued)</vt:lpstr>
      <vt:lpstr>Example 2. For ELLs: Vocabulary beyond the Definitions (Roberts &amp; Truxaw, 2003) (continued)</vt:lpstr>
      <vt:lpstr> </vt:lpstr>
      <vt:lpstr> </vt:lpstr>
      <vt:lpstr>Example 2. For ELLs: Vocabulary beyond the Definitions (Roberts &amp; Truxaw, 2003) (continued)</vt:lpstr>
      <vt:lpstr>NCTM Suggested Differentiated Instructional Strategies 5-8 </vt:lpstr>
      <vt:lpstr>NCTM Suggested Differentiated Instructional Strategies 5-8 (continued) </vt:lpstr>
      <vt:lpstr>NCTM Suggested Differentiated Instructional Strategies: HS </vt:lpstr>
      <vt:lpstr>NCTM Suggested Differentiated Instructional Strategies: HS (continued) </vt:lpstr>
      <vt:lpstr>Core Differentiated Instruction Strategy  Example 1. Open Questions</vt:lpstr>
      <vt:lpstr>Core Differentiated Instruction Strategy  Example 1. Open Questions (continued)</vt:lpstr>
      <vt:lpstr>Core Differentiated Instruction Strategy  Example 2. Tiered Lessons</vt:lpstr>
      <vt:lpstr>Core Differentiated Instruction Strategy  Example 2. Tiered Lessons (continued)</vt:lpstr>
      <vt:lpstr>Imbeau. Teachers at Work: Designing Tiered Assignments/Lessons </vt:lpstr>
      <vt:lpstr>Imbeau. Teachers at Work: Designing Tiered Assignments/Lessons – Blue Group </vt:lpstr>
      <vt:lpstr>Imbeau. Teachers at Work: Designing Tiered Assignments/Lessons – Red Group </vt:lpstr>
      <vt:lpstr>Imbeau. Teachers at Work: Designing Tiered Assignments/Lessons – Green Group </vt:lpstr>
      <vt:lpstr>Ten Ways to Sustain Your Efforts</vt:lpstr>
      <vt:lpstr>Lesson Plan Discussion </vt:lpstr>
      <vt:lpstr>Core Time Digital Professional Development Lesson Plan Feedback Form  </vt:lpstr>
      <vt:lpstr>Lesson Plan  (1)</vt:lpstr>
      <vt:lpstr>Lesson Plan  (2)</vt:lpstr>
      <vt:lpstr>Lesson Plan  (2)</vt:lpstr>
      <vt:lpstr>Lesson Plan  (3)</vt:lpstr>
      <vt:lpstr>Lesson Plan  (4)</vt:lpstr>
      <vt:lpstr>Lesson Plan  (4)</vt:lpstr>
      <vt:lpstr>Lesson Plan  (5)</vt:lpstr>
      <vt:lpstr>Lesson Plan  (6)</vt:lpstr>
      <vt:lpstr>Lesson Plan  (6)</vt:lpstr>
      <vt:lpstr>Lesson Plan  (7)</vt:lpstr>
      <vt:lpstr>Discussion of Lesson Plan from the SBAC Digital Library by Marisa Aoki &amp; Sam Saldivar</vt:lpstr>
      <vt:lpstr>Thank you for your participation. Your hard work and dedication are much appreciated by parents like me! </vt:lpstr>
      <vt:lpstr>Additional References</vt:lpstr>
    </vt:vector>
  </TitlesOfParts>
  <Company/>
  <LinksUpToDate>false</LinksUpToDate>
  <SharedDoc>false</SharedDoc>
  <HyperlinksChanged>false</HyperlinksChanged>
  <AppVersion>15.0026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24 Lesson Plans –  Content  Differentiated instructional Strategies   Formative Assessment</dc:title>
  <dc:creator>zhumei764@yahoo.com</dc:creator>
  <cp:lastModifiedBy>zhumei764@yahoo.com</cp:lastModifiedBy>
  <cp:revision>95</cp:revision>
  <cp:lastPrinted>2017-01-26T15:29:45Z</cp:lastPrinted>
  <dcterms:created xsi:type="dcterms:W3CDTF">2017-01-20T04:11:33Z</dcterms:created>
  <dcterms:modified xsi:type="dcterms:W3CDTF">2017-01-28T16:39:37Z</dcterms:modified>
</cp:coreProperties>
</file>