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15" r:id="rId1"/>
  </p:sldMasterIdLst>
  <p:notesMasterIdLst>
    <p:notesMasterId r:id="rId74"/>
  </p:notesMasterIdLst>
  <p:handoutMasterIdLst>
    <p:handoutMasterId r:id="rId75"/>
  </p:handoutMasterIdLst>
  <p:sldIdLst>
    <p:sldId id="256" r:id="rId2"/>
    <p:sldId id="295" r:id="rId3"/>
    <p:sldId id="300" r:id="rId4"/>
    <p:sldId id="312" r:id="rId5"/>
    <p:sldId id="260" r:id="rId6"/>
    <p:sldId id="262" r:id="rId7"/>
    <p:sldId id="279" r:id="rId8"/>
    <p:sldId id="283" r:id="rId9"/>
    <p:sldId id="352" r:id="rId10"/>
    <p:sldId id="303" r:id="rId11"/>
    <p:sldId id="304" r:id="rId12"/>
    <p:sldId id="358" r:id="rId13"/>
    <p:sldId id="305" r:id="rId14"/>
    <p:sldId id="359" r:id="rId15"/>
    <p:sldId id="328" r:id="rId16"/>
    <p:sldId id="360" r:id="rId17"/>
    <p:sldId id="306" r:id="rId18"/>
    <p:sldId id="361" r:id="rId19"/>
    <p:sldId id="330" r:id="rId20"/>
    <p:sldId id="362" r:id="rId21"/>
    <p:sldId id="331" r:id="rId22"/>
    <p:sldId id="363" r:id="rId23"/>
    <p:sldId id="286" r:id="rId24"/>
    <p:sldId id="257" r:id="rId25"/>
    <p:sldId id="270" r:id="rId26"/>
    <p:sldId id="266" r:id="rId27"/>
    <p:sldId id="276" r:id="rId28"/>
    <p:sldId id="290" r:id="rId29"/>
    <p:sldId id="307" r:id="rId30"/>
    <p:sldId id="308" r:id="rId31"/>
    <p:sldId id="309" r:id="rId32"/>
    <p:sldId id="310" r:id="rId33"/>
    <p:sldId id="311" r:id="rId34"/>
    <p:sldId id="353" r:id="rId35"/>
    <p:sldId id="345" r:id="rId36"/>
    <p:sldId id="354" r:id="rId37"/>
    <p:sldId id="348" r:id="rId38"/>
    <p:sldId id="349" r:id="rId39"/>
    <p:sldId id="350" r:id="rId40"/>
    <p:sldId id="313" r:id="rId41"/>
    <p:sldId id="314" r:id="rId42"/>
    <p:sldId id="315" r:id="rId43"/>
    <p:sldId id="316" r:id="rId44"/>
    <p:sldId id="317" r:id="rId45"/>
    <p:sldId id="318" r:id="rId46"/>
    <p:sldId id="364" r:id="rId47"/>
    <p:sldId id="367" r:id="rId48"/>
    <p:sldId id="366" r:id="rId49"/>
    <p:sldId id="365" r:id="rId50"/>
    <p:sldId id="324" r:id="rId51"/>
    <p:sldId id="355" r:id="rId52"/>
    <p:sldId id="319" r:id="rId53"/>
    <p:sldId id="356" r:id="rId54"/>
    <p:sldId id="325" r:id="rId55"/>
    <p:sldId id="357" r:id="rId56"/>
    <p:sldId id="339" r:id="rId57"/>
    <p:sldId id="326" r:id="rId58"/>
    <p:sldId id="351" r:id="rId59"/>
    <p:sldId id="321" r:id="rId60"/>
    <p:sldId id="288" r:id="rId61"/>
    <p:sldId id="346" r:id="rId62"/>
    <p:sldId id="327" r:id="rId63"/>
    <p:sldId id="289" r:id="rId64"/>
    <p:sldId id="340" r:id="rId65"/>
    <p:sldId id="322" r:id="rId66"/>
    <p:sldId id="342" r:id="rId67"/>
    <p:sldId id="335" r:id="rId68"/>
    <p:sldId id="336" r:id="rId69"/>
    <p:sldId id="343" r:id="rId70"/>
    <p:sldId id="344" r:id="rId71"/>
    <p:sldId id="341" r:id="rId72"/>
    <p:sldId id="26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p:restoredTop sz="94712"/>
  </p:normalViewPr>
  <p:slideViewPr>
    <p:cSldViewPr snapToGrid="0" snapToObjects="1">
      <p:cViewPr>
        <p:scale>
          <a:sx n="109" d="100"/>
          <a:sy n="109" d="100"/>
        </p:scale>
        <p:origin x="82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1" Type="http://schemas.openxmlformats.org/officeDocument/2006/relationships/image" Target="../media/image130.png"/><Relationship Id="rId2" Type="http://schemas.openxmlformats.org/officeDocument/2006/relationships/image" Target="../media/image140.png"/><Relationship Id="rId3" Type="http://schemas.openxmlformats.org/officeDocument/2006/relationships/image" Target="../media/image1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C017C-7643-0543-897D-2ED72A1C1333}"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E3B3117E-EDB7-1246-897B-9195C32AEEEA}">
      <dgm:prSet phldrT="[Text]" custT="1"/>
      <dgm:spPr/>
      <dgm:t>
        <a:bodyPr/>
        <a:lstStyle/>
        <a:p>
          <a:r>
            <a:rPr lang="en-US" sz="2400" baseline="0" dirty="0" smtClean="0">
              <a:solidFill>
                <a:srgbClr val="C00000"/>
              </a:solidFill>
            </a:rPr>
            <a:t>Ratio</a:t>
          </a:r>
          <a:endParaRPr lang="en-US" sz="2400" baseline="0" dirty="0">
            <a:solidFill>
              <a:srgbClr val="C00000"/>
            </a:solidFill>
          </a:endParaRPr>
        </a:p>
      </dgm:t>
    </dgm:pt>
    <dgm:pt modelId="{FD659DA5-60C2-F84C-BBAB-1340F1F84CB2}" type="parTrans" cxnId="{76AE9A04-4AA8-1148-A34F-5932BBEB11A9}">
      <dgm:prSet/>
      <dgm:spPr/>
      <dgm:t>
        <a:bodyPr/>
        <a:lstStyle/>
        <a:p>
          <a:endParaRPr lang="en-US"/>
        </a:p>
      </dgm:t>
    </dgm:pt>
    <dgm:pt modelId="{B138BCD4-73A7-D743-84BD-41EA17F632FB}" type="sibTrans" cxnId="{76AE9A04-4AA8-1148-A34F-5932BBEB11A9}">
      <dgm:prSet/>
      <dgm:spPr/>
      <dgm:t>
        <a:bodyPr/>
        <a:lstStyle/>
        <a:p>
          <a:endParaRPr lang="en-US"/>
        </a:p>
      </dgm:t>
    </dgm:pt>
    <mc:AlternateContent xmlns:mc="http://schemas.openxmlformats.org/markup-compatibility/2006" xmlns:a14="http://schemas.microsoft.com/office/drawing/2010/main">
      <mc:Choice Requires="a14">
        <dgm:pt modelId="{2462BF28-4BA6-B64D-8250-95413F5F5FBD}">
          <dgm:prSet phldrT="[Text]" custT="1"/>
          <dgm:spPr/>
          <dgm:t>
            <a:bodyPr/>
            <a:lstStyle/>
            <a:p>
              <a:r>
                <a:rPr lang="en-US" sz="1800" baseline="0" dirty="0" smtClean="0">
                  <a:latin typeface="+mj-lt"/>
                </a:rPr>
                <a:t>Definition: Comparison of two numbers a and b: the ratio of a to b is </a:t>
              </a:r>
              <a:r>
                <a:rPr lang="en-US" sz="1800" baseline="0" dirty="0" err="1" smtClean="0">
                  <a:latin typeface="+mj-lt"/>
                </a:rPr>
                <a:t>a:b</a:t>
              </a:r>
              <a:r>
                <a:rPr lang="en-US" sz="1800" baseline="0" dirty="0" smtClean="0">
                  <a:latin typeface="+mj-lt"/>
                </a:rPr>
                <a:t> or </a:t>
              </a:r>
              <a14:m>
                <m:oMath xmlns:m="http://schemas.openxmlformats.org/officeDocument/2006/math">
                  <m:f>
                    <m:fPr>
                      <m:ctrlPr>
                        <a:rPr lang="bg-BG" sz="1800" i="1" baseline="0" smtClean="0">
                          <a:latin typeface="Cambria Math" charset="0"/>
                        </a:rPr>
                      </m:ctrlPr>
                    </m:fPr>
                    <m:num>
                      <m:r>
                        <a:rPr lang="en-US" sz="1800" b="0" i="1" baseline="0" smtClean="0">
                          <a:latin typeface="Cambria Math" charset="0"/>
                        </a:rPr>
                        <m:t>𝑎</m:t>
                      </m:r>
                    </m:num>
                    <m:den>
                      <m:r>
                        <a:rPr lang="en-US" sz="1800" b="0" i="1" baseline="0" smtClean="0">
                          <a:latin typeface="Cambria Math" charset="0"/>
                        </a:rPr>
                        <m:t>𝑏</m:t>
                      </m:r>
                    </m:den>
                  </m:f>
                </m:oMath>
              </a14:m>
              <a:endParaRPr lang="en-US" sz="1800" baseline="0" dirty="0">
                <a:latin typeface="+mj-lt"/>
              </a:endParaRPr>
            </a:p>
          </dgm:t>
        </dgm:pt>
      </mc:Choice>
      <mc:Fallback xmlns="">
        <dgm:pt modelId="{2462BF28-4BA6-B64D-8250-95413F5F5FBD}">
          <dgm:prSet phldrT="[Text]" custT="1"/>
          <dgm:spPr/>
          <dgm:t>
            <a:bodyPr/>
            <a:lstStyle/>
            <a:p>
              <a:r>
                <a:rPr lang="en-US" sz="1800" baseline="0" dirty="0" smtClean="0">
                  <a:latin typeface="+mj-lt"/>
                </a:rPr>
                <a:t>Definition: Comparison of two numbers a and b: the ratio of a to b is </a:t>
              </a:r>
              <a:r>
                <a:rPr lang="en-US" sz="1800" baseline="0" dirty="0" err="1" smtClean="0">
                  <a:latin typeface="+mj-lt"/>
                </a:rPr>
                <a:t>a:b</a:t>
              </a:r>
              <a:r>
                <a:rPr lang="en-US" sz="1800" baseline="0" dirty="0" smtClean="0">
                  <a:latin typeface="+mj-lt"/>
                </a:rPr>
                <a:t> or </a:t>
              </a:r>
              <a:r>
                <a:rPr lang="en-US" sz="1800" b="0" i="0" baseline="0" smtClean="0">
                  <a:latin typeface="+mj-lt"/>
                </a:rPr>
                <a:t>𝑎</a:t>
              </a:r>
              <a:r>
                <a:rPr lang="bg-BG" sz="1800" b="0" i="0" baseline="0" smtClean="0">
                  <a:latin typeface="+mj-lt"/>
                </a:rPr>
                <a:t>/</a:t>
              </a:r>
              <a:r>
                <a:rPr lang="en-US" sz="1800" b="0" i="0" baseline="0" smtClean="0">
                  <a:latin typeface="+mj-lt"/>
                </a:rPr>
                <a:t>𝑏</a:t>
              </a:r>
              <a:endParaRPr lang="en-US" sz="1800" baseline="0" dirty="0">
                <a:latin typeface="+mj-lt"/>
              </a:endParaRPr>
            </a:p>
          </dgm:t>
        </dgm:pt>
      </mc:Fallback>
    </mc:AlternateContent>
    <dgm:pt modelId="{CB186060-827F-E84B-ABE3-DC773EB783BB}" type="parTrans" cxnId="{45D2C63D-07D6-0A47-888C-7846E7F57261}">
      <dgm:prSet/>
      <dgm:spPr/>
      <dgm:t>
        <a:bodyPr/>
        <a:lstStyle/>
        <a:p>
          <a:endParaRPr lang="en-US"/>
        </a:p>
      </dgm:t>
    </dgm:pt>
    <dgm:pt modelId="{7B73660D-AB0F-BD45-BE40-9FE25D1640DC}" type="sibTrans" cxnId="{45D2C63D-07D6-0A47-888C-7846E7F57261}">
      <dgm:prSet/>
      <dgm:spPr/>
      <dgm:t>
        <a:bodyPr/>
        <a:lstStyle/>
        <a:p>
          <a:endParaRPr lang="en-US"/>
        </a:p>
      </dgm:t>
    </dgm:pt>
    <mc:AlternateContent xmlns:mc="http://schemas.openxmlformats.org/markup-compatibility/2006" xmlns:a14="http://schemas.microsoft.com/office/drawing/2010/main">
      <mc:Choice Requires="a14">
        <dgm:pt modelId="{37595EC4-5907-F643-97B3-1B04266FD1A6}">
          <dgm:prSet phldrT="[Text]" custT="1"/>
          <dgm:spPr/>
          <dgm:t>
            <a:bodyPr/>
            <a:lstStyle/>
            <a:p>
              <a:r>
                <a:rPr lang="en-US" sz="2000" baseline="0" dirty="0" smtClean="0">
                  <a:latin typeface="+mj-lt"/>
                </a:rPr>
                <a:t>The ratio of 2 black circles to 3 green circles is 2:3 or </a:t>
              </a:r>
              <a14:m>
                <m:oMath xmlns:m="http://schemas.openxmlformats.org/officeDocument/2006/math">
                  <m:f>
                    <m:fPr>
                      <m:ctrlPr>
                        <a:rPr lang="bg-BG" sz="2000" i="1" baseline="0" smtClean="0">
                          <a:latin typeface="Cambria Math" charset="0"/>
                        </a:rPr>
                      </m:ctrlPr>
                    </m:fPr>
                    <m:num>
                      <m:r>
                        <a:rPr lang="en-US" sz="2000" b="0" i="1" baseline="0" smtClean="0">
                          <a:latin typeface="Cambria Math" charset="0"/>
                        </a:rPr>
                        <m:t>2</m:t>
                      </m:r>
                    </m:num>
                    <m:den>
                      <m:r>
                        <a:rPr lang="en-US" sz="2000" b="0" i="1" baseline="0" smtClean="0">
                          <a:latin typeface="Cambria Math" charset="0"/>
                        </a:rPr>
                        <m:t>3</m:t>
                      </m:r>
                    </m:den>
                  </m:f>
                </m:oMath>
              </a14:m>
              <a:endParaRPr lang="en-US" sz="2000" baseline="0" dirty="0">
                <a:latin typeface="+mj-lt"/>
              </a:endParaRPr>
            </a:p>
          </dgm:t>
        </dgm:pt>
      </mc:Choice>
      <mc:Fallback xmlns="">
        <dgm:pt modelId="{37595EC4-5907-F643-97B3-1B04266FD1A6}">
          <dgm:prSet phldrT="[Text]" custT="1"/>
          <dgm:spPr/>
          <dgm:t>
            <a:bodyPr/>
            <a:lstStyle/>
            <a:p>
              <a:r>
                <a:rPr lang="en-US" sz="2000" baseline="0" dirty="0" smtClean="0">
                  <a:latin typeface="+mj-lt"/>
                </a:rPr>
                <a:t>The ratio of 2 black circles to 3 </a:t>
              </a:r>
              <a:r>
                <a:rPr lang="en-US" sz="2000" baseline="0" dirty="0" smtClean="0">
                  <a:latin typeface="+mj-lt"/>
                </a:rPr>
                <a:t>green </a:t>
              </a:r>
              <a:r>
                <a:rPr lang="en-US" sz="2000" baseline="0" dirty="0" smtClean="0">
                  <a:latin typeface="+mj-lt"/>
                </a:rPr>
                <a:t>circles is 2:3 or </a:t>
              </a:r>
              <a:r>
                <a:rPr lang="en-US" sz="2000" b="0" i="0" baseline="0" smtClean="0">
                  <a:latin typeface="Cambria Math" charset="0"/>
                </a:rPr>
                <a:t>2</a:t>
              </a:r>
              <a:r>
                <a:rPr lang="bg-BG" sz="2000" b="0" i="0" baseline="0" smtClean="0">
                  <a:latin typeface="Cambria Math" charset="0"/>
                </a:rPr>
                <a:t>/</a:t>
              </a:r>
              <a:r>
                <a:rPr lang="en-US" sz="2000" b="0" i="0" baseline="0" smtClean="0">
                  <a:latin typeface="Cambria Math" charset="0"/>
                </a:rPr>
                <a:t>3</a:t>
              </a:r>
              <a:endParaRPr lang="en-US" sz="2000" baseline="0" dirty="0">
                <a:latin typeface="+mj-lt"/>
              </a:endParaRPr>
            </a:p>
          </dgm:t>
        </dgm:pt>
      </mc:Fallback>
    </mc:AlternateContent>
    <dgm:pt modelId="{482ADF3A-6DE7-2A42-937A-B809D22CCE9E}" type="parTrans" cxnId="{028FFFB9-3AE5-6F45-996B-2023E52D8AB4}">
      <dgm:prSet/>
      <dgm:spPr/>
      <dgm:t>
        <a:bodyPr/>
        <a:lstStyle/>
        <a:p>
          <a:endParaRPr lang="en-US"/>
        </a:p>
      </dgm:t>
    </dgm:pt>
    <dgm:pt modelId="{9BFBE528-3997-014B-A0C5-F66074D2959B}" type="sibTrans" cxnId="{028FFFB9-3AE5-6F45-996B-2023E52D8AB4}">
      <dgm:prSet/>
      <dgm:spPr/>
      <dgm:t>
        <a:bodyPr/>
        <a:lstStyle/>
        <a:p>
          <a:endParaRPr lang="en-US"/>
        </a:p>
      </dgm:t>
    </dgm:pt>
    <mc:AlternateContent xmlns:mc="http://schemas.openxmlformats.org/markup-compatibility/2006" xmlns:a14="http://schemas.microsoft.com/office/drawing/2010/main">
      <mc:Choice Requires="a14">
        <dgm:pt modelId="{51D386BD-6FBA-D24F-912E-BCDD8E315B98}">
          <dgm:prSet phldrT="[Text]" custT="1"/>
          <dgm:spPr/>
          <dgm:t>
            <a:bodyPr/>
            <a:lstStyle/>
            <a:p>
              <a:r>
                <a:rPr lang="en-US" sz="1600" baseline="0" dirty="0" smtClean="0"/>
                <a:t>Not a Ratio</a:t>
              </a:r>
            </a:p>
            <a:p>
              <a:r>
                <a:rPr lang="en-US" sz="1600" baseline="0" dirty="0" smtClean="0"/>
                <a:t>2+3 is not a ratio (sum not comparison of two numbers)</a:t>
              </a:r>
            </a:p>
            <a:p>
              <a:r>
                <a:rPr lang="en-US" sz="1600" baseline="0" dirty="0" smtClean="0"/>
                <a:t>Mistakes to Avoid</a:t>
              </a:r>
            </a:p>
            <a:p>
              <a:r>
                <a:rPr lang="en-US" sz="1600" baseline="0" dirty="0" smtClean="0"/>
                <a:t>Order matters. 2:3 is the ratio of 2 to 3. 3:2 is the ratio of 3 to 2</a:t>
              </a:r>
              <a:r>
                <a:rPr lang="en-US" sz="1800" baseline="0" dirty="0" smtClean="0"/>
                <a:t>. 2:3</a:t>
              </a:r>
              <a14:m>
                <m:oMath xmlns:m="http://schemas.openxmlformats.org/officeDocument/2006/math">
                  <m:r>
                    <a:rPr lang="en-US" sz="1800" i="1" baseline="0" smtClean="0">
                      <a:latin typeface="Cambria Math" charset="0"/>
                      <a:ea typeface="Cambria Math" charset="0"/>
                      <a:cs typeface="Cambria Math" charset="0"/>
                    </a:rPr>
                    <m:t>≠</m:t>
                  </m:r>
                  <m:r>
                    <a:rPr lang="en-US" sz="1800" b="0" i="1" baseline="0" smtClean="0">
                      <a:latin typeface="Cambria Math" charset="0"/>
                      <a:ea typeface="Cambria Math" charset="0"/>
                      <a:cs typeface="Cambria Math" charset="0"/>
                    </a:rPr>
                    <m:t>3:2</m:t>
                  </m:r>
                </m:oMath>
              </a14:m>
              <a:endParaRPr lang="en-US" sz="1800" baseline="0" dirty="0" smtClean="0"/>
            </a:p>
          </dgm:t>
        </dgm:pt>
      </mc:Choice>
      <mc:Fallback xmlns="">
        <dgm:pt modelId="{51D386BD-6FBA-D24F-912E-BCDD8E315B98}">
          <dgm:prSet phldrT="[Text]" custT="1"/>
          <dgm:spPr/>
          <dgm:t>
            <a:bodyPr/>
            <a:lstStyle/>
            <a:p>
              <a:r>
                <a:rPr lang="en-US" sz="1600" baseline="0" dirty="0" smtClean="0"/>
                <a:t>Not a Ratio</a:t>
              </a:r>
              <a:endParaRPr lang="en-US" sz="1600" baseline="0" dirty="0" smtClean="0"/>
            </a:p>
            <a:p>
              <a:r>
                <a:rPr lang="en-US" sz="1600" baseline="0" dirty="0" smtClean="0"/>
                <a:t>2+3 </a:t>
              </a:r>
              <a:r>
                <a:rPr lang="en-US" sz="1600" baseline="0" dirty="0" smtClean="0"/>
                <a:t>is not a ratio (sum not </a:t>
              </a:r>
              <a:r>
                <a:rPr lang="en-US" sz="1600" baseline="0" dirty="0" smtClean="0"/>
                <a:t>comparison of two numbers)</a:t>
              </a:r>
              <a:endParaRPr lang="en-US" sz="1600" baseline="0" dirty="0" smtClean="0"/>
            </a:p>
            <a:p>
              <a:r>
                <a:rPr lang="en-US" sz="1600" baseline="0" dirty="0" smtClean="0"/>
                <a:t>Mistakes to Avoid</a:t>
              </a:r>
              <a:endParaRPr lang="en-US" sz="1600" baseline="0" dirty="0" smtClean="0"/>
            </a:p>
            <a:p>
              <a:r>
                <a:rPr lang="en-US" sz="1600" baseline="0" dirty="0" smtClean="0"/>
                <a:t>Order matters. 2:3 is the ratio of 2 to 3. </a:t>
              </a:r>
              <a:r>
                <a:rPr lang="en-US" sz="1600" baseline="0" dirty="0" smtClean="0"/>
                <a:t>3:2 is </a:t>
              </a:r>
              <a:r>
                <a:rPr lang="en-US" sz="1600" baseline="0" dirty="0" smtClean="0"/>
                <a:t>the ratio of 3 to 2</a:t>
              </a:r>
              <a:r>
                <a:rPr lang="en-US" sz="1800" baseline="0" dirty="0" smtClean="0"/>
                <a:t>. 2:3</a:t>
              </a:r>
              <a:r>
                <a:rPr lang="en-US" sz="1800" i="0" baseline="0" smtClean="0">
                  <a:latin typeface="Cambria Math" charset="0"/>
                  <a:ea typeface="Cambria Math" charset="0"/>
                  <a:cs typeface="Cambria Math" charset="0"/>
                </a:rPr>
                <a:t>≠</a:t>
              </a:r>
              <a:r>
                <a:rPr lang="en-US" sz="1800" b="0" i="0" baseline="0" smtClean="0">
                  <a:latin typeface="Cambria Math" charset="0"/>
                  <a:ea typeface="Cambria Math" charset="0"/>
                  <a:cs typeface="Cambria Math" charset="0"/>
                </a:rPr>
                <a:t>3:2</a:t>
              </a:r>
              <a:endParaRPr lang="en-US" sz="1800" baseline="0" dirty="0" smtClean="0"/>
            </a:p>
          </dgm:t>
        </dgm:pt>
      </mc:Fallback>
    </mc:AlternateContent>
    <dgm:pt modelId="{909F152B-468B-BE45-BD70-38E070D31C4E}" type="parTrans" cxnId="{A1B24430-3EAD-E94B-BB2E-CB0DBF75A162}">
      <dgm:prSet/>
      <dgm:spPr/>
      <dgm:t>
        <a:bodyPr/>
        <a:lstStyle/>
        <a:p>
          <a:endParaRPr lang="en-US"/>
        </a:p>
      </dgm:t>
    </dgm:pt>
    <dgm:pt modelId="{C84A89F3-7FEF-E649-8EED-33EB4FE7B507}" type="sibTrans" cxnId="{A1B24430-3EAD-E94B-BB2E-CB0DBF75A162}">
      <dgm:prSet/>
      <dgm:spPr/>
      <dgm:t>
        <a:bodyPr/>
        <a:lstStyle/>
        <a:p>
          <a:endParaRPr lang="en-US"/>
        </a:p>
      </dgm:t>
    </dgm:pt>
    <dgm:pt modelId="{939A8826-A0EA-AD4B-811B-0FE39683C950}">
      <dgm:prSet phldrT="[Text]" custT="1"/>
      <dgm:spPr/>
      <dgm:t>
        <a:bodyPr/>
        <a:lstStyle/>
        <a:p>
          <a:r>
            <a:rPr lang="en-US" sz="2000" baseline="0" dirty="0" smtClean="0"/>
            <a:t>Illustration of 2:3</a:t>
          </a:r>
        </a:p>
        <a:p>
          <a:endParaRPr lang="en-US" sz="1100" dirty="0" smtClean="0"/>
        </a:p>
        <a:p>
          <a:endParaRPr lang="en-US" sz="1100" dirty="0"/>
        </a:p>
      </dgm:t>
    </dgm:pt>
    <dgm:pt modelId="{9E0A6D3B-9093-F644-B79C-7A92BEF4DE84}" type="sibTrans" cxnId="{6F5594C8-A796-CD4E-9B31-03A19020B797}">
      <dgm:prSet/>
      <dgm:spPr/>
      <dgm:t>
        <a:bodyPr/>
        <a:lstStyle/>
        <a:p>
          <a:endParaRPr lang="en-US"/>
        </a:p>
      </dgm:t>
    </dgm:pt>
    <dgm:pt modelId="{FAB07F65-EA60-6046-BBD3-D3A715AF891A}" type="parTrans" cxnId="{6F5594C8-A796-CD4E-9B31-03A19020B797}">
      <dgm:prSet/>
      <dgm:spPr/>
      <dgm:t>
        <a:bodyPr/>
        <a:lstStyle/>
        <a:p>
          <a:endParaRPr lang="en-US"/>
        </a:p>
      </dgm:t>
    </dgm:pt>
    <dgm:pt modelId="{C207AA3E-A478-A445-B545-BB33C86CFDC7}" type="pres">
      <dgm:prSet presAssocID="{2E6C017C-7643-0543-897D-2ED72A1C1333}" presName="diagram" presStyleCnt="0">
        <dgm:presLayoutVars>
          <dgm:chMax val="1"/>
          <dgm:dir/>
          <dgm:animLvl val="ctr"/>
          <dgm:resizeHandles val="exact"/>
        </dgm:presLayoutVars>
      </dgm:prSet>
      <dgm:spPr/>
      <dgm:t>
        <a:bodyPr/>
        <a:lstStyle/>
        <a:p>
          <a:endParaRPr lang="en-US"/>
        </a:p>
      </dgm:t>
    </dgm:pt>
    <dgm:pt modelId="{858911F2-BEC1-4940-8D71-2D29E9450D16}" type="pres">
      <dgm:prSet presAssocID="{2E6C017C-7643-0543-897D-2ED72A1C1333}" presName="matrix" presStyleCnt="0"/>
      <dgm:spPr/>
    </dgm:pt>
    <dgm:pt modelId="{40D3AD16-4D5F-F540-BE56-B0B081BE0713}" type="pres">
      <dgm:prSet presAssocID="{2E6C017C-7643-0543-897D-2ED72A1C1333}" presName="tile1" presStyleLbl="node1" presStyleIdx="0" presStyleCnt="4" custScaleX="100464" custScaleY="108330"/>
      <dgm:spPr/>
      <dgm:t>
        <a:bodyPr/>
        <a:lstStyle/>
        <a:p>
          <a:endParaRPr lang="en-US"/>
        </a:p>
      </dgm:t>
    </dgm:pt>
    <dgm:pt modelId="{C5AE4B14-53C0-5646-ADB4-4F897FEBC1FB}" type="pres">
      <dgm:prSet presAssocID="{2E6C017C-7643-0543-897D-2ED72A1C1333}" presName="tile1text" presStyleLbl="node1" presStyleIdx="0" presStyleCnt="4">
        <dgm:presLayoutVars>
          <dgm:chMax val="0"/>
          <dgm:chPref val="0"/>
          <dgm:bulletEnabled val="1"/>
        </dgm:presLayoutVars>
      </dgm:prSet>
      <dgm:spPr/>
      <dgm:t>
        <a:bodyPr/>
        <a:lstStyle/>
        <a:p>
          <a:endParaRPr lang="en-US"/>
        </a:p>
      </dgm:t>
    </dgm:pt>
    <dgm:pt modelId="{C4275C07-B365-5E4C-8DF3-53C6E0383E8C}" type="pres">
      <dgm:prSet presAssocID="{2E6C017C-7643-0543-897D-2ED72A1C1333}" presName="tile2" presStyleLbl="node1" presStyleIdx="1" presStyleCnt="4" custScaleX="109362" custScaleY="106039" custLinFactNeighborY="950"/>
      <dgm:spPr/>
      <dgm:t>
        <a:bodyPr/>
        <a:lstStyle/>
        <a:p>
          <a:endParaRPr lang="en-US"/>
        </a:p>
      </dgm:t>
    </dgm:pt>
    <dgm:pt modelId="{94779563-101C-4A47-B1BF-DAC2F201EAF0}" type="pres">
      <dgm:prSet presAssocID="{2E6C017C-7643-0543-897D-2ED72A1C1333}" presName="tile2text" presStyleLbl="node1" presStyleIdx="1" presStyleCnt="4">
        <dgm:presLayoutVars>
          <dgm:chMax val="0"/>
          <dgm:chPref val="0"/>
          <dgm:bulletEnabled val="1"/>
        </dgm:presLayoutVars>
      </dgm:prSet>
      <dgm:spPr/>
      <dgm:t>
        <a:bodyPr/>
        <a:lstStyle/>
        <a:p>
          <a:endParaRPr lang="en-US"/>
        </a:p>
      </dgm:t>
    </dgm:pt>
    <dgm:pt modelId="{FEED599B-F494-DC47-93B4-B208B8A5D633}" type="pres">
      <dgm:prSet presAssocID="{2E6C017C-7643-0543-897D-2ED72A1C1333}" presName="tile3" presStyleLbl="node1" presStyleIdx="2" presStyleCnt="4" custScaleX="100419" custScaleY="118001"/>
      <dgm:spPr/>
      <dgm:t>
        <a:bodyPr/>
        <a:lstStyle/>
        <a:p>
          <a:endParaRPr lang="en-US"/>
        </a:p>
      </dgm:t>
    </dgm:pt>
    <dgm:pt modelId="{78268B84-9D6B-5749-B8B9-869F929B4B06}" type="pres">
      <dgm:prSet presAssocID="{2E6C017C-7643-0543-897D-2ED72A1C1333}" presName="tile3text" presStyleLbl="node1" presStyleIdx="2" presStyleCnt="4">
        <dgm:presLayoutVars>
          <dgm:chMax val="0"/>
          <dgm:chPref val="0"/>
          <dgm:bulletEnabled val="1"/>
        </dgm:presLayoutVars>
      </dgm:prSet>
      <dgm:spPr/>
      <dgm:t>
        <a:bodyPr/>
        <a:lstStyle/>
        <a:p>
          <a:endParaRPr lang="en-US"/>
        </a:p>
      </dgm:t>
    </dgm:pt>
    <dgm:pt modelId="{7DC7A973-9AE9-6C42-8BB7-E5E47DC6583C}" type="pres">
      <dgm:prSet presAssocID="{2E6C017C-7643-0543-897D-2ED72A1C1333}" presName="tile4" presStyleLbl="node1" presStyleIdx="3" presStyleCnt="4" custScaleX="108304" custScaleY="117941"/>
      <dgm:spPr/>
      <dgm:t>
        <a:bodyPr/>
        <a:lstStyle/>
        <a:p>
          <a:endParaRPr lang="en-US"/>
        </a:p>
      </dgm:t>
    </dgm:pt>
    <dgm:pt modelId="{55C62607-59DC-1444-81AB-AA1B3FF8D5A3}" type="pres">
      <dgm:prSet presAssocID="{2E6C017C-7643-0543-897D-2ED72A1C1333}" presName="tile4text" presStyleLbl="node1" presStyleIdx="3" presStyleCnt="4">
        <dgm:presLayoutVars>
          <dgm:chMax val="0"/>
          <dgm:chPref val="0"/>
          <dgm:bulletEnabled val="1"/>
        </dgm:presLayoutVars>
      </dgm:prSet>
      <dgm:spPr/>
      <dgm:t>
        <a:bodyPr/>
        <a:lstStyle/>
        <a:p>
          <a:endParaRPr lang="en-US"/>
        </a:p>
      </dgm:t>
    </dgm:pt>
    <dgm:pt modelId="{7106E880-8A41-6B46-826C-0F41F638A9DD}" type="pres">
      <dgm:prSet presAssocID="{2E6C017C-7643-0543-897D-2ED72A1C1333}" presName="centerTile" presStyleLbl="fgShp" presStyleIdx="0" presStyleCnt="1" custScaleX="78339" custScaleY="51532" custLinFactNeighborX="-6168" custLinFactNeighborY="-13213">
        <dgm:presLayoutVars>
          <dgm:chMax val="0"/>
          <dgm:chPref val="0"/>
        </dgm:presLayoutVars>
      </dgm:prSet>
      <dgm:spPr/>
      <dgm:t>
        <a:bodyPr/>
        <a:lstStyle/>
        <a:p>
          <a:endParaRPr lang="en-US"/>
        </a:p>
      </dgm:t>
    </dgm:pt>
  </dgm:ptLst>
  <dgm:cxnLst>
    <dgm:cxn modelId="{6F5594C8-A796-CD4E-9B31-03A19020B797}" srcId="{E3B3117E-EDB7-1246-897B-9195C32AEEEA}" destId="{939A8826-A0EA-AD4B-811B-0FE39683C950}" srcOrd="1" destOrd="0" parTransId="{FAB07F65-EA60-6046-BBD3-D3A715AF891A}" sibTransId="{9E0A6D3B-9093-F644-B79C-7A92BEF4DE84}"/>
    <dgm:cxn modelId="{640A811E-B5D9-4049-BF58-A1C06E68172C}" type="presOf" srcId="{37595EC4-5907-F643-97B3-1B04266FD1A6}" destId="{78268B84-9D6B-5749-B8B9-869F929B4B06}" srcOrd="1" destOrd="0" presId="urn:microsoft.com/office/officeart/2005/8/layout/matrix1"/>
    <dgm:cxn modelId="{34EA0A41-5385-A44B-BE8E-6D5BEBFD0FF8}" type="presOf" srcId="{37595EC4-5907-F643-97B3-1B04266FD1A6}" destId="{FEED599B-F494-DC47-93B4-B208B8A5D633}" srcOrd="0" destOrd="0" presId="urn:microsoft.com/office/officeart/2005/8/layout/matrix1"/>
    <dgm:cxn modelId="{EC7E9765-0B1F-CF47-AEFE-1E87F180A449}" type="presOf" srcId="{2462BF28-4BA6-B64D-8250-95413F5F5FBD}" destId="{C5AE4B14-53C0-5646-ADB4-4F897FEBC1FB}" srcOrd="1" destOrd="0" presId="urn:microsoft.com/office/officeart/2005/8/layout/matrix1"/>
    <dgm:cxn modelId="{9CC86CF1-6B7E-B540-B4BB-83370B626F4D}" type="presOf" srcId="{2462BF28-4BA6-B64D-8250-95413F5F5FBD}" destId="{40D3AD16-4D5F-F540-BE56-B0B081BE0713}" srcOrd="0" destOrd="0" presId="urn:microsoft.com/office/officeart/2005/8/layout/matrix1"/>
    <dgm:cxn modelId="{76AE9A04-4AA8-1148-A34F-5932BBEB11A9}" srcId="{2E6C017C-7643-0543-897D-2ED72A1C1333}" destId="{E3B3117E-EDB7-1246-897B-9195C32AEEEA}" srcOrd="0" destOrd="0" parTransId="{FD659DA5-60C2-F84C-BBAB-1340F1F84CB2}" sibTransId="{B138BCD4-73A7-D743-84BD-41EA17F632FB}"/>
    <dgm:cxn modelId="{E518B605-3CFC-0640-8625-4A0D98F4D2C9}" type="presOf" srcId="{939A8826-A0EA-AD4B-811B-0FE39683C950}" destId="{94779563-101C-4A47-B1BF-DAC2F201EAF0}" srcOrd="1" destOrd="0" presId="urn:microsoft.com/office/officeart/2005/8/layout/matrix1"/>
    <dgm:cxn modelId="{17F5A516-0B25-F341-9E1C-3703067B1038}" type="presOf" srcId="{2E6C017C-7643-0543-897D-2ED72A1C1333}" destId="{C207AA3E-A478-A445-B545-BB33C86CFDC7}" srcOrd="0" destOrd="0" presId="urn:microsoft.com/office/officeart/2005/8/layout/matrix1"/>
    <dgm:cxn modelId="{028FFFB9-3AE5-6F45-996B-2023E52D8AB4}" srcId="{E3B3117E-EDB7-1246-897B-9195C32AEEEA}" destId="{37595EC4-5907-F643-97B3-1B04266FD1A6}" srcOrd="2" destOrd="0" parTransId="{482ADF3A-6DE7-2A42-937A-B809D22CCE9E}" sibTransId="{9BFBE528-3997-014B-A0C5-F66074D2959B}"/>
    <dgm:cxn modelId="{F8860437-B1E3-2C48-B153-98D128450E51}" type="presOf" srcId="{939A8826-A0EA-AD4B-811B-0FE39683C950}" destId="{C4275C07-B365-5E4C-8DF3-53C6E0383E8C}" srcOrd="0" destOrd="0" presId="urn:microsoft.com/office/officeart/2005/8/layout/matrix1"/>
    <dgm:cxn modelId="{FA7F8EA1-9A08-3D46-809A-3A093E615A21}" type="presOf" srcId="{E3B3117E-EDB7-1246-897B-9195C32AEEEA}" destId="{7106E880-8A41-6B46-826C-0F41F638A9DD}" srcOrd="0" destOrd="0" presId="urn:microsoft.com/office/officeart/2005/8/layout/matrix1"/>
    <dgm:cxn modelId="{A1B24430-3EAD-E94B-BB2E-CB0DBF75A162}" srcId="{E3B3117E-EDB7-1246-897B-9195C32AEEEA}" destId="{51D386BD-6FBA-D24F-912E-BCDD8E315B98}" srcOrd="3" destOrd="0" parTransId="{909F152B-468B-BE45-BD70-38E070D31C4E}" sibTransId="{C84A89F3-7FEF-E649-8EED-33EB4FE7B507}"/>
    <dgm:cxn modelId="{3094A00A-A4CF-174D-A89C-118697274C28}" type="presOf" srcId="{51D386BD-6FBA-D24F-912E-BCDD8E315B98}" destId="{55C62607-59DC-1444-81AB-AA1B3FF8D5A3}" srcOrd="1" destOrd="0" presId="urn:microsoft.com/office/officeart/2005/8/layout/matrix1"/>
    <dgm:cxn modelId="{DD535838-6B7B-D54C-873C-119066659420}" type="presOf" srcId="{51D386BD-6FBA-D24F-912E-BCDD8E315B98}" destId="{7DC7A973-9AE9-6C42-8BB7-E5E47DC6583C}" srcOrd="0" destOrd="0" presId="urn:microsoft.com/office/officeart/2005/8/layout/matrix1"/>
    <dgm:cxn modelId="{45D2C63D-07D6-0A47-888C-7846E7F57261}" srcId="{E3B3117E-EDB7-1246-897B-9195C32AEEEA}" destId="{2462BF28-4BA6-B64D-8250-95413F5F5FBD}" srcOrd="0" destOrd="0" parTransId="{CB186060-827F-E84B-ABE3-DC773EB783BB}" sibTransId="{7B73660D-AB0F-BD45-BE40-9FE25D1640DC}"/>
    <dgm:cxn modelId="{A66E930F-9ADC-B248-B76B-58A345DF144F}" type="presParOf" srcId="{C207AA3E-A478-A445-B545-BB33C86CFDC7}" destId="{858911F2-BEC1-4940-8D71-2D29E9450D16}" srcOrd="0" destOrd="0" presId="urn:microsoft.com/office/officeart/2005/8/layout/matrix1"/>
    <dgm:cxn modelId="{5B300130-79BC-D942-9764-EC857B369A9A}" type="presParOf" srcId="{858911F2-BEC1-4940-8D71-2D29E9450D16}" destId="{40D3AD16-4D5F-F540-BE56-B0B081BE0713}" srcOrd="0" destOrd="0" presId="urn:microsoft.com/office/officeart/2005/8/layout/matrix1"/>
    <dgm:cxn modelId="{C9A8D3D2-8BDA-FF48-8E0E-31FA781B45AB}" type="presParOf" srcId="{858911F2-BEC1-4940-8D71-2D29E9450D16}" destId="{C5AE4B14-53C0-5646-ADB4-4F897FEBC1FB}" srcOrd="1" destOrd="0" presId="urn:microsoft.com/office/officeart/2005/8/layout/matrix1"/>
    <dgm:cxn modelId="{5700E814-196D-9448-B54F-335C90128A2A}" type="presParOf" srcId="{858911F2-BEC1-4940-8D71-2D29E9450D16}" destId="{C4275C07-B365-5E4C-8DF3-53C6E0383E8C}" srcOrd="2" destOrd="0" presId="urn:microsoft.com/office/officeart/2005/8/layout/matrix1"/>
    <dgm:cxn modelId="{4CCDBBC0-3A5F-5048-8802-7BA44AA34FBE}" type="presParOf" srcId="{858911F2-BEC1-4940-8D71-2D29E9450D16}" destId="{94779563-101C-4A47-B1BF-DAC2F201EAF0}" srcOrd="3" destOrd="0" presId="urn:microsoft.com/office/officeart/2005/8/layout/matrix1"/>
    <dgm:cxn modelId="{5BF04763-EB76-1947-9111-5F6DE72DAB5F}" type="presParOf" srcId="{858911F2-BEC1-4940-8D71-2D29E9450D16}" destId="{FEED599B-F494-DC47-93B4-B208B8A5D633}" srcOrd="4" destOrd="0" presId="urn:microsoft.com/office/officeart/2005/8/layout/matrix1"/>
    <dgm:cxn modelId="{9CE63A57-2C17-7045-AB8B-EB1E3212B65C}" type="presParOf" srcId="{858911F2-BEC1-4940-8D71-2D29E9450D16}" destId="{78268B84-9D6B-5749-B8B9-869F929B4B06}" srcOrd="5" destOrd="0" presId="urn:microsoft.com/office/officeart/2005/8/layout/matrix1"/>
    <dgm:cxn modelId="{9EF5F583-2D42-8040-A5A7-14F577539886}" type="presParOf" srcId="{858911F2-BEC1-4940-8D71-2D29E9450D16}" destId="{7DC7A973-9AE9-6C42-8BB7-E5E47DC6583C}" srcOrd="6" destOrd="0" presId="urn:microsoft.com/office/officeart/2005/8/layout/matrix1"/>
    <dgm:cxn modelId="{19369BB7-76DC-6144-BA3B-C7959FA1F8E2}" type="presParOf" srcId="{858911F2-BEC1-4940-8D71-2D29E9450D16}" destId="{55C62607-59DC-1444-81AB-AA1B3FF8D5A3}" srcOrd="7" destOrd="0" presId="urn:microsoft.com/office/officeart/2005/8/layout/matrix1"/>
    <dgm:cxn modelId="{DBAA05E1-7833-BB48-8F02-46D63FA35E46}" type="presParOf" srcId="{C207AA3E-A478-A445-B545-BB33C86CFDC7}" destId="{7106E880-8A41-6B46-826C-0F41F638A9D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C017C-7643-0543-897D-2ED72A1C1333}"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E3B3117E-EDB7-1246-897B-9195C32AEEEA}">
      <dgm:prSet phldrT="[Text]" custT="1"/>
      <dgm:spPr/>
      <dgm:t>
        <a:bodyPr/>
        <a:lstStyle/>
        <a:p>
          <a:r>
            <a:rPr lang="en-US" sz="2400" baseline="0" dirty="0" smtClean="0">
              <a:solidFill>
                <a:srgbClr val="C00000"/>
              </a:solidFill>
            </a:rPr>
            <a:t>Ratio</a:t>
          </a:r>
          <a:endParaRPr lang="en-US" sz="2400" baseline="0" dirty="0">
            <a:solidFill>
              <a:srgbClr val="C00000"/>
            </a:solidFill>
          </a:endParaRPr>
        </a:p>
      </dgm:t>
    </dgm:pt>
    <dgm:pt modelId="{FD659DA5-60C2-F84C-BBAB-1340F1F84CB2}" type="parTrans" cxnId="{76AE9A04-4AA8-1148-A34F-5932BBEB11A9}">
      <dgm:prSet/>
      <dgm:spPr/>
      <dgm:t>
        <a:bodyPr/>
        <a:lstStyle/>
        <a:p>
          <a:endParaRPr lang="en-US"/>
        </a:p>
      </dgm:t>
    </dgm:pt>
    <dgm:pt modelId="{B138BCD4-73A7-D743-84BD-41EA17F632FB}" type="sibTrans" cxnId="{76AE9A04-4AA8-1148-A34F-5932BBEB11A9}">
      <dgm:prSet/>
      <dgm:spPr/>
      <dgm:t>
        <a:bodyPr/>
        <a:lstStyle/>
        <a:p>
          <a:endParaRPr lang="en-US"/>
        </a:p>
      </dgm:t>
    </dgm:pt>
    <dgm:pt modelId="{2462BF28-4BA6-B64D-8250-95413F5F5FBD}">
      <dgm:prSet phldrT="[Text]" custT="1"/>
      <dgm:spPr>
        <a:blipFill rotWithShape="0">
          <a:blip xmlns:r="http://schemas.openxmlformats.org/officeDocument/2006/relationships" r:embed="rId1"/>
          <a:stretch>
            <a:fillRect/>
          </a:stretch>
        </a:blipFill>
      </dgm:spPr>
      <dgm:t>
        <a:bodyPr/>
        <a:lstStyle/>
        <a:p>
          <a:r>
            <a:rPr lang="en-US">
              <a:noFill/>
            </a:rPr>
            <a:t> </a:t>
          </a:r>
        </a:p>
      </dgm:t>
    </dgm:pt>
    <dgm:pt modelId="{CB186060-827F-E84B-ABE3-DC773EB783BB}" type="parTrans" cxnId="{45D2C63D-07D6-0A47-888C-7846E7F57261}">
      <dgm:prSet/>
      <dgm:spPr/>
      <dgm:t>
        <a:bodyPr/>
        <a:lstStyle/>
        <a:p>
          <a:endParaRPr lang="en-US"/>
        </a:p>
      </dgm:t>
    </dgm:pt>
    <dgm:pt modelId="{7B73660D-AB0F-BD45-BE40-9FE25D1640DC}" type="sibTrans" cxnId="{45D2C63D-07D6-0A47-888C-7846E7F57261}">
      <dgm:prSet/>
      <dgm:spPr/>
      <dgm:t>
        <a:bodyPr/>
        <a:lstStyle/>
        <a:p>
          <a:endParaRPr lang="en-US"/>
        </a:p>
      </dgm:t>
    </dgm:pt>
    <dgm:pt modelId="{37595EC4-5907-F643-97B3-1B04266FD1A6}">
      <dgm:prSet phldrT="[Text]" custT="1"/>
      <dgm:spPr>
        <a:blipFill rotWithShape="0">
          <a:blip xmlns:r="http://schemas.openxmlformats.org/officeDocument/2006/relationships" r:embed="rId2"/>
          <a:stretch>
            <a:fillRect/>
          </a:stretch>
        </a:blipFill>
      </dgm:spPr>
      <dgm:t>
        <a:bodyPr/>
        <a:lstStyle/>
        <a:p>
          <a:r>
            <a:rPr lang="en-US">
              <a:noFill/>
            </a:rPr>
            <a:t> </a:t>
          </a:r>
        </a:p>
      </dgm:t>
    </dgm:pt>
    <dgm:pt modelId="{482ADF3A-6DE7-2A42-937A-B809D22CCE9E}" type="parTrans" cxnId="{028FFFB9-3AE5-6F45-996B-2023E52D8AB4}">
      <dgm:prSet/>
      <dgm:spPr/>
      <dgm:t>
        <a:bodyPr/>
        <a:lstStyle/>
        <a:p>
          <a:endParaRPr lang="en-US"/>
        </a:p>
      </dgm:t>
    </dgm:pt>
    <dgm:pt modelId="{9BFBE528-3997-014B-A0C5-F66074D2959B}" type="sibTrans" cxnId="{028FFFB9-3AE5-6F45-996B-2023E52D8AB4}">
      <dgm:prSet/>
      <dgm:spPr/>
      <dgm:t>
        <a:bodyPr/>
        <a:lstStyle/>
        <a:p>
          <a:endParaRPr lang="en-US"/>
        </a:p>
      </dgm:t>
    </dgm:pt>
    <dgm:pt modelId="{51D386BD-6FBA-D24F-912E-BCDD8E315B98}">
      <dgm:prSet phldrT="[Text]" custT="1"/>
      <dgm:spPr>
        <a:blipFill rotWithShape="0">
          <a:blip xmlns:r="http://schemas.openxmlformats.org/officeDocument/2006/relationships" r:embed="rId3"/>
          <a:stretch>
            <a:fillRect/>
          </a:stretch>
        </a:blipFill>
      </dgm:spPr>
      <dgm:t>
        <a:bodyPr/>
        <a:lstStyle/>
        <a:p>
          <a:r>
            <a:rPr lang="en-US">
              <a:noFill/>
            </a:rPr>
            <a:t> </a:t>
          </a:r>
        </a:p>
      </dgm:t>
    </dgm:pt>
    <dgm:pt modelId="{909F152B-468B-BE45-BD70-38E070D31C4E}" type="parTrans" cxnId="{A1B24430-3EAD-E94B-BB2E-CB0DBF75A162}">
      <dgm:prSet/>
      <dgm:spPr/>
      <dgm:t>
        <a:bodyPr/>
        <a:lstStyle/>
        <a:p>
          <a:endParaRPr lang="en-US"/>
        </a:p>
      </dgm:t>
    </dgm:pt>
    <dgm:pt modelId="{C84A89F3-7FEF-E649-8EED-33EB4FE7B507}" type="sibTrans" cxnId="{A1B24430-3EAD-E94B-BB2E-CB0DBF75A162}">
      <dgm:prSet/>
      <dgm:spPr/>
      <dgm:t>
        <a:bodyPr/>
        <a:lstStyle/>
        <a:p>
          <a:endParaRPr lang="en-US"/>
        </a:p>
      </dgm:t>
    </dgm:pt>
    <dgm:pt modelId="{939A8826-A0EA-AD4B-811B-0FE39683C950}">
      <dgm:prSet phldrT="[Text]" custT="1"/>
      <dgm:spPr/>
      <dgm:t>
        <a:bodyPr/>
        <a:lstStyle/>
        <a:p>
          <a:r>
            <a:rPr lang="en-US" sz="2000" baseline="0" dirty="0" smtClean="0"/>
            <a:t>Illustration of 2:3</a:t>
          </a:r>
        </a:p>
        <a:p>
          <a:endParaRPr lang="en-US" sz="1100" dirty="0" smtClean="0"/>
        </a:p>
        <a:p>
          <a:endParaRPr lang="en-US" sz="1100" dirty="0"/>
        </a:p>
      </dgm:t>
    </dgm:pt>
    <dgm:pt modelId="{9E0A6D3B-9093-F644-B79C-7A92BEF4DE84}" type="sibTrans" cxnId="{6F5594C8-A796-CD4E-9B31-03A19020B797}">
      <dgm:prSet/>
      <dgm:spPr/>
      <dgm:t>
        <a:bodyPr/>
        <a:lstStyle/>
        <a:p>
          <a:endParaRPr lang="en-US"/>
        </a:p>
      </dgm:t>
    </dgm:pt>
    <dgm:pt modelId="{FAB07F65-EA60-6046-BBD3-D3A715AF891A}" type="parTrans" cxnId="{6F5594C8-A796-CD4E-9B31-03A19020B797}">
      <dgm:prSet/>
      <dgm:spPr/>
      <dgm:t>
        <a:bodyPr/>
        <a:lstStyle/>
        <a:p>
          <a:endParaRPr lang="en-US"/>
        </a:p>
      </dgm:t>
    </dgm:pt>
    <dgm:pt modelId="{C207AA3E-A478-A445-B545-BB33C86CFDC7}" type="pres">
      <dgm:prSet presAssocID="{2E6C017C-7643-0543-897D-2ED72A1C1333}" presName="diagram" presStyleCnt="0">
        <dgm:presLayoutVars>
          <dgm:chMax val="1"/>
          <dgm:dir/>
          <dgm:animLvl val="ctr"/>
          <dgm:resizeHandles val="exact"/>
        </dgm:presLayoutVars>
      </dgm:prSet>
      <dgm:spPr/>
      <dgm:t>
        <a:bodyPr/>
        <a:lstStyle/>
        <a:p>
          <a:endParaRPr lang="en-US"/>
        </a:p>
      </dgm:t>
    </dgm:pt>
    <dgm:pt modelId="{858911F2-BEC1-4940-8D71-2D29E9450D16}" type="pres">
      <dgm:prSet presAssocID="{2E6C017C-7643-0543-897D-2ED72A1C1333}" presName="matrix" presStyleCnt="0"/>
      <dgm:spPr/>
    </dgm:pt>
    <dgm:pt modelId="{40D3AD16-4D5F-F540-BE56-B0B081BE0713}" type="pres">
      <dgm:prSet presAssocID="{2E6C017C-7643-0543-897D-2ED72A1C1333}" presName="tile1" presStyleLbl="node1" presStyleIdx="0" presStyleCnt="4" custScaleX="100464" custScaleY="108330"/>
      <dgm:spPr/>
      <dgm:t>
        <a:bodyPr/>
        <a:lstStyle/>
        <a:p>
          <a:endParaRPr lang="en-US"/>
        </a:p>
      </dgm:t>
    </dgm:pt>
    <dgm:pt modelId="{C5AE4B14-53C0-5646-ADB4-4F897FEBC1FB}" type="pres">
      <dgm:prSet presAssocID="{2E6C017C-7643-0543-897D-2ED72A1C1333}" presName="tile1text" presStyleLbl="node1" presStyleIdx="0" presStyleCnt="4">
        <dgm:presLayoutVars>
          <dgm:chMax val="0"/>
          <dgm:chPref val="0"/>
          <dgm:bulletEnabled val="1"/>
        </dgm:presLayoutVars>
      </dgm:prSet>
      <dgm:spPr/>
      <dgm:t>
        <a:bodyPr/>
        <a:lstStyle/>
        <a:p>
          <a:endParaRPr lang="en-US"/>
        </a:p>
      </dgm:t>
    </dgm:pt>
    <dgm:pt modelId="{C4275C07-B365-5E4C-8DF3-53C6E0383E8C}" type="pres">
      <dgm:prSet presAssocID="{2E6C017C-7643-0543-897D-2ED72A1C1333}" presName="tile2" presStyleLbl="node1" presStyleIdx="1" presStyleCnt="4" custScaleX="109362" custScaleY="106039" custLinFactNeighborY="950"/>
      <dgm:spPr/>
      <dgm:t>
        <a:bodyPr/>
        <a:lstStyle/>
        <a:p>
          <a:endParaRPr lang="en-US"/>
        </a:p>
      </dgm:t>
    </dgm:pt>
    <dgm:pt modelId="{94779563-101C-4A47-B1BF-DAC2F201EAF0}" type="pres">
      <dgm:prSet presAssocID="{2E6C017C-7643-0543-897D-2ED72A1C1333}" presName="tile2text" presStyleLbl="node1" presStyleIdx="1" presStyleCnt="4">
        <dgm:presLayoutVars>
          <dgm:chMax val="0"/>
          <dgm:chPref val="0"/>
          <dgm:bulletEnabled val="1"/>
        </dgm:presLayoutVars>
      </dgm:prSet>
      <dgm:spPr/>
      <dgm:t>
        <a:bodyPr/>
        <a:lstStyle/>
        <a:p>
          <a:endParaRPr lang="en-US"/>
        </a:p>
      </dgm:t>
    </dgm:pt>
    <dgm:pt modelId="{FEED599B-F494-DC47-93B4-B208B8A5D633}" type="pres">
      <dgm:prSet presAssocID="{2E6C017C-7643-0543-897D-2ED72A1C1333}" presName="tile3" presStyleLbl="node1" presStyleIdx="2" presStyleCnt="4" custScaleX="100419" custScaleY="118001"/>
      <dgm:spPr/>
      <dgm:t>
        <a:bodyPr/>
        <a:lstStyle/>
        <a:p>
          <a:endParaRPr lang="en-US"/>
        </a:p>
      </dgm:t>
    </dgm:pt>
    <dgm:pt modelId="{78268B84-9D6B-5749-B8B9-869F929B4B06}" type="pres">
      <dgm:prSet presAssocID="{2E6C017C-7643-0543-897D-2ED72A1C1333}" presName="tile3text" presStyleLbl="node1" presStyleIdx="2" presStyleCnt="4">
        <dgm:presLayoutVars>
          <dgm:chMax val="0"/>
          <dgm:chPref val="0"/>
          <dgm:bulletEnabled val="1"/>
        </dgm:presLayoutVars>
      </dgm:prSet>
      <dgm:spPr/>
      <dgm:t>
        <a:bodyPr/>
        <a:lstStyle/>
        <a:p>
          <a:endParaRPr lang="en-US"/>
        </a:p>
      </dgm:t>
    </dgm:pt>
    <dgm:pt modelId="{7DC7A973-9AE9-6C42-8BB7-E5E47DC6583C}" type="pres">
      <dgm:prSet presAssocID="{2E6C017C-7643-0543-897D-2ED72A1C1333}" presName="tile4" presStyleLbl="node1" presStyleIdx="3" presStyleCnt="4" custScaleX="108304" custScaleY="117941"/>
      <dgm:spPr/>
      <dgm:t>
        <a:bodyPr/>
        <a:lstStyle/>
        <a:p>
          <a:endParaRPr lang="en-US"/>
        </a:p>
      </dgm:t>
    </dgm:pt>
    <dgm:pt modelId="{55C62607-59DC-1444-81AB-AA1B3FF8D5A3}" type="pres">
      <dgm:prSet presAssocID="{2E6C017C-7643-0543-897D-2ED72A1C1333}" presName="tile4text" presStyleLbl="node1" presStyleIdx="3" presStyleCnt="4">
        <dgm:presLayoutVars>
          <dgm:chMax val="0"/>
          <dgm:chPref val="0"/>
          <dgm:bulletEnabled val="1"/>
        </dgm:presLayoutVars>
      </dgm:prSet>
      <dgm:spPr/>
      <dgm:t>
        <a:bodyPr/>
        <a:lstStyle/>
        <a:p>
          <a:endParaRPr lang="en-US"/>
        </a:p>
      </dgm:t>
    </dgm:pt>
    <dgm:pt modelId="{7106E880-8A41-6B46-826C-0F41F638A9DD}" type="pres">
      <dgm:prSet presAssocID="{2E6C017C-7643-0543-897D-2ED72A1C1333}" presName="centerTile" presStyleLbl="fgShp" presStyleIdx="0" presStyleCnt="1" custScaleX="78339" custScaleY="51532" custLinFactNeighborX="-6168" custLinFactNeighborY="-13213">
        <dgm:presLayoutVars>
          <dgm:chMax val="0"/>
          <dgm:chPref val="0"/>
        </dgm:presLayoutVars>
      </dgm:prSet>
      <dgm:spPr/>
      <dgm:t>
        <a:bodyPr/>
        <a:lstStyle/>
        <a:p>
          <a:endParaRPr lang="en-US"/>
        </a:p>
      </dgm:t>
    </dgm:pt>
  </dgm:ptLst>
  <dgm:cxnLst>
    <dgm:cxn modelId="{6F5594C8-A796-CD4E-9B31-03A19020B797}" srcId="{E3B3117E-EDB7-1246-897B-9195C32AEEEA}" destId="{939A8826-A0EA-AD4B-811B-0FE39683C950}" srcOrd="1" destOrd="0" parTransId="{FAB07F65-EA60-6046-BBD3-D3A715AF891A}" sibTransId="{9E0A6D3B-9093-F644-B79C-7A92BEF4DE84}"/>
    <dgm:cxn modelId="{640A811E-B5D9-4049-BF58-A1C06E68172C}" type="presOf" srcId="{37595EC4-5907-F643-97B3-1B04266FD1A6}" destId="{78268B84-9D6B-5749-B8B9-869F929B4B06}" srcOrd="1" destOrd="0" presId="urn:microsoft.com/office/officeart/2005/8/layout/matrix1"/>
    <dgm:cxn modelId="{34EA0A41-5385-A44B-BE8E-6D5BEBFD0FF8}" type="presOf" srcId="{37595EC4-5907-F643-97B3-1B04266FD1A6}" destId="{FEED599B-F494-DC47-93B4-B208B8A5D633}" srcOrd="0" destOrd="0" presId="urn:microsoft.com/office/officeart/2005/8/layout/matrix1"/>
    <dgm:cxn modelId="{EC7E9765-0B1F-CF47-AEFE-1E87F180A449}" type="presOf" srcId="{2462BF28-4BA6-B64D-8250-95413F5F5FBD}" destId="{C5AE4B14-53C0-5646-ADB4-4F897FEBC1FB}" srcOrd="1" destOrd="0" presId="urn:microsoft.com/office/officeart/2005/8/layout/matrix1"/>
    <dgm:cxn modelId="{9CC86CF1-6B7E-B540-B4BB-83370B626F4D}" type="presOf" srcId="{2462BF28-4BA6-B64D-8250-95413F5F5FBD}" destId="{40D3AD16-4D5F-F540-BE56-B0B081BE0713}" srcOrd="0" destOrd="0" presId="urn:microsoft.com/office/officeart/2005/8/layout/matrix1"/>
    <dgm:cxn modelId="{76AE9A04-4AA8-1148-A34F-5932BBEB11A9}" srcId="{2E6C017C-7643-0543-897D-2ED72A1C1333}" destId="{E3B3117E-EDB7-1246-897B-9195C32AEEEA}" srcOrd="0" destOrd="0" parTransId="{FD659DA5-60C2-F84C-BBAB-1340F1F84CB2}" sibTransId="{B138BCD4-73A7-D743-84BD-41EA17F632FB}"/>
    <dgm:cxn modelId="{E518B605-3CFC-0640-8625-4A0D98F4D2C9}" type="presOf" srcId="{939A8826-A0EA-AD4B-811B-0FE39683C950}" destId="{94779563-101C-4A47-B1BF-DAC2F201EAF0}" srcOrd="1" destOrd="0" presId="urn:microsoft.com/office/officeart/2005/8/layout/matrix1"/>
    <dgm:cxn modelId="{17F5A516-0B25-F341-9E1C-3703067B1038}" type="presOf" srcId="{2E6C017C-7643-0543-897D-2ED72A1C1333}" destId="{C207AA3E-A478-A445-B545-BB33C86CFDC7}" srcOrd="0" destOrd="0" presId="urn:microsoft.com/office/officeart/2005/8/layout/matrix1"/>
    <dgm:cxn modelId="{028FFFB9-3AE5-6F45-996B-2023E52D8AB4}" srcId="{E3B3117E-EDB7-1246-897B-9195C32AEEEA}" destId="{37595EC4-5907-F643-97B3-1B04266FD1A6}" srcOrd="2" destOrd="0" parTransId="{482ADF3A-6DE7-2A42-937A-B809D22CCE9E}" sibTransId="{9BFBE528-3997-014B-A0C5-F66074D2959B}"/>
    <dgm:cxn modelId="{F8860437-B1E3-2C48-B153-98D128450E51}" type="presOf" srcId="{939A8826-A0EA-AD4B-811B-0FE39683C950}" destId="{C4275C07-B365-5E4C-8DF3-53C6E0383E8C}" srcOrd="0" destOrd="0" presId="urn:microsoft.com/office/officeart/2005/8/layout/matrix1"/>
    <dgm:cxn modelId="{FA7F8EA1-9A08-3D46-809A-3A093E615A21}" type="presOf" srcId="{E3B3117E-EDB7-1246-897B-9195C32AEEEA}" destId="{7106E880-8A41-6B46-826C-0F41F638A9DD}" srcOrd="0" destOrd="0" presId="urn:microsoft.com/office/officeart/2005/8/layout/matrix1"/>
    <dgm:cxn modelId="{A1B24430-3EAD-E94B-BB2E-CB0DBF75A162}" srcId="{E3B3117E-EDB7-1246-897B-9195C32AEEEA}" destId="{51D386BD-6FBA-D24F-912E-BCDD8E315B98}" srcOrd="3" destOrd="0" parTransId="{909F152B-468B-BE45-BD70-38E070D31C4E}" sibTransId="{C84A89F3-7FEF-E649-8EED-33EB4FE7B507}"/>
    <dgm:cxn modelId="{3094A00A-A4CF-174D-A89C-118697274C28}" type="presOf" srcId="{51D386BD-6FBA-D24F-912E-BCDD8E315B98}" destId="{55C62607-59DC-1444-81AB-AA1B3FF8D5A3}" srcOrd="1" destOrd="0" presId="urn:microsoft.com/office/officeart/2005/8/layout/matrix1"/>
    <dgm:cxn modelId="{DD535838-6B7B-D54C-873C-119066659420}" type="presOf" srcId="{51D386BD-6FBA-D24F-912E-BCDD8E315B98}" destId="{7DC7A973-9AE9-6C42-8BB7-E5E47DC6583C}" srcOrd="0" destOrd="0" presId="urn:microsoft.com/office/officeart/2005/8/layout/matrix1"/>
    <dgm:cxn modelId="{45D2C63D-07D6-0A47-888C-7846E7F57261}" srcId="{E3B3117E-EDB7-1246-897B-9195C32AEEEA}" destId="{2462BF28-4BA6-B64D-8250-95413F5F5FBD}" srcOrd="0" destOrd="0" parTransId="{CB186060-827F-E84B-ABE3-DC773EB783BB}" sibTransId="{7B73660D-AB0F-BD45-BE40-9FE25D1640DC}"/>
    <dgm:cxn modelId="{A66E930F-9ADC-B248-B76B-58A345DF144F}" type="presParOf" srcId="{C207AA3E-A478-A445-B545-BB33C86CFDC7}" destId="{858911F2-BEC1-4940-8D71-2D29E9450D16}" srcOrd="0" destOrd="0" presId="urn:microsoft.com/office/officeart/2005/8/layout/matrix1"/>
    <dgm:cxn modelId="{5B300130-79BC-D942-9764-EC857B369A9A}" type="presParOf" srcId="{858911F2-BEC1-4940-8D71-2D29E9450D16}" destId="{40D3AD16-4D5F-F540-BE56-B0B081BE0713}" srcOrd="0" destOrd="0" presId="urn:microsoft.com/office/officeart/2005/8/layout/matrix1"/>
    <dgm:cxn modelId="{C9A8D3D2-8BDA-FF48-8E0E-31FA781B45AB}" type="presParOf" srcId="{858911F2-BEC1-4940-8D71-2D29E9450D16}" destId="{C5AE4B14-53C0-5646-ADB4-4F897FEBC1FB}" srcOrd="1" destOrd="0" presId="urn:microsoft.com/office/officeart/2005/8/layout/matrix1"/>
    <dgm:cxn modelId="{5700E814-196D-9448-B54F-335C90128A2A}" type="presParOf" srcId="{858911F2-BEC1-4940-8D71-2D29E9450D16}" destId="{C4275C07-B365-5E4C-8DF3-53C6E0383E8C}" srcOrd="2" destOrd="0" presId="urn:microsoft.com/office/officeart/2005/8/layout/matrix1"/>
    <dgm:cxn modelId="{4CCDBBC0-3A5F-5048-8802-7BA44AA34FBE}" type="presParOf" srcId="{858911F2-BEC1-4940-8D71-2D29E9450D16}" destId="{94779563-101C-4A47-B1BF-DAC2F201EAF0}" srcOrd="3" destOrd="0" presId="urn:microsoft.com/office/officeart/2005/8/layout/matrix1"/>
    <dgm:cxn modelId="{5BF04763-EB76-1947-9111-5F6DE72DAB5F}" type="presParOf" srcId="{858911F2-BEC1-4940-8D71-2D29E9450D16}" destId="{FEED599B-F494-DC47-93B4-B208B8A5D633}" srcOrd="4" destOrd="0" presId="urn:microsoft.com/office/officeart/2005/8/layout/matrix1"/>
    <dgm:cxn modelId="{9CE63A57-2C17-7045-AB8B-EB1E3212B65C}" type="presParOf" srcId="{858911F2-BEC1-4940-8D71-2D29E9450D16}" destId="{78268B84-9D6B-5749-B8B9-869F929B4B06}" srcOrd="5" destOrd="0" presId="urn:microsoft.com/office/officeart/2005/8/layout/matrix1"/>
    <dgm:cxn modelId="{9EF5F583-2D42-8040-A5A7-14F577539886}" type="presParOf" srcId="{858911F2-BEC1-4940-8D71-2D29E9450D16}" destId="{7DC7A973-9AE9-6C42-8BB7-E5E47DC6583C}" srcOrd="6" destOrd="0" presId="urn:microsoft.com/office/officeart/2005/8/layout/matrix1"/>
    <dgm:cxn modelId="{19369BB7-76DC-6144-BA3B-C7959FA1F8E2}" type="presParOf" srcId="{858911F2-BEC1-4940-8D71-2D29E9450D16}" destId="{55C62607-59DC-1444-81AB-AA1B3FF8D5A3}" srcOrd="7" destOrd="0" presId="urn:microsoft.com/office/officeart/2005/8/layout/matrix1"/>
    <dgm:cxn modelId="{DBAA05E1-7833-BB48-8F02-46D63FA35E46}" type="presParOf" srcId="{C207AA3E-A478-A445-B545-BB33C86CFDC7}" destId="{7106E880-8A41-6B46-826C-0F41F638A9D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AD16-4D5F-F540-BE56-B0B081BE0713}">
      <dsp:nvSpPr>
        <dsp:cNvPr id="0" name=""/>
        <dsp:cNvSpPr/>
      </dsp:nvSpPr>
      <dsp:spPr>
        <a:xfrm rot="16200000">
          <a:off x="877554" y="-1105571"/>
          <a:ext cx="2115014" cy="4069116"/>
        </a:xfrm>
        <a:prstGeom prst="round1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baseline="0" dirty="0" smtClean="0">
              <a:latin typeface="+mj-lt"/>
            </a:rPr>
            <a:t>Definition: Comparison of two numbers a and b: the ratio of a to b is </a:t>
          </a:r>
          <a:r>
            <a:rPr lang="en-US" sz="1800" kern="1200" baseline="0" dirty="0" err="1" smtClean="0">
              <a:latin typeface="+mj-lt"/>
            </a:rPr>
            <a:t>a:b</a:t>
          </a:r>
          <a:r>
            <a:rPr lang="en-US" sz="1800" kern="1200" baseline="0" dirty="0" smtClean="0">
              <a:latin typeface="+mj-lt"/>
            </a:rPr>
            <a:t> or </a:t>
          </a:r>
          <a14:m xmlns:a14="http://schemas.microsoft.com/office/drawing/2010/main">
            <m:oMath xmlns:m="http://schemas.openxmlformats.org/officeDocument/2006/math">
              <m:f>
                <m:fPr>
                  <m:ctrlPr>
                    <a:rPr lang="bg-BG" sz="1800" i="1" kern="1200" baseline="0" smtClean="0">
                      <a:latin typeface="Cambria Math" charset="0"/>
                    </a:rPr>
                  </m:ctrlPr>
                </m:fPr>
                <m:num>
                  <m:r>
                    <a:rPr lang="en-US" sz="1800" b="0" i="1" kern="1200" baseline="0" smtClean="0">
                      <a:latin typeface="Cambria Math" charset="0"/>
                    </a:rPr>
                    <m:t>𝑎</m:t>
                  </m:r>
                </m:num>
                <m:den>
                  <m:r>
                    <a:rPr lang="en-US" sz="1800" b="0" i="1" kern="1200" baseline="0" smtClean="0">
                      <a:latin typeface="Cambria Math" charset="0"/>
                    </a:rPr>
                    <m:t>𝑏</m:t>
                  </m:r>
                </m:den>
              </m:f>
            </m:oMath>
          </a14:m>
          <a:endParaRPr lang="en-US" sz="1800" kern="1200" baseline="0" dirty="0">
            <a:latin typeface="+mj-lt"/>
          </a:endParaRPr>
        </a:p>
      </dsp:txBody>
      <dsp:txXfrm rot="5400000">
        <a:off x="-99497" y="-128520"/>
        <a:ext cx="4069116" cy="1586260"/>
      </dsp:txXfrm>
    </dsp:sp>
    <dsp:sp modelId="{C4275C07-B365-5E4C-8DF3-53C6E0383E8C}">
      <dsp:nvSpPr>
        <dsp:cNvPr id="0" name=""/>
        <dsp:cNvSpPr/>
      </dsp:nvSpPr>
      <dsp:spPr>
        <a:xfrm>
          <a:off x="3770627" y="-87608"/>
          <a:ext cx="4429514" cy="2070285"/>
        </a:xfrm>
        <a:prstGeom prst="round1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t>Illustration of 2:3</a:t>
          </a:r>
        </a:p>
        <a:p>
          <a:pPr lvl="0" algn="ctr" defTabSz="889000">
            <a:lnSpc>
              <a:spcPct val="90000"/>
            </a:lnSpc>
            <a:spcBef>
              <a:spcPct val="0"/>
            </a:spcBef>
            <a:spcAft>
              <a:spcPct val="35000"/>
            </a:spcAft>
          </a:pPr>
          <a:endParaRPr lang="en-US" sz="1100" kern="1200" dirty="0" smtClean="0"/>
        </a:p>
        <a:p>
          <a:pPr lvl="0" algn="ctr" defTabSz="889000">
            <a:lnSpc>
              <a:spcPct val="90000"/>
            </a:lnSpc>
            <a:spcBef>
              <a:spcPct val="0"/>
            </a:spcBef>
            <a:spcAft>
              <a:spcPct val="35000"/>
            </a:spcAft>
          </a:pPr>
          <a:endParaRPr lang="en-US" sz="1100" kern="1200" dirty="0"/>
        </a:p>
      </dsp:txBody>
      <dsp:txXfrm>
        <a:off x="3770627" y="-87608"/>
        <a:ext cx="4429514" cy="1552713"/>
      </dsp:txXfrm>
    </dsp:sp>
    <dsp:sp modelId="{FEED599B-F494-DC47-93B4-B208B8A5D633}">
      <dsp:nvSpPr>
        <dsp:cNvPr id="0" name=""/>
        <dsp:cNvSpPr/>
      </dsp:nvSpPr>
      <dsp:spPr>
        <a:xfrm rot="10800000">
          <a:off x="-98584" y="1729453"/>
          <a:ext cx="4067293" cy="2303829"/>
        </a:xfrm>
        <a:prstGeom prst="round1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latin typeface="+mj-lt"/>
            </a:rPr>
            <a:t>The ratio of 2 black circles to 3 green circles is 2:3 or </a:t>
          </a:r>
          <a14:m xmlns:a14="http://schemas.microsoft.com/office/drawing/2010/main">
            <m:oMath xmlns:m="http://schemas.openxmlformats.org/officeDocument/2006/math">
              <m:f>
                <m:fPr>
                  <m:ctrlPr>
                    <a:rPr lang="bg-BG" sz="2000" i="1" kern="1200" baseline="0" smtClean="0">
                      <a:latin typeface="Cambria Math" charset="0"/>
                    </a:rPr>
                  </m:ctrlPr>
                </m:fPr>
                <m:num>
                  <m:r>
                    <a:rPr lang="en-US" sz="2000" b="0" i="1" kern="1200" baseline="0" smtClean="0">
                      <a:latin typeface="Cambria Math" charset="0"/>
                    </a:rPr>
                    <m:t>2</m:t>
                  </m:r>
                </m:num>
                <m:den>
                  <m:r>
                    <a:rPr lang="en-US" sz="2000" b="0" i="1" kern="1200" baseline="0" smtClean="0">
                      <a:latin typeface="Cambria Math" charset="0"/>
                    </a:rPr>
                    <m:t>3</m:t>
                  </m:r>
                </m:den>
              </m:f>
            </m:oMath>
          </a14:m>
          <a:endParaRPr lang="en-US" sz="2000" kern="1200" baseline="0" dirty="0">
            <a:latin typeface="+mj-lt"/>
          </a:endParaRPr>
        </a:p>
      </dsp:txBody>
      <dsp:txXfrm rot="10800000">
        <a:off x="-98584" y="2305410"/>
        <a:ext cx="4067293" cy="1727871"/>
      </dsp:txXfrm>
    </dsp:sp>
    <dsp:sp modelId="{7DC7A973-9AE9-6C42-8BB7-E5E47DC6583C}">
      <dsp:nvSpPr>
        <dsp:cNvPr id="0" name=""/>
        <dsp:cNvSpPr/>
      </dsp:nvSpPr>
      <dsp:spPr>
        <a:xfrm rot="5400000">
          <a:off x="4834056" y="688036"/>
          <a:ext cx="2302657" cy="4386661"/>
        </a:xfrm>
        <a:prstGeom prst="round1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baseline="0" dirty="0" smtClean="0"/>
            <a:t>Not a Ratio</a:t>
          </a:r>
        </a:p>
        <a:p>
          <a:pPr lvl="0" algn="ctr" defTabSz="711200">
            <a:lnSpc>
              <a:spcPct val="90000"/>
            </a:lnSpc>
            <a:spcBef>
              <a:spcPct val="0"/>
            </a:spcBef>
            <a:spcAft>
              <a:spcPct val="35000"/>
            </a:spcAft>
          </a:pPr>
          <a:r>
            <a:rPr lang="en-US" sz="1600" kern="1200" baseline="0" dirty="0" smtClean="0"/>
            <a:t>2+3 is not a ratio (sum not comparison of two numbers)</a:t>
          </a:r>
        </a:p>
        <a:p>
          <a:pPr lvl="0" algn="ctr" defTabSz="711200">
            <a:lnSpc>
              <a:spcPct val="90000"/>
            </a:lnSpc>
            <a:spcBef>
              <a:spcPct val="0"/>
            </a:spcBef>
            <a:spcAft>
              <a:spcPct val="35000"/>
            </a:spcAft>
          </a:pPr>
          <a:r>
            <a:rPr lang="en-US" sz="1600" kern="1200" baseline="0" dirty="0" smtClean="0"/>
            <a:t>Mistakes to Avoid</a:t>
          </a:r>
        </a:p>
        <a:p>
          <a:pPr lvl="0" algn="ctr" defTabSz="711200">
            <a:lnSpc>
              <a:spcPct val="90000"/>
            </a:lnSpc>
            <a:spcBef>
              <a:spcPct val="0"/>
            </a:spcBef>
            <a:spcAft>
              <a:spcPct val="35000"/>
            </a:spcAft>
          </a:pPr>
          <a:r>
            <a:rPr lang="en-US" sz="1600" kern="1200" baseline="0" dirty="0" smtClean="0"/>
            <a:t>Order matters. 2:3 is the ratio of 2 to 3. 3:2 is the ratio of 3 to 2</a:t>
          </a:r>
          <a:r>
            <a:rPr lang="en-US" sz="1800" kern="1200" baseline="0" dirty="0" smtClean="0"/>
            <a:t>. 2:3</a:t>
          </a:r>
          <a14:m xmlns:a14="http://schemas.microsoft.com/office/drawing/2010/main">
            <m:oMath xmlns:m="http://schemas.openxmlformats.org/officeDocument/2006/math">
              <m:r>
                <a:rPr lang="en-US" sz="1800" i="1" kern="1200" baseline="0" smtClean="0">
                  <a:latin typeface="Cambria Math" charset="0"/>
                  <a:ea typeface="Cambria Math" charset="0"/>
                  <a:cs typeface="Cambria Math" charset="0"/>
                </a:rPr>
                <m:t>≠</m:t>
              </m:r>
              <m:r>
                <a:rPr lang="en-US" sz="1800" b="0" i="1" kern="1200" baseline="0" smtClean="0">
                  <a:latin typeface="Cambria Math" charset="0"/>
                  <a:ea typeface="Cambria Math" charset="0"/>
                  <a:cs typeface="Cambria Math" charset="0"/>
                </a:rPr>
                <m:t>3:2</m:t>
              </m:r>
            </m:oMath>
          </a14:m>
          <a:endParaRPr lang="en-US" sz="1800" kern="1200" baseline="0" dirty="0" smtClean="0"/>
        </a:p>
      </dsp:txBody>
      <dsp:txXfrm rot="-5400000">
        <a:off x="3792054" y="2305703"/>
        <a:ext cx="4386661" cy="1726993"/>
      </dsp:txXfrm>
    </dsp:sp>
    <dsp:sp modelId="{7106E880-8A41-6B46-826C-0F41F638A9DD}">
      <dsp:nvSpPr>
        <dsp:cNvPr id="0" name=""/>
        <dsp:cNvSpPr/>
      </dsp:nvSpPr>
      <dsp:spPr>
        <a:xfrm>
          <a:off x="2948533" y="1571871"/>
          <a:ext cx="1903789" cy="503050"/>
        </a:xfrm>
        <a:prstGeom prst="roundRect">
          <a:avLst/>
        </a:prstGeom>
        <a:gradFill rotWithShape="0">
          <a:gsLst>
            <a:gs pos="0">
              <a:schemeClr val="accent1">
                <a:tint val="60000"/>
                <a:hueOff val="0"/>
                <a:satOff val="0"/>
                <a:lumOff val="0"/>
                <a:alphaOff val="0"/>
                <a:satMod val="100000"/>
                <a:lumMod val="100000"/>
              </a:schemeClr>
            </a:gs>
            <a:gs pos="50000">
              <a:schemeClr val="accent1">
                <a:tint val="60000"/>
                <a:hueOff val="0"/>
                <a:satOff val="0"/>
                <a:lumOff val="0"/>
                <a:alphaOff val="0"/>
                <a:shade val="99000"/>
                <a:satMod val="105000"/>
                <a:lumMod val="100000"/>
              </a:schemeClr>
            </a:gs>
            <a:gs pos="100000">
              <a:schemeClr val="accent1">
                <a:tint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baseline="0" dirty="0" smtClean="0">
              <a:solidFill>
                <a:srgbClr val="C00000"/>
              </a:solidFill>
            </a:rPr>
            <a:t>Ratio</a:t>
          </a:r>
          <a:endParaRPr lang="en-US" sz="2400" kern="1200" baseline="0" dirty="0">
            <a:solidFill>
              <a:srgbClr val="C00000"/>
            </a:solidFill>
          </a:endParaRPr>
        </a:p>
      </dsp:txBody>
      <dsp:txXfrm>
        <a:off x="2973090" y="1596428"/>
        <a:ext cx="1854675" cy="45393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D9E399-FF8F-4649-AD6E-FC4EC4216610}" type="datetimeFigureOut">
              <a:rPr lang="en-US" smtClean="0"/>
              <a:pPr/>
              <a:t>1/27/17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D53F-A209-4249-B25A-3CC31C801250}" type="slidenum">
              <a:rPr lang="en-US" smtClean="0"/>
              <a:pPr/>
              <a:t>‹#›</a:t>
            </a:fld>
            <a:endParaRPr lang="en-US"/>
          </a:p>
        </p:txBody>
      </p:sp>
    </p:spTree>
    <p:extLst>
      <p:ext uri="{BB962C8B-B14F-4D97-AF65-F5344CB8AC3E}">
        <p14:creationId xmlns:p14="http://schemas.microsoft.com/office/powerpoint/2010/main" val="456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14E6E-CE09-0449-938B-B04293CA01DC}" type="datetimeFigureOut">
              <a:rPr lang="en-US" smtClean="0"/>
              <a:pPr/>
              <a:t>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BFC8A-E4EF-344F-B2F1-9E4D386BC955}" type="slidenum">
              <a:rPr lang="en-US" smtClean="0"/>
              <a:pPr/>
              <a:t>‹#›</a:t>
            </a:fld>
            <a:endParaRPr lang="en-US"/>
          </a:p>
        </p:txBody>
      </p:sp>
    </p:spTree>
    <p:extLst>
      <p:ext uri="{BB962C8B-B14F-4D97-AF65-F5344CB8AC3E}">
        <p14:creationId xmlns:p14="http://schemas.microsoft.com/office/powerpoint/2010/main" val="982764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a:t>
            </a:fld>
            <a:endParaRPr lang="en-US"/>
          </a:p>
        </p:txBody>
      </p:sp>
    </p:spTree>
    <p:extLst>
      <p:ext uri="{BB962C8B-B14F-4D97-AF65-F5344CB8AC3E}">
        <p14:creationId xmlns:p14="http://schemas.microsoft.com/office/powerpoint/2010/main" val="410320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2:25 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17</a:t>
            </a:fld>
            <a:endParaRPr lang="en-US"/>
          </a:p>
        </p:txBody>
      </p:sp>
    </p:spTree>
    <p:extLst>
      <p:ext uri="{BB962C8B-B14F-4D97-AF65-F5344CB8AC3E}">
        <p14:creationId xmlns:p14="http://schemas.microsoft.com/office/powerpoint/2010/main" val="160907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19</a:t>
            </a:fld>
            <a:endParaRPr lang="en-US"/>
          </a:p>
        </p:txBody>
      </p:sp>
    </p:spTree>
    <p:extLst>
      <p:ext uri="{BB962C8B-B14F-4D97-AF65-F5344CB8AC3E}">
        <p14:creationId xmlns:p14="http://schemas.microsoft.com/office/powerpoint/2010/main" val="175338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21</a:t>
            </a:fld>
            <a:endParaRPr lang="en-US"/>
          </a:p>
        </p:txBody>
      </p:sp>
    </p:spTree>
    <p:extLst>
      <p:ext uri="{BB962C8B-B14F-4D97-AF65-F5344CB8AC3E}">
        <p14:creationId xmlns:p14="http://schemas.microsoft.com/office/powerpoint/2010/main" val="191946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23</a:t>
            </a:fld>
            <a:endParaRPr lang="en-US"/>
          </a:p>
        </p:txBody>
      </p:sp>
    </p:spTree>
    <p:extLst>
      <p:ext uri="{BB962C8B-B14F-4D97-AF65-F5344CB8AC3E}">
        <p14:creationId xmlns:p14="http://schemas.microsoft.com/office/powerpoint/2010/main" val="414882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24</a:t>
            </a:fld>
            <a:endParaRPr lang="en-US"/>
          </a:p>
        </p:txBody>
      </p:sp>
    </p:spTree>
    <p:extLst>
      <p:ext uri="{BB962C8B-B14F-4D97-AF65-F5344CB8AC3E}">
        <p14:creationId xmlns:p14="http://schemas.microsoft.com/office/powerpoint/2010/main" val="284267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88B3F2F-0C10-EA4C-996A-B7233470A88A}" type="slidenum">
              <a:rPr lang="en-US">
                <a:latin typeface="Arial" pitchFamily="-1" charset="0"/>
                <a:ea typeface="Arial" pitchFamily="-1" charset="0"/>
                <a:cs typeface="Arial" pitchFamily="-1" charset="0"/>
              </a:rPr>
              <a:pPr/>
              <a:t>25</a:t>
            </a:fld>
            <a:endParaRPr lang="en-US">
              <a:latin typeface="Arial" pitchFamily="-1" charset="0"/>
              <a:ea typeface="Arial" pitchFamily="-1" charset="0"/>
              <a:cs typeface="Arial" pitchFamily="-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dirty="0" smtClean="0">
                <a:latin typeface="Arial" pitchFamily="-1" charset="0"/>
                <a:ea typeface="Arial" pitchFamily="-1" charset="0"/>
                <a:cs typeface="Arial" pitchFamily="-1" charset="0"/>
              </a:rPr>
              <a:t>3:00 min</a:t>
            </a:r>
            <a:endParaRPr lang="en-US"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107898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26</a:t>
            </a:fld>
            <a:endParaRPr lang="en-US"/>
          </a:p>
        </p:txBody>
      </p:sp>
    </p:spTree>
    <p:extLst>
      <p:ext uri="{BB962C8B-B14F-4D97-AF65-F5344CB8AC3E}">
        <p14:creationId xmlns:p14="http://schemas.microsoft.com/office/powerpoint/2010/main" val="385555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27</a:t>
            </a:fld>
            <a:endParaRPr lang="en-US"/>
          </a:p>
        </p:txBody>
      </p:sp>
    </p:spTree>
    <p:extLst>
      <p:ext uri="{BB962C8B-B14F-4D97-AF65-F5344CB8AC3E}">
        <p14:creationId xmlns:p14="http://schemas.microsoft.com/office/powerpoint/2010/main" val="3234295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3:10 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28</a:t>
            </a:fld>
            <a:endParaRPr lang="en-US"/>
          </a:p>
        </p:txBody>
      </p:sp>
    </p:spTree>
    <p:extLst>
      <p:ext uri="{BB962C8B-B14F-4D97-AF65-F5344CB8AC3E}">
        <p14:creationId xmlns:p14="http://schemas.microsoft.com/office/powerpoint/2010/main" val="49883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33</a:t>
            </a:fld>
            <a:endParaRPr lang="en-US"/>
          </a:p>
        </p:txBody>
      </p:sp>
    </p:spTree>
    <p:extLst>
      <p:ext uri="{BB962C8B-B14F-4D97-AF65-F5344CB8AC3E}">
        <p14:creationId xmlns:p14="http://schemas.microsoft.com/office/powerpoint/2010/main" val="138412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6</a:t>
            </a:fld>
            <a:endParaRPr lang="en-US"/>
          </a:p>
        </p:txBody>
      </p:sp>
    </p:spTree>
    <p:extLst>
      <p:ext uri="{BB962C8B-B14F-4D97-AF65-F5344CB8AC3E}">
        <p14:creationId xmlns:p14="http://schemas.microsoft.com/office/powerpoint/2010/main" val="81610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39</a:t>
            </a:fld>
            <a:endParaRPr lang="en-US"/>
          </a:p>
        </p:txBody>
      </p:sp>
    </p:spTree>
    <p:extLst>
      <p:ext uri="{BB962C8B-B14F-4D97-AF65-F5344CB8AC3E}">
        <p14:creationId xmlns:p14="http://schemas.microsoft.com/office/powerpoint/2010/main" val="76099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41</a:t>
            </a:fld>
            <a:endParaRPr lang="en-US"/>
          </a:p>
        </p:txBody>
      </p:sp>
    </p:spTree>
    <p:extLst>
      <p:ext uri="{BB962C8B-B14F-4D97-AF65-F5344CB8AC3E}">
        <p14:creationId xmlns:p14="http://schemas.microsoft.com/office/powerpoint/2010/main" val="89814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45</a:t>
            </a:fld>
            <a:endParaRPr lang="en-US"/>
          </a:p>
        </p:txBody>
      </p:sp>
    </p:spTree>
    <p:extLst>
      <p:ext uri="{BB962C8B-B14F-4D97-AF65-F5344CB8AC3E}">
        <p14:creationId xmlns:p14="http://schemas.microsoft.com/office/powerpoint/2010/main" val="60347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46</a:t>
            </a:fld>
            <a:endParaRPr lang="en-US"/>
          </a:p>
        </p:txBody>
      </p:sp>
    </p:spTree>
    <p:extLst>
      <p:ext uri="{BB962C8B-B14F-4D97-AF65-F5344CB8AC3E}">
        <p14:creationId xmlns:p14="http://schemas.microsoft.com/office/powerpoint/2010/main" val="74633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48</a:t>
            </a:fld>
            <a:endParaRPr lang="en-US"/>
          </a:p>
        </p:txBody>
      </p:sp>
    </p:spTree>
    <p:extLst>
      <p:ext uri="{BB962C8B-B14F-4D97-AF65-F5344CB8AC3E}">
        <p14:creationId xmlns:p14="http://schemas.microsoft.com/office/powerpoint/2010/main" val="130493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51</a:t>
            </a:fld>
            <a:endParaRPr lang="en-US"/>
          </a:p>
        </p:txBody>
      </p:sp>
    </p:spTree>
    <p:extLst>
      <p:ext uri="{BB962C8B-B14F-4D97-AF65-F5344CB8AC3E}">
        <p14:creationId xmlns:p14="http://schemas.microsoft.com/office/powerpoint/2010/main" val="186871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4:13</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52</a:t>
            </a:fld>
            <a:endParaRPr lang="en-US"/>
          </a:p>
        </p:txBody>
      </p:sp>
    </p:spTree>
    <p:extLst>
      <p:ext uri="{BB962C8B-B14F-4D97-AF65-F5344CB8AC3E}">
        <p14:creationId xmlns:p14="http://schemas.microsoft.com/office/powerpoint/2010/main" val="60564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4:12</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53</a:t>
            </a:fld>
            <a:endParaRPr lang="en-US"/>
          </a:p>
        </p:txBody>
      </p:sp>
    </p:spTree>
    <p:extLst>
      <p:ext uri="{BB962C8B-B14F-4D97-AF65-F5344CB8AC3E}">
        <p14:creationId xmlns:p14="http://schemas.microsoft.com/office/powerpoint/2010/main" val="1357074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56</a:t>
            </a:fld>
            <a:endParaRPr lang="en-US"/>
          </a:p>
        </p:txBody>
      </p:sp>
    </p:spTree>
    <p:extLst>
      <p:ext uri="{BB962C8B-B14F-4D97-AF65-F5344CB8AC3E}">
        <p14:creationId xmlns:p14="http://schemas.microsoft.com/office/powerpoint/2010/main" val="109431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61</a:t>
            </a:fld>
            <a:endParaRPr lang="en-US"/>
          </a:p>
        </p:txBody>
      </p:sp>
    </p:spTree>
    <p:extLst>
      <p:ext uri="{BB962C8B-B14F-4D97-AF65-F5344CB8AC3E}">
        <p14:creationId xmlns:p14="http://schemas.microsoft.com/office/powerpoint/2010/main" val="196093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 </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7</a:t>
            </a:fld>
            <a:endParaRPr lang="en-US"/>
          </a:p>
        </p:txBody>
      </p:sp>
    </p:spTree>
    <p:extLst>
      <p:ext uri="{BB962C8B-B14F-4D97-AF65-F5344CB8AC3E}">
        <p14:creationId xmlns:p14="http://schemas.microsoft.com/office/powerpoint/2010/main" val="86822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64</a:t>
            </a:fld>
            <a:endParaRPr lang="en-US"/>
          </a:p>
        </p:txBody>
      </p:sp>
    </p:spTree>
    <p:extLst>
      <p:ext uri="{BB962C8B-B14F-4D97-AF65-F5344CB8AC3E}">
        <p14:creationId xmlns:p14="http://schemas.microsoft.com/office/powerpoint/2010/main" val="412832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67</a:t>
            </a:fld>
            <a:endParaRPr lang="en-US"/>
          </a:p>
        </p:txBody>
      </p:sp>
    </p:spTree>
    <p:extLst>
      <p:ext uri="{BB962C8B-B14F-4D97-AF65-F5344CB8AC3E}">
        <p14:creationId xmlns:p14="http://schemas.microsoft.com/office/powerpoint/2010/main" val="2129568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70</a:t>
            </a:fld>
            <a:endParaRPr lang="en-US"/>
          </a:p>
        </p:txBody>
      </p:sp>
    </p:spTree>
    <p:extLst>
      <p:ext uri="{BB962C8B-B14F-4D97-AF65-F5344CB8AC3E}">
        <p14:creationId xmlns:p14="http://schemas.microsoft.com/office/powerpoint/2010/main" val="212801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72</a:t>
            </a:fld>
            <a:endParaRPr lang="en-US"/>
          </a:p>
        </p:txBody>
      </p:sp>
    </p:spTree>
    <p:extLst>
      <p:ext uri="{BB962C8B-B14F-4D97-AF65-F5344CB8AC3E}">
        <p14:creationId xmlns:p14="http://schemas.microsoft.com/office/powerpoint/2010/main" val="214792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8</a:t>
            </a:fld>
            <a:endParaRPr lang="en-US"/>
          </a:p>
        </p:txBody>
      </p:sp>
    </p:spTree>
    <p:extLst>
      <p:ext uri="{BB962C8B-B14F-4D97-AF65-F5344CB8AC3E}">
        <p14:creationId xmlns:p14="http://schemas.microsoft.com/office/powerpoint/2010/main" val="1508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9</a:t>
            </a:fld>
            <a:endParaRPr lang="en-US"/>
          </a:p>
        </p:txBody>
      </p:sp>
    </p:spTree>
    <p:extLst>
      <p:ext uri="{BB962C8B-B14F-4D97-AF65-F5344CB8AC3E}">
        <p14:creationId xmlns:p14="http://schemas.microsoft.com/office/powerpoint/2010/main" val="143899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1:55 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10</a:t>
            </a:fld>
            <a:endParaRPr lang="en-US"/>
          </a:p>
        </p:txBody>
      </p:sp>
    </p:spTree>
    <p:extLst>
      <p:ext uri="{BB962C8B-B14F-4D97-AF65-F5344CB8AC3E}">
        <p14:creationId xmlns:p14="http://schemas.microsoft.com/office/powerpoint/2010/main" val="168761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2:05 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11</a:t>
            </a:fld>
            <a:endParaRPr lang="en-US"/>
          </a:p>
        </p:txBody>
      </p:sp>
    </p:spTree>
    <p:extLst>
      <p:ext uri="{BB962C8B-B14F-4D97-AF65-F5344CB8AC3E}">
        <p14:creationId xmlns:p14="http://schemas.microsoft.com/office/powerpoint/2010/main" val="169103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 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13</a:t>
            </a:fld>
            <a:endParaRPr lang="en-US"/>
          </a:p>
        </p:txBody>
      </p:sp>
    </p:spTree>
    <p:extLst>
      <p:ext uri="{BB962C8B-B14F-4D97-AF65-F5344CB8AC3E}">
        <p14:creationId xmlns:p14="http://schemas.microsoft.com/office/powerpoint/2010/main" val="163123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2:15min</a:t>
            </a:r>
            <a:endParaRPr lang="en-US" dirty="0"/>
          </a:p>
        </p:txBody>
      </p:sp>
      <p:sp>
        <p:nvSpPr>
          <p:cNvPr id="4" name="Slide Number Placeholder 3"/>
          <p:cNvSpPr>
            <a:spLocks noGrp="1"/>
          </p:cNvSpPr>
          <p:nvPr>
            <p:ph type="sldNum" sz="quarter" idx="10"/>
          </p:nvPr>
        </p:nvSpPr>
        <p:spPr/>
        <p:txBody>
          <a:bodyPr/>
          <a:lstStyle/>
          <a:p>
            <a:fld id="{347BFC8A-E4EF-344F-B2F1-9E4D386BC955}" type="slidenum">
              <a:rPr lang="en-US" smtClean="0"/>
              <a:pPr/>
              <a:t>15</a:t>
            </a:fld>
            <a:endParaRPr lang="en-US"/>
          </a:p>
        </p:txBody>
      </p:sp>
    </p:spTree>
    <p:extLst>
      <p:ext uri="{BB962C8B-B14F-4D97-AF65-F5344CB8AC3E}">
        <p14:creationId xmlns:p14="http://schemas.microsoft.com/office/powerpoint/2010/main" val="61009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6B26003C-5B26-1843-ACEB-F7C9B04367C7}" type="datetimeFigureOut">
              <a:rPr lang="en-US" smtClean="0"/>
              <a:pPr/>
              <a:t>1/27/17</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2006F314-48B8-EA4D-BEF9-A43F522B0510}" type="slidenum">
              <a:rPr lang="en-US" smtClean="0"/>
              <a:pPr/>
              <a:t>‹#›</a:t>
            </a:fld>
            <a:endParaRPr lang="en-US"/>
          </a:p>
        </p:txBody>
      </p:sp>
    </p:spTree>
    <p:extLst>
      <p:ext uri="{BB962C8B-B14F-4D97-AF65-F5344CB8AC3E}">
        <p14:creationId xmlns:p14="http://schemas.microsoft.com/office/powerpoint/2010/main" val="1610769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6003C-5B26-1843-ACEB-F7C9B04367C7}" type="datetimeFigureOut">
              <a:rPr lang="en-US" smtClean="0"/>
              <a:pPr/>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12209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6003C-5B26-1843-ACEB-F7C9B04367C7}" type="datetimeFigureOut">
              <a:rPr lang="en-US" smtClean="0"/>
              <a:pPr/>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10316589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74F0C13-1B1E-2541-B2BA-BBF31901CB0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959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26003C-5B26-1843-ACEB-F7C9B04367C7}" type="datetimeFigureOut">
              <a:rPr lang="en-US" smtClean="0"/>
              <a:pPr/>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10311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B26003C-5B26-1843-ACEB-F7C9B04367C7}" type="datetimeFigureOut">
              <a:rPr lang="en-US" smtClean="0"/>
              <a:pPr/>
              <a:t>1/27/17</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20577052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26003C-5B26-1843-ACEB-F7C9B04367C7}" type="datetimeFigureOut">
              <a:rPr lang="en-US" smtClean="0"/>
              <a:pPr/>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7757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26003C-5B26-1843-ACEB-F7C9B04367C7}" type="datetimeFigureOut">
              <a:rPr lang="en-US" smtClean="0"/>
              <a:pPr/>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101301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26003C-5B26-1843-ACEB-F7C9B04367C7}" type="datetimeFigureOut">
              <a:rPr lang="en-US" smtClean="0"/>
              <a:pPr/>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5453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6003C-5B26-1843-ACEB-F7C9B04367C7}" type="datetimeFigureOut">
              <a:rPr lang="en-US" smtClean="0"/>
              <a:pPr/>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6F314-48B8-EA4D-BEF9-A43F522B0510}" type="slidenum">
              <a:rPr lang="en-US" smtClean="0"/>
              <a:pPr/>
              <a:t>‹#›</a:t>
            </a:fld>
            <a:endParaRPr lang="en-US"/>
          </a:p>
        </p:txBody>
      </p:sp>
    </p:spTree>
    <p:extLst>
      <p:ext uri="{BB962C8B-B14F-4D97-AF65-F5344CB8AC3E}">
        <p14:creationId xmlns:p14="http://schemas.microsoft.com/office/powerpoint/2010/main" val="3631962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B26003C-5B26-1843-ACEB-F7C9B04367C7}" type="datetimeFigureOut">
              <a:rPr lang="en-US" smtClean="0"/>
              <a:pPr/>
              <a:t>1/27/17</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2006F314-48B8-EA4D-BEF9-A43F522B0510}"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10506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B26003C-5B26-1843-ACEB-F7C9B04367C7}" type="datetimeFigureOut">
              <a:rPr lang="en-US" smtClean="0"/>
              <a:pPr/>
              <a:t>1/27/17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2006F314-48B8-EA4D-BEF9-A43F522B0510}"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3064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B26003C-5B26-1843-ACEB-F7C9B04367C7}" type="datetimeFigureOut">
              <a:rPr lang="en-US" smtClean="0"/>
              <a:pPr/>
              <a:t>1/27/17</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006F314-48B8-EA4D-BEF9-A43F522B0510}" type="slidenum">
              <a:rPr lang="en-US" smtClean="0"/>
              <a:pPr/>
              <a:t>‹#›</a:t>
            </a:fld>
            <a:endParaRPr lang="en-US"/>
          </a:p>
        </p:txBody>
      </p:sp>
    </p:spTree>
    <p:extLst>
      <p:ext uri="{BB962C8B-B14F-4D97-AF65-F5344CB8AC3E}">
        <p14:creationId xmlns:p14="http://schemas.microsoft.com/office/powerpoint/2010/main" val="191500046"/>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huma@pl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kcts9.pbslearningmedia.org/resource/mtc13.pd.math.overview/overvie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kcts9.pbslearningmedia.org/resource/mtc13.pd.math.deb/encouraging-deba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kcts9.pbslearningmedia.org/resource/mtc13.pd.math.question/creating-a-culture-of-question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kcts9.pbslearningmedia.org/resource/mtc13.pd.math.iiasentence/ideas-in-action-get-a-second-sente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kcts9.pbslearningmedia.org/resource/mtc13.pd.math.language/language-suppor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kcts9.pbslearningmedia.org/resource/mtc13.pd.math.instruct/differentiating-instru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kcts9.pbslearningmedia.org/resource/mtc13.pd.math.iiaown/ideas-in-action-give-students-ownershi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owlet.letu.edu/contenthtml/research/toulmin.html"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3" Type="http://schemas.openxmlformats.org/officeDocument/2006/relationships/hyperlink" Target="http://www.aea1.k12.ia.us/en/curriculum_instruction_and_assessment/math/iowa_core_resources/standards_for_mathematical_practices/" TargetMode="External"/><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channel.org/videos/transformations-issues-ccssmdc"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teachingchannel.org/videos/transformations-issues-ccssmdc"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channel.org/videos/transformations-issues-ccssmdc"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channel.org/videos/proportional-relationship-misconceptions-ccssmdc"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tm.org/Standards-and-Positions/Position-Statements/Intervent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2.emf"/><Relationship Id="rId5"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hyperlink" Target="http://mathmistakes.org/category/9algebra1/ratios-and-proportion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8.xml.rels><?xml version="1.0" encoding="UTF-8" standalone="yes"?>
<Relationships xmlns="http://schemas.openxmlformats.org/package/2006/relationships"><Relationship Id="rId3" Type="http://schemas.openxmlformats.org/officeDocument/2006/relationships/hyperlink" Target="http://exponents-task3.blogspot.com/p/student-misconcpetions.html)"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mathmistakes.org/category/9algebra1/ratios-and-proportions/"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marterbalanced.org/wordpress/wp-content/uploads/2014/05/Math_Preliminary_-Blueprint-2014_04-30Final.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mathmistakes.org/category/9algebra1/ratios-and-proportions/" TargetMode="External"/><Relationship Id="rId4" Type="http://schemas.openxmlformats.org/officeDocument/2006/relationships/image" Target="../media/image18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teachingchannel.org/videos/transformations-issues-ccssmdc" TargetMode="External"/><Relationship Id="rId4" Type="http://schemas.openxmlformats.org/officeDocument/2006/relationships/hyperlink" Target="https://www.teachingchannel.org/videos?page=1&amp;categories=subjects_math&amp;load=1" TargetMode="External"/><Relationship Id="rId5" Type="http://schemas.openxmlformats.org/officeDocument/2006/relationships/hyperlink" Target="http://mathmistakes.org/category/geometry/transformations/" TargetMode="External"/><Relationship Id="rId6" Type="http://schemas.openxmlformats.org/officeDocument/2006/relationships/hyperlink" Target="https://www.epcc.edu/CollegeReadiness/Documents/CM_Exponents_0-40.pdf" TargetMode="External"/><Relationship Id="rId7" Type="http://schemas.openxmlformats.org/officeDocument/2006/relationships/hyperlink" Target="http://exponents-task3.blogspot.com/p/student-misconcpetions.html" TargetMode="External"/><Relationship Id="rId8" Type="http://schemas.openxmlformats.org/officeDocument/2006/relationships/hyperlink" Target="https://www.epcc.edu/CollegeReadiness/Documents/Ratios_Rates_Proportions.pdf" TargetMode="External"/><Relationship Id="rId9" Type="http://schemas.openxmlformats.org/officeDocument/2006/relationships/hyperlink" Target="http://mathmistakes.org/category/9algebra1/ratios-and-proportions/" TargetMode="External"/><Relationship Id="rId10" Type="http://schemas.openxmlformats.org/officeDocument/2006/relationships/hyperlink" Target="http://www.mathmistakes.info/mistakes/algebra/index.html"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xml.rels><?xml version="1.0" encoding="UTF-8" standalone="yes"?>
<Relationships xmlns="http://schemas.openxmlformats.org/package/2006/relationships"><Relationship Id="rId3" Type="http://schemas.openxmlformats.org/officeDocument/2006/relationships/hyperlink" Target="http://www.emis.de/proceedings/PME31/3/81.pdf" TargetMode="External"/><Relationship Id="rId4" Type="http://schemas.openxmlformats.org/officeDocument/2006/relationships/hyperlink" Target="http://kcts9.pbslearningmedia.org/collection/making-the-cas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277" y="2462012"/>
            <a:ext cx="5943600" cy="1500388"/>
          </a:xfrm>
        </p:spPr>
        <p:txBody>
          <a:bodyPr>
            <a:normAutofit fontScale="90000"/>
          </a:bodyPr>
          <a:lstStyle/>
          <a:p>
            <a:r>
              <a:rPr lang="en-US" sz="3600" dirty="0" smtClean="0">
                <a:solidFill>
                  <a:srgbClr val="C00000"/>
                </a:solidFill>
                <a:latin typeface="Avenir Medium Oblique"/>
              </a:rPr>
              <a:t>Modules 17 &amp; 20</a:t>
            </a:r>
            <a:r>
              <a:rPr lang="en-US" sz="3600" dirty="0" smtClean="0">
                <a:solidFill>
                  <a:schemeClr val="accent1">
                    <a:lumMod val="75000"/>
                  </a:schemeClr>
                </a:solidFill>
                <a:latin typeface="Avenir Medium Oblique"/>
              </a:rPr>
              <a:t/>
            </a:r>
            <a:br>
              <a:rPr lang="en-US" sz="3600" dirty="0" smtClean="0">
                <a:solidFill>
                  <a:schemeClr val="accent1">
                    <a:lumMod val="75000"/>
                  </a:schemeClr>
                </a:solidFill>
                <a:latin typeface="Avenir Medium Oblique"/>
              </a:rPr>
            </a:br>
            <a:r>
              <a:rPr lang="en-US" sz="3600" dirty="0" smtClean="0">
                <a:solidFill>
                  <a:schemeClr val="accent1">
                    <a:lumMod val="75000"/>
                  </a:schemeClr>
                </a:solidFill>
                <a:latin typeface="Avenir Medium Oblique"/>
              </a:rPr>
              <a:t>Math Practice 3 in Action -  </a:t>
            </a:r>
            <a:br>
              <a:rPr lang="en-US" sz="3600" dirty="0" smtClean="0">
                <a:solidFill>
                  <a:schemeClr val="accent1">
                    <a:lumMod val="75000"/>
                  </a:schemeClr>
                </a:solidFill>
                <a:latin typeface="Avenir Medium Oblique"/>
              </a:rPr>
            </a:br>
            <a:r>
              <a:rPr lang="en-US" sz="3600" dirty="0" smtClean="0">
                <a:solidFill>
                  <a:schemeClr val="accent1">
                    <a:lumMod val="75000"/>
                  </a:schemeClr>
                </a:solidFill>
                <a:latin typeface="Avenir Medium Oblique"/>
              </a:rPr>
              <a:t>Reasoning and Sense Making</a:t>
            </a:r>
            <a:r>
              <a:rPr lang="en-US" sz="4000" dirty="0" smtClean="0">
                <a:solidFill>
                  <a:schemeClr val="accent1">
                    <a:lumMod val="75000"/>
                  </a:schemeClr>
                </a:solidFill>
                <a:latin typeface="Avenir Medium Oblique"/>
              </a:rPr>
              <a:t/>
            </a:r>
            <a:br>
              <a:rPr lang="en-US" sz="4000" dirty="0" smtClean="0">
                <a:solidFill>
                  <a:schemeClr val="accent1">
                    <a:lumMod val="75000"/>
                  </a:schemeClr>
                </a:solidFill>
                <a:latin typeface="Avenir Medium Oblique"/>
              </a:rPr>
            </a:br>
            <a:endParaRPr lang="en-US" sz="4000" dirty="0">
              <a:solidFill>
                <a:schemeClr val="accent1">
                  <a:lumMod val="75000"/>
                </a:schemeClr>
              </a:solidFill>
              <a:latin typeface="Avenir Medium Oblique"/>
            </a:endParaRPr>
          </a:p>
        </p:txBody>
      </p:sp>
      <p:sp>
        <p:nvSpPr>
          <p:cNvPr id="3" name="Subtitle 2"/>
          <p:cNvSpPr>
            <a:spLocks noGrp="1"/>
          </p:cNvSpPr>
          <p:nvPr>
            <p:ph type="subTitle" idx="1"/>
          </p:nvPr>
        </p:nvSpPr>
        <p:spPr>
          <a:xfrm>
            <a:off x="1171575" y="3962400"/>
            <a:ext cx="6803136" cy="1222582"/>
          </a:xfrm>
        </p:spPr>
        <p:txBody>
          <a:bodyPr>
            <a:noAutofit/>
          </a:bodyPr>
          <a:lstStyle/>
          <a:p>
            <a:pPr>
              <a:lnSpc>
                <a:spcPct val="100000"/>
              </a:lnSpc>
            </a:pPr>
            <a:r>
              <a:rPr lang="en-US" sz="2200" dirty="0" smtClean="0"/>
              <a:t>Dr. Mei Zhu </a:t>
            </a:r>
          </a:p>
          <a:p>
            <a:pPr>
              <a:lnSpc>
                <a:spcPct val="100000"/>
              </a:lnSpc>
            </a:pPr>
            <a:r>
              <a:rPr lang="en-US" sz="2200" dirty="0" smtClean="0"/>
              <a:t>Pacific Lutheran University</a:t>
            </a:r>
          </a:p>
          <a:p>
            <a:pPr>
              <a:lnSpc>
                <a:spcPct val="100000"/>
              </a:lnSpc>
            </a:pPr>
            <a:r>
              <a:rPr lang="en-US" sz="2200" dirty="0" smtClean="0">
                <a:hlinkClick r:id="rId2"/>
              </a:rPr>
              <a:t>zhuma@plu.edu</a:t>
            </a:r>
            <a:endParaRPr lang="en-US" sz="2200" dirty="0" smtClean="0"/>
          </a:p>
          <a:p>
            <a:pPr>
              <a:lnSpc>
                <a:spcPct val="100000"/>
              </a:lnSpc>
            </a:pPr>
            <a:r>
              <a:rPr lang="en-US" sz="2200" dirty="0" smtClean="0"/>
              <a:t>January, 2017</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75000"/>
                  </a:schemeClr>
                </a:solidFill>
              </a:rPr>
              <a:t>PBS Make the Case Overview</a:t>
            </a:r>
            <a:endParaRPr lang="en-US" sz="3600" dirty="0">
              <a:solidFill>
                <a:schemeClr val="accent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r>
              <a:rPr lang="en-US" dirty="0">
                <a:hlinkClick r:id="rId3"/>
              </a:rPr>
              <a:t>http://kcts9.pbslearningmedia.org/resource/mtc13.pd.math.overview/overview</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5899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10395" cy="1143000"/>
          </a:xfrm>
        </p:spPr>
        <p:txBody>
          <a:bodyPr>
            <a:normAutofit/>
          </a:bodyPr>
          <a:lstStyle/>
          <a:p>
            <a:r>
              <a:rPr lang="en-US" sz="3600" dirty="0" smtClean="0">
                <a:solidFill>
                  <a:schemeClr val="accent2">
                    <a:lumMod val="75000"/>
                  </a:schemeClr>
                </a:solidFill>
              </a:rPr>
              <a:t>How Do We Implement MP3? </a:t>
            </a:r>
            <a:endParaRPr lang="en-US" sz="3600" dirty="0">
              <a:solidFill>
                <a:schemeClr val="accent2">
                  <a:lumMod val="75000"/>
                </a:schemeClr>
              </a:solidFill>
            </a:endParaRPr>
          </a:p>
        </p:txBody>
      </p:sp>
      <p:sp>
        <p:nvSpPr>
          <p:cNvPr id="3" name="Content Placeholder 2"/>
          <p:cNvSpPr>
            <a:spLocks noGrp="1"/>
          </p:cNvSpPr>
          <p:nvPr>
            <p:ph idx="1"/>
          </p:nvPr>
        </p:nvSpPr>
        <p:spPr>
          <a:xfrm>
            <a:off x="740780" y="1319515"/>
            <a:ext cx="7717420" cy="4852686"/>
          </a:xfrm>
        </p:spPr>
        <p:txBody>
          <a:bodyPr>
            <a:normAutofit/>
          </a:bodyPr>
          <a:lstStyle/>
          <a:p>
            <a:pPr marL="0" indent="0">
              <a:buNone/>
            </a:pPr>
            <a:r>
              <a:rPr lang="en-US" sz="2600" i="1" dirty="0" smtClean="0"/>
              <a:t>First we watch some examples from PBS </a:t>
            </a:r>
            <a:r>
              <a:rPr lang="en-US" sz="2600" i="1" dirty="0"/>
              <a:t>Learning Media – Making the </a:t>
            </a:r>
            <a:r>
              <a:rPr lang="en-US" sz="2600" i="1" dirty="0" smtClean="0"/>
              <a:t>Case </a:t>
            </a:r>
          </a:p>
          <a:p>
            <a:pPr marL="0" indent="0">
              <a:buNone/>
            </a:pPr>
            <a:endParaRPr lang="en-US" sz="2600" i="1" dirty="0"/>
          </a:p>
          <a:p>
            <a:r>
              <a:rPr lang="en-US" sz="2600" b="1" dirty="0" smtClean="0"/>
              <a:t>Example 1. Encouraging </a:t>
            </a:r>
            <a:r>
              <a:rPr lang="en-US" sz="2600" b="1" dirty="0"/>
              <a:t>Debate</a:t>
            </a:r>
            <a:r>
              <a:rPr lang="en-US" sz="2600" dirty="0"/>
              <a:t> </a:t>
            </a:r>
          </a:p>
          <a:p>
            <a:pPr marL="0" indent="0">
              <a:buNone/>
            </a:pPr>
            <a:r>
              <a:rPr lang="en-US" sz="2600" dirty="0"/>
              <a:t>“Teacher Chris </a:t>
            </a:r>
            <a:r>
              <a:rPr lang="en-US" sz="2600" dirty="0" err="1"/>
              <a:t>Luzniak</a:t>
            </a:r>
            <a:r>
              <a:rPr lang="en-US" sz="2600" dirty="0"/>
              <a:t> uses debate structures in his 12th grade pre-calculus class to engage students in argumentation and critique”. </a:t>
            </a:r>
            <a:r>
              <a:rPr lang="en-US" sz="2600" dirty="0">
                <a:hlinkClick r:id="rId3"/>
              </a:rPr>
              <a:t>http://kcts9.pbslearningmedia.org/resource/mtc13.pd.math.deb/encouraging-debate/</a:t>
            </a:r>
            <a:endParaRPr lang="en-US" sz="2600" dirty="0"/>
          </a:p>
          <a:p>
            <a:pPr marL="0" indent="0">
              <a:buNone/>
            </a:pPr>
            <a:endParaRPr lang="en-US" sz="2400" i="1" dirty="0" smtClean="0"/>
          </a:p>
          <a:p>
            <a:pPr>
              <a:buNone/>
            </a:pPr>
            <a:endParaRPr lang="en-US" dirty="0" smtClean="0"/>
          </a:p>
        </p:txBody>
      </p:sp>
    </p:spTree>
    <p:extLst>
      <p:ext uri="{BB962C8B-B14F-4D97-AF65-F5344CB8AC3E}">
        <p14:creationId xmlns:p14="http://schemas.microsoft.com/office/powerpoint/2010/main" val="28874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1 </a:t>
            </a:r>
            <a:endParaRPr lang="en-US" dirty="0"/>
          </a:p>
        </p:txBody>
      </p:sp>
      <p:sp>
        <p:nvSpPr>
          <p:cNvPr id="3" name="Content Placeholder 2"/>
          <p:cNvSpPr>
            <a:spLocks noGrp="1"/>
          </p:cNvSpPr>
          <p:nvPr>
            <p:ph idx="1"/>
          </p:nvPr>
        </p:nvSpPr>
        <p:spPr/>
        <p:txBody>
          <a:bodyPr>
            <a:normAutofit/>
          </a:bodyPr>
          <a:lstStyle/>
          <a:p>
            <a:r>
              <a:rPr lang="en-US" sz="2000" dirty="0" smtClean="0"/>
              <a:t>Debate techniques were introduced previously.</a:t>
            </a:r>
          </a:p>
          <a:p>
            <a:r>
              <a:rPr lang="en-US" sz="2000" dirty="0" smtClean="0"/>
              <a:t>Students debate on a coordinate problem.</a:t>
            </a:r>
          </a:p>
          <a:p>
            <a:r>
              <a:rPr lang="en-US" sz="2000" dirty="0" smtClean="0"/>
              <a:t>Explain “WHY”? Encourage multiple justifications. </a:t>
            </a:r>
          </a:p>
          <a:p>
            <a:r>
              <a:rPr lang="en-US" sz="2000" dirty="0" smtClean="0"/>
              <a:t>Students enjoy explaining to each other.</a:t>
            </a:r>
          </a:p>
          <a:p>
            <a:r>
              <a:rPr lang="en-US" sz="2000" dirty="0" smtClean="0"/>
              <a:t>Students </a:t>
            </a:r>
            <a:r>
              <a:rPr lang="en-US" sz="2000" dirty="0"/>
              <a:t>a</a:t>
            </a:r>
            <a:r>
              <a:rPr lang="en-US" sz="2000" dirty="0" smtClean="0"/>
              <a:t>dd reasons on each other’s work.</a:t>
            </a:r>
          </a:p>
          <a:p>
            <a:r>
              <a:rPr lang="en-US" sz="2000" dirty="0" smtClean="0"/>
              <a:t>Students explain to each other rather than to teacher. </a:t>
            </a:r>
          </a:p>
          <a:p>
            <a:r>
              <a:rPr lang="en-US" sz="2000" dirty="0" smtClean="0"/>
              <a:t>Shift of CCSS: move from how to why.   </a:t>
            </a:r>
            <a:endParaRPr lang="en-US" sz="2000" dirty="0"/>
          </a:p>
        </p:txBody>
      </p:sp>
    </p:spTree>
    <p:extLst>
      <p:ext uri="{BB962C8B-B14F-4D97-AF65-F5344CB8AC3E}">
        <p14:creationId xmlns:p14="http://schemas.microsoft.com/office/powerpoint/2010/main" val="182914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PBS – Making the Case Example 2 </a:t>
            </a:r>
            <a:endParaRPr lang="en-US" sz="3400"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US" sz="2400" b="1" dirty="0" smtClean="0"/>
              <a:t>Creating </a:t>
            </a:r>
            <a:r>
              <a:rPr lang="en-US" sz="2400" b="1" dirty="0"/>
              <a:t>a Culture of </a:t>
            </a:r>
            <a:r>
              <a:rPr lang="en-US" sz="2400" b="1" dirty="0" smtClean="0"/>
              <a:t>Questioning </a:t>
            </a:r>
          </a:p>
          <a:p>
            <a:pPr marL="0" indent="0">
              <a:buNone/>
            </a:pPr>
            <a:r>
              <a:rPr lang="en-US" sz="2400" b="1" dirty="0" smtClean="0">
                <a:solidFill>
                  <a:schemeClr val="accent2">
                    <a:lumMod val="50000"/>
                  </a:schemeClr>
                </a:solidFill>
              </a:rPr>
              <a:t>“</a:t>
            </a:r>
            <a:r>
              <a:rPr lang="en-US" sz="2400" dirty="0">
                <a:solidFill>
                  <a:schemeClr val="accent2">
                    <a:lumMod val="50000"/>
                  </a:schemeClr>
                </a:solidFill>
              </a:rPr>
              <a:t>C</a:t>
            </a:r>
            <a:r>
              <a:rPr lang="en-US" sz="2400" dirty="0" smtClean="0">
                <a:solidFill>
                  <a:schemeClr val="accent2">
                    <a:lumMod val="50000"/>
                  </a:schemeClr>
                </a:solidFill>
              </a:rPr>
              <a:t>lassroom </a:t>
            </a:r>
            <a:r>
              <a:rPr lang="en-US" sz="2400" dirty="0">
                <a:solidFill>
                  <a:schemeClr val="accent2">
                    <a:lumMod val="50000"/>
                  </a:schemeClr>
                </a:solidFill>
              </a:rPr>
              <a:t>teachers and math education experts focus on the role of questions and discussion in their classroom. In specific, they describe how questions can encourage argumentation and critique, rather than just eliciting correct or incorrect answers in an evaluative way. Classroom examples also illuminate this Common Core Standard for Mathematical Practice in action</a:t>
            </a:r>
            <a:r>
              <a:rPr lang="en-US" sz="2400" dirty="0" smtClean="0">
                <a:solidFill>
                  <a:schemeClr val="accent2">
                    <a:lumMod val="50000"/>
                  </a:schemeClr>
                </a:solidFill>
              </a:rPr>
              <a:t>.” </a:t>
            </a:r>
            <a:r>
              <a:rPr lang="en-US" sz="2400" dirty="0" smtClean="0">
                <a:hlinkClick r:id="rId3"/>
              </a:rPr>
              <a:t>http</a:t>
            </a:r>
            <a:r>
              <a:rPr lang="en-US" sz="2400" dirty="0">
                <a:hlinkClick r:id="rId3"/>
              </a:rPr>
              <a:t>://kcts9.pbslearningmedia.org/resource/mtc13.pd.math.question/creating-a-culture-of-questioning</a:t>
            </a:r>
            <a:r>
              <a:rPr lang="en-US" sz="2400" dirty="0" smtClean="0">
                <a:hlinkClick r:id="rId3"/>
              </a:rPr>
              <a:t>/</a:t>
            </a:r>
            <a:endParaRPr lang="en-US" sz="2400" dirty="0"/>
          </a:p>
        </p:txBody>
      </p:sp>
    </p:spTree>
    <p:extLst>
      <p:ext uri="{BB962C8B-B14F-4D97-AF65-F5344CB8AC3E}">
        <p14:creationId xmlns:p14="http://schemas.microsoft.com/office/powerpoint/2010/main" val="2014330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2</a:t>
            </a:r>
            <a:endParaRPr lang="en-US" dirty="0"/>
          </a:p>
        </p:txBody>
      </p:sp>
      <p:sp>
        <p:nvSpPr>
          <p:cNvPr id="3" name="Content Placeholder 2"/>
          <p:cNvSpPr>
            <a:spLocks noGrp="1"/>
          </p:cNvSpPr>
          <p:nvPr>
            <p:ph idx="1"/>
          </p:nvPr>
        </p:nvSpPr>
        <p:spPr/>
        <p:txBody>
          <a:bodyPr>
            <a:normAutofit/>
          </a:bodyPr>
          <a:lstStyle/>
          <a:p>
            <a:r>
              <a:rPr lang="en-US" sz="2100" dirty="0" smtClean="0"/>
              <a:t>Want students to experience math and make sense of math. </a:t>
            </a:r>
          </a:p>
          <a:p>
            <a:r>
              <a:rPr lang="en-US" sz="2100" dirty="0" smtClean="0"/>
              <a:t>Make everyone comfortable with not understanding math and being wrong. </a:t>
            </a:r>
          </a:p>
          <a:p>
            <a:r>
              <a:rPr lang="en-US" sz="2100" dirty="0" smtClean="0"/>
              <a:t>Encourage students to ask questions and express their views. </a:t>
            </a:r>
          </a:p>
          <a:p>
            <a:r>
              <a:rPr lang="en-US" sz="2100" dirty="0" smtClean="0"/>
              <a:t>Argumentation is not about proving each other right or wrong; it is about figuring things out. </a:t>
            </a:r>
          </a:p>
        </p:txBody>
      </p:sp>
    </p:spTree>
    <p:extLst>
      <p:ext uri="{BB962C8B-B14F-4D97-AF65-F5344CB8AC3E}">
        <p14:creationId xmlns:p14="http://schemas.microsoft.com/office/powerpoint/2010/main" val="90516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PBS – Making the Case Example 3 </a:t>
            </a:r>
            <a:endParaRPr lang="en-US" sz="3400"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20000"/>
          </a:bodyPr>
          <a:lstStyle/>
          <a:p>
            <a:endParaRPr lang="en-US" b="1" dirty="0" smtClean="0"/>
          </a:p>
          <a:p>
            <a:r>
              <a:rPr lang="en-US" sz="2600" b="1" dirty="0" smtClean="0"/>
              <a:t>Get a second </a:t>
            </a:r>
            <a:r>
              <a:rPr lang="en-US" sz="2600" b="1" dirty="0"/>
              <a:t>sentence </a:t>
            </a:r>
            <a:endParaRPr lang="en-US" sz="2600" b="1" dirty="0" smtClean="0"/>
          </a:p>
          <a:p>
            <a:pPr marL="0" indent="0">
              <a:buNone/>
            </a:pPr>
            <a:r>
              <a:rPr lang="en-US" sz="2600" b="1" dirty="0" smtClean="0">
                <a:solidFill>
                  <a:schemeClr val="accent2">
                    <a:lumMod val="50000"/>
                  </a:schemeClr>
                </a:solidFill>
              </a:rPr>
              <a:t>“</a:t>
            </a:r>
            <a:r>
              <a:rPr lang="en-US" sz="2600" dirty="0" smtClean="0">
                <a:solidFill>
                  <a:schemeClr val="accent2">
                    <a:lumMod val="50000"/>
                  </a:schemeClr>
                </a:solidFill>
              </a:rPr>
              <a:t>This video </a:t>
            </a:r>
            <a:r>
              <a:rPr lang="en-US" sz="2600" dirty="0">
                <a:solidFill>
                  <a:schemeClr val="accent2">
                    <a:lumMod val="50000"/>
                  </a:schemeClr>
                </a:solidFill>
              </a:rPr>
              <a:t>explains and illustrates the value of expecting students to give second sentences, such as justifications and explanations of their reasoning. This builds their ability to make arguments and critique the arguments of others, the goal of Standard 3 of the Common Core Standards for Mathematical Practice</a:t>
            </a:r>
            <a:r>
              <a:rPr lang="en-US" sz="2600" dirty="0" smtClean="0">
                <a:solidFill>
                  <a:schemeClr val="accent2">
                    <a:lumMod val="50000"/>
                  </a:schemeClr>
                </a:solidFill>
              </a:rPr>
              <a:t>.” </a:t>
            </a:r>
            <a:r>
              <a:rPr lang="en-US" sz="2600" dirty="0" smtClean="0">
                <a:hlinkClick r:id="rId3"/>
              </a:rPr>
              <a:t>http</a:t>
            </a:r>
            <a:r>
              <a:rPr lang="en-US" sz="2600" dirty="0">
                <a:hlinkClick r:id="rId3"/>
              </a:rPr>
              <a:t>://kcts9.pbslearningmedia.org/resource/mtc13.pd.math.iiasentence/ideas-in-action-get-a-second-sentence</a:t>
            </a:r>
            <a:r>
              <a:rPr lang="en-US" sz="2600" dirty="0" smtClean="0">
                <a:hlinkClick r:id="rId3"/>
              </a:rPr>
              <a:t>/</a:t>
            </a:r>
            <a:endParaRPr lang="en-US" sz="2600" dirty="0" smtClean="0"/>
          </a:p>
          <a:p>
            <a:endParaRPr lang="en-US" dirty="0"/>
          </a:p>
        </p:txBody>
      </p:sp>
    </p:spTree>
    <p:extLst>
      <p:ext uri="{BB962C8B-B14F-4D97-AF65-F5344CB8AC3E}">
        <p14:creationId xmlns:p14="http://schemas.microsoft.com/office/powerpoint/2010/main" val="39494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3</a:t>
            </a:r>
            <a:endParaRPr lang="en-US" dirty="0"/>
          </a:p>
        </p:txBody>
      </p:sp>
      <p:sp>
        <p:nvSpPr>
          <p:cNvPr id="3" name="Content Placeholder 2"/>
          <p:cNvSpPr>
            <a:spLocks noGrp="1"/>
          </p:cNvSpPr>
          <p:nvPr>
            <p:ph idx="1"/>
          </p:nvPr>
        </p:nvSpPr>
        <p:spPr/>
        <p:txBody>
          <a:bodyPr/>
          <a:lstStyle/>
          <a:p>
            <a:endParaRPr lang="en-US" dirty="0" smtClean="0"/>
          </a:p>
          <a:p>
            <a:r>
              <a:rPr lang="en-US" sz="2200" dirty="0" smtClean="0"/>
              <a:t>Allow students to provide a second sentence for justification. </a:t>
            </a:r>
          </a:p>
          <a:p>
            <a:r>
              <a:rPr lang="en-US" sz="2200" dirty="0" smtClean="0"/>
              <a:t>Having students to produce a chain of statements in classroom is a good strategy to help students develop reasoning. </a:t>
            </a:r>
            <a:endParaRPr lang="en-US" sz="2200" dirty="0"/>
          </a:p>
        </p:txBody>
      </p:sp>
    </p:spTree>
    <p:extLst>
      <p:ext uri="{BB962C8B-B14F-4D97-AF65-F5344CB8AC3E}">
        <p14:creationId xmlns:p14="http://schemas.microsoft.com/office/powerpoint/2010/main" val="127261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PBS – Making the Case Example 4 </a:t>
            </a:r>
            <a:endParaRPr lang="en-US" sz="3400" dirty="0">
              <a:solidFill>
                <a:schemeClr val="accent2">
                  <a:lumMod val="75000"/>
                </a:schemeClr>
              </a:solidFill>
            </a:endParaRPr>
          </a:p>
        </p:txBody>
      </p:sp>
      <p:sp>
        <p:nvSpPr>
          <p:cNvPr id="3" name="Content Placeholder 2"/>
          <p:cNvSpPr>
            <a:spLocks noGrp="1"/>
          </p:cNvSpPr>
          <p:nvPr>
            <p:ph idx="1"/>
          </p:nvPr>
        </p:nvSpPr>
        <p:spPr>
          <a:xfrm>
            <a:off x="685800" y="1608881"/>
            <a:ext cx="7772400" cy="4563319"/>
          </a:xfrm>
        </p:spPr>
        <p:txBody>
          <a:bodyPr>
            <a:normAutofit/>
          </a:bodyPr>
          <a:lstStyle/>
          <a:p>
            <a:endParaRPr lang="en-US" b="1" dirty="0" smtClean="0"/>
          </a:p>
          <a:p>
            <a:r>
              <a:rPr lang="en-US" b="1" dirty="0"/>
              <a:t>Language Support </a:t>
            </a:r>
          </a:p>
          <a:p>
            <a:pPr marL="0" indent="0">
              <a:buNone/>
            </a:pPr>
            <a:r>
              <a:rPr lang="en-US" sz="2200" dirty="0" smtClean="0">
                <a:solidFill>
                  <a:schemeClr val="accent2">
                    <a:lumMod val="50000"/>
                  </a:schemeClr>
                </a:solidFill>
              </a:rPr>
              <a:t>“This </a:t>
            </a:r>
            <a:r>
              <a:rPr lang="en-US" sz="2200" dirty="0">
                <a:solidFill>
                  <a:schemeClr val="accent2">
                    <a:lumMod val="50000"/>
                  </a:schemeClr>
                </a:solidFill>
              </a:rPr>
              <a:t>video </a:t>
            </a:r>
            <a:r>
              <a:rPr lang="en-US" sz="2200" dirty="0" smtClean="0">
                <a:solidFill>
                  <a:schemeClr val="accent2">
                    <a:lumMod val="50000"/>
                  </a:schemeClr>
                </a:solidFill>
              </a:rPr>
              <a:t>shows </a:t>
            </a:r>
            <a:r>
              <a:rPr lang="en-US" sz="2200" dirty="0">
                <a:solidFill>
                  <a:schemeClr val="accent2">
                    <a:lumMod val="50000"/>
                  </a:schemeClr>
                </a:solidFill>
              </a:rPr>
              <a:t>teachers from different math classrooms at Everett Alvarez Jr. High School in Salinas California, which serves a highly diverse student body including many English Language Learners. The teachers explain and demonstrate strategies they use to support the Common Core Standard for Mathematical Practice on argumentation and </a:t>
            </a:r>
            <a:r>
              <a:rPr lang="en-US" sz="2200" dirty="0" smtClean="0">
                <a:solidFill>
                  <a:schemeClr val="accent2">
                    <a:lumMod val="50000"/>
                  </a:schemeClr>
                </a:solidFill>
              </a:rPr>
              <a:t>critique.” </a:t>
            </a:r>
            <a:r>
              <a:rPr lang="en-US" b="1" dirty="0" smtClean="0">
                <a:hlinkClick r:id="rId3"/>
              </a:rPr>
              <a:t>http</a:t>
            </a:r>
            <a:r>
              <a:rPr lang="en-US" b="1" dirty="0">
                <a:hlinkClick r:id="rId3"/>
              </a:rPr>
              <a:t>://kcts9.pbslearningmedia.org/resource/mtc13.pd.math.language/language-support</a:t>
            </a:r>
            <a:r>
              <a:rPr lang="en-US" b="1" dirty="0" smtClean="0">
                <a:hlinkClick r:id="rId3"/>
              </a:rPr>
              <a:t>/</a:t>
            </a:r>
            <a:endParaRPr lang="en-US" dirty="0" smtClean="0"/>
          </a:p>
          <a:p>
            <a:endParaRPr lang="en-US" dirty="0" smtClean="0"/>
          </a:p>
          <a:p>
            <a:endParaRPr lang="en-US" dirty="0"/>
          </a:p>
        </p:txBody>
      </p:sp>
    </p:spTree>
    <p:extLst>
      <p:ext uri="{BB962C8B-B14F-4D97-AF65-F5344CB8AC3E}">
        <p14:creationId xmlns:p14="http://schemas.microsoft.com/office/powerpoint/2010/main" val="2073811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4</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200" dirty="0"/>
              <a:t>For </a:t>
            </a:r>
            <a:r>
              <a:rPr lang="en-US" sz="2200" dirty="0" smtClean="0"/>
              <a:t>ELLs</a:t>
            </a:r>
          </a:p>
          <a:p>
            <a:r>
              <a:rPr lang="en-US" sz="2200" dirty="0"/>
              <a:t>C</a:t>
            </a:r>
            <a:r>
              <a:rPr lang="en-US" sz="2200" dirty="0" smtClean="0"/>
              <a:t>learly </a:t>
            </a:r>
            <a:r>
              <a:rPr lang="en-US" sz="2200" dirty="0"/>
              <a:t>define learning goals and  language goals in </a:t>
            </a:r>
            <a:r>
              <a:rPr lang="en-US" sz="2200" dirty="0" smtClean="0"/>
              <a:t>writing</a:t>
            </a:r>
            <a:r>
              <a:rPr lang="en-US" sz="2200" dirty="0"/>
              <a:t>.</a:t>
            </a:r>
            <a:endParaRPr lang="en-US" sz="2200" dirty="0" smtClean="0"/>
          </a:p>
          <a:p>
            <a:r>
              <a:rPr lang="en-US" sz="2200" dirty="0"/>
              <a:t>U</a:t>
            </a:r>
            <a:r>
              <a:rPr lang="en-US" sz="2200" dirty="0" smtClean="0"/>
              <a:t>se </a:t>
            </a:r>
            <a:r>
              <a:rPr lang="en-US" sz="2200" dirty="0"/>
              <a:t>word wall, pictures, step-by-step examples, and discussion cards to assist </a:t>
            </a:r>
            <a:r>
              <a:rPr lang="en-US" sz="2200" dirty="0" smtClean="0"/>
              <a:t>them. </a:t>
            </a:r>
          </a:p>
          <a:p>
            <a:r>
              <a:rPr lang="en-US" sz="2200" dirty="0" smtClean="0"/>
              <a:t>Make </a:t>
            </a:r>
            <a:r>
              <a:rPr lang="en-US" sz="2200" dirty="0"/>
              <a:t>all students accountable, and treat them equally. </a:t>
            </a:r>
            <a:endParaRPr lang="en-US" sz="2200" dirty="0" smtClean="0"/>
          </a:p>
          <a:p>
            <a:r>
              <a:rPr lang="en-US" sz="2200" dirty="0" smtClean="0"/>
              <a:t>A </a:t>
            </a:r>
            <a:r>
              <a:rPr lang="en-US" sz="2200" dirty="0"/>
              <a:t>class period may cover less materials but in more depth</a:t>
            </a:r>
            <a:r>
              <a:rPr lang="en-US" sz="2200" dirty="0" smtClean="0"/>
              <a:t>. </a:t>
            </a:r>
          </a:p>
          <a:p>
            <a:pPr marL="0" indent="0">
              <a:buNone/>
            </a:pPr>
            <a:r>
              <a:rPr lang="en-US" sz="2200" dirty="0" smtClean="0"/>
              <a:t> </a:t>
            </a:r>
            <a:r>
              <a:rPr lang="en-US" sz="2200" dirty="0">
                <a:solidFill>
                  <a:schemeClr val="accent2">
                    <a:lumMod val="50000"/>
                  </a:schemeClr>
                </a:solidFill>
              </a:rPr>
              <a:t>(More </a:t>
            </a:r>
            <a:r>
              <a:rPr lang="en-US" sz="2200" dirty="0" smtClean="0">
                <a:solidFill>
                  <a:schemeClr val="accent2">
                    <a:lumMod val="50000"/>
                  </a:schemeClr>
                </a:solidFill>
              </a:rPr>
              <a:t>details provided in </a:t>
            </a:r>
            <a:r>
              <a:rPr lang="en-US" sz="2200" dirty="0">
                <a:solidFill>
                  <a:schemeClr val="accent2">
                    <a:lumMod val="50000"/>
                  </a:schemeClr>
                </a:solidFill>
              </a:rPr>
              <a:t>Module 24.)</a:t>
            </a:r>
          </a:p>
          <a:p>
            <a:endParaRPr lang="en-US" dirty="0"/>
          </a:p>
        </p:txBody>
      </p:sp>
    </p:spTree>
    <p:extLst>
      <p:ext uri="{BB962C8B-B14F-4D97-AF65-F5344CB8AC3E}">
        <p14:creationId xmlns:p14="http://schemas.microsoft.com/office/powerpoint/2010/main" val="157926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PBS – Making the Case Example 5 </a:t>
            </a:r>
            <a:endParaRPr lang="en-US" sz="3400" dirty="0">
              <a:solidFill>
                <a:schemeClr val="accent2">
                  <a:lumMod val="75000"/>
                </a:schemeClr>
              </a:solidFill>
            </a:endParaRPr>
          </a:p>
        </p:txBody>
      </p:sp>
      <p:sp>
        <p:nvSpPr>
          <p:cNvPr id="3" name="Content Placeholder 2"/>
          <p:cNvSpPr>
            <a:spLocks noGrp="1"/>
          </p:cNvSpPr>
          <p:nvPr>
            <p:ph idx="1"/>
          </p:nvPr>
        </p:nvSpPr>
        <p:spPr>
          <a:xfrm>
            <a:off x="685800" y="1747777"/>
            <a:ext cx="7772400" cy="4424423"/>
          </a:xfrm>
        </p:spPr>
        <p:txBody>
          <a:bodyPr>
            <a:normAutofit/>
          </a:bodyPr>
          <a:lstStyle/>
          <a:p>
            <a:endParaRPr lang="en-US" b="1" dirty="0" smtClean="0"/>
          </a:p>
          <a:p>
            <a:r>
              <a:rPr lang="en-US" b="1" dirty="0" smtClean="0"/>
              <a:t>Differentiating </a:t>
            </a:r>
            <a:r>
              <a:rPr lang="en-US" b="1" dirty="0"/>
              <a:t>Instruction </a:t>
            </a:r>
          </a:p>
          <a:p>
            <a:pPr marL="0" indent="0">
              <a:buNone/>
            </a:pPr>
            <a:r>
              <a:rPr lang="en-US" sz="2200" dirty="0" smtClean="0">
                <a:solidFill>
                  <a:schemeClr val="accent2">
                    <a:lumMod val="50000"/>
                  </a:schemeClr>
                </a:solidFill>
              </a:rPr>
              <a:t>“This </a:t>
            </a:r>
            <a:r>
              <a:rPr lang="en-US" sz="2200" dirty="0">
                <a:solidFill>
                  <a:schemeClr val="accent2">
                    <a:lumMod val="50000"/>
                  </a:schemeClr>
                </a:solidFill>
              </a:rPr>
              <a:t>video </a:t>
            </a:r>
            <a:r>
              <a:rPr lang="en-US" sz="2200" dirty="0" smtClean="0">
                <a:solidFill>
                  <a:schemeClr val="accent2">
                    <a:lumMod val="50000"/>
                  </a:schemeClr>
                </a:solidFill>
              </a:rPr>
              <a:t>shows </a:t>
            </a:r>
            <a:r>
              <a:rPr lang="en-US" sz="2200" dirty="0">
                <a:solidFill>
                  <a:schemeClr val="accent2">
                    <a:lumMod val="50000"/>
                  </a:schemeClr>
                </a:solidFill>
              </a:rPr>
              <a:t>how you might differentiate instruction while encouraging argumentation and critique, supporting the Common Core Standard for Mathematical Practice. It highlights teacher Melanie Smith’s 9th grade geometry class at the Urban Assembly School for Law and Justice in Brooklyn, NY, where students have varied math backgrounds and ambitions</a:t>
            </a:r>
            <a:r>
              <a:rPr lang="en-US" sz="2200" dirty="0" smtClean="0">
                <a:solidFill>
                  <a:schemeClr val="accent2">
                    <a:lumMod val="50000"/>
                  </a:schemeClr>
                </a:solidFill>
              </a:rPr>
              <a:t>.”</a:t>
            </a:r>
          </a:p>
          <a:p>
            <a:pPr marL="0" indent="0">
              <a:buNone/>
            </a:pPr>
            <a:r>
              <a:rPr lang="en-US" b="1" dirty="0" smtClean="0">
                <a:hlinkClick r:id="rId3"/>
              </a:rPr>
              <a:t>http</a:t>
            </a:r>
            <a:r>
              <a:rPr lang="en-US" b="1" dirty="0">
                <a:hlinkClick r:id="rId3"/>
              </a:rPr>
              <a:t>://kcts9.pbslearningmedia.org/resource/mtc13.pd.math.instruct/differentiating-instruction</a:t>
            </a:r>
            <a:r>
              <a:rPr lang="en-US" b="1" dirty="0" smtClean="0">
                <a:hlinkClick r:id="rId3"/>
              </a:rPr>
              <a:t>/</a:t>
            </a:r>
            <a:endParaRPr lang="en-US" b="1" dirty="0" smtClean="0"/>
          </a:p>
          <a:p>
            <a:endParaRPr lang="en-US" dirty="0"/>
          </a:p>
        </p:txBody>
      </p:sp>
    </p:spTree>
    <p:extLst>
      <p:ext uri="{BB962C8B-B14F-4D97-AF65-F5344CB8AC3E}">
        <p14:creationId xmlns:p14="http://schemas.microsoft.com/office/powerpoint/2010/main" val="102585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Module 17 &amp; 20 Goals</a:t>
            </a:r>
            <a:endParaRPr lang="en-US" dirty="0">
              <a:solidFill>
                <a:schemeClr val="accent2">
                  <a:lumMod val="75000"/>
                </a:schemeClr>
              </a:solidFill>
            </a:endParaRPr>
          </a:p>
        </p:txBody>
      </p:sp>
      <p:sp>
        <p:nvSpPr>
          <p:cNvPr id="3" name="Content Placeholder 2"/>
          <p:cNvSpPr>
            <a:spLocks noGrp="1"/>
          </p:cNvSpPr>
          <p:nvPr>
            <p:ph idx="1"/>
          </p:nvPr>
        </p:nvSpPr>
        <p:spPr>
          <a:xfrm>
            <a:off x="433755" y="1652954"/>
            <a:ext cx="7784270" cy="4820997"/>
          </a:xfrm>
        </p:spPr>
        <p:txBody>
          <a:bodyPr>
            <a:noAutofit/>
          </a:bodyPr>
          <a:lstStyle/>
          <a:p>
            <a:r>
              <a:rPr lang="en-US" sz="2000" dirty="0"/>
              <a:t>Understand CCSS Math Practice 3 (MP3) and its importance in reasoning and sense making. </a:t>
            </a:r>
          </a:p>
          <a:p>
            <a:r>
              <a:rPr lang="en-US" sz="2000" dirty="0"/>
              <a:t>Develop various classroom activities to engage students in constructing viable arguments and critiquing others’ reasoning to intensify content learning. </a:t>
            </a:r>
          </a:p>
          <a:p>
            <a:r>
              <a:rPr lang="en-US" sz="2000" dirty="0"/>
              <a:t>Have a guideline and some examples for guiding students making viable arguments in depth. </a:t>
            </a:r>
          </a:p>
          <a:p>
            <a:r>
              <a:rPr lang="en-US" sz="2000" dirty="0"/>
              <a:t>Gain in strategies to offer differentiated instruction, including strategies for addressing equity issues and for intervention. </a:t>
            </a:r>
          </a:p>
          <a:p>
            <a:r>
              <a:rPr lang="en-US" sz="2000" dirty="0"/>
              <a:t>Use Math Practice 3 as a part of the formative assessment in identifying and correcting mistakes.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5</a:t>
            </a:r>
            <a:endParaRPr lang="en-US" dirty="0"/>
          </a:p>
        </p:txBody>
      </p:sp>
      <p:sp>
        <p:nvSpPr>
          <p:cNvPr id="3" name="Content Placeholder 2"/>
          <p:cNvSpPr>
            <a:spLocks noGrp="1"/>
          </p:cNvSpPr>
          <p:nvPr>
            <p:ph idx="1"/>
          </p:nvPr>
        </p:nvSpPr>
        <p:spPr/>
        <p:txBody>
          <a:bodyPr>
            <a:normAutofit lnSpcReduction="10000"/>
          </a:bodyPr>
          <a:lstStyle/>
          <a:p>
            <a:r>
              <a:rPr lang="en-US" sz="2100" dirty="0" smtClean="0"/>
              <a:t>The class has students below or above grade level.</a:t>
            </a:r>
          </a:p>
          <a:p>
            <a:r>
              <a:rPr lang="en-US" sz="2100" dirty="0"/>
              <a:t>To provide differentiated instruction for students with different </a:t>
            </a:r>
            <a:r>
              <a:rPr lang="en-US" sz="2100" dirty="0" smtClean="0"/>
              <a:t>backgrounds, the teacher used </a:t>
            </a:r>
            <a:r>
              <a:rPr lang="en-US" sz="2100" dirty="0"/>
              <a:t>heterogeneous groups </a:t>
            </a:r>
            <a:r>
              <a:rPr lang="en-US" sz="2100" dirty="0" smtClean="0"/>
              <a:t>and found it helpful to  </a:t>
            </a:r>
            <a:r>
              <a:rPr lang="en-US" sz="2100" dirty="0"/>
              <a:t>students reach high capacity of questioning and logical </a:t>
            </a:r>
            <a:r>
              <a:rPr lang="en-US" sz="2100" dirty="0" smtClean="0"/>
              <a:t>thinking.</a:t>
            </a:r>
          </a:p>
          <a:p>
            <a:r>
              <a:rPr lang="en-US" sz="2100" dirty="0"/>
              <a:t>D</a:t>
            </a:r>
            <a:r>
              <a:rPr lang="en-US" sz="2100" dirty="0" smtClean="0"/>
              <a:t>emand </a:t>
            </a:r>
            <a:r>
              <a:rPr lang="en-US" sz="2100" dirty="0"/>
              <a:t>better explanations</a:t>
            </a:r>
            <a:r>
              <a:rPr lang="en-US" sz="2100" dirty="0" smtClean="0"/>
              <a:t>. </a:t>
            </a:r>
          </a:p>
          <a:p>
            <a:r>
              <a:rPr lang="en-US" sz="2100" dirty="0" smtClean="0"/>
              <a:t>If you have a good math problem, the </a:t>
            </a:r>
            <a:r>
              <a:rPr lang="en-US" sz="2100" dirty="0"/>
              <a:t>a</a:t>
            </a:r>
            <a:r>
              <a:rPr lang="en-US" sz="2100" dirty="0" smtClean="0"/>
              <a:t>mbitious students will get more out of it.  </a:t>
            </a:r>
          </a:p>
          <a:p>
            <a:r>
              <a:rPr lang="en-US" sz="2100" dirty="0" smtClean="0"/>
              <a:t>Use </a:t>
            </a:r>
            <a:r>
              <a:rPr lang="en-US" sz="2100" dirty="0"/>
              <a:t>the same learning objectives but different tasks for different levels of students.</a:t>
            </a:r>
            <a:r>
              <a:rPr lang="en-US" sz="2100" dirty="0" smtClean="0"/>
              <a:t> </a:t>
            </a:r>
          </a:p>
          <a:p>
            <a:pPr marL="0" indent="0">
              <a:buNone/>
            </a:pPr>
            <a:r>
              <a:rPr lang="en-US" sz="2000" dirty="0">
                <a:solidFill>
                  <a:schemeClr val="accent2">
                    <a:lumMod val="50000"/>
                  </a:schemeClr>
                </a:solidFill>
              </a:rPr>
              <a:t>(More in Module 24.)</a:t>
            </a:r>
          </a:p>
          <a:p>
            <a:endParaRPr lang="en-US" sz="2100" dirty="0" smtClean="0"/>
          </a:p>
          <a:p>
            <a:endParaRPr lang="en-US" dirty="0" smtClean="0"/>
          </a:p>
          <a:p>
            <a:endParaRPr lang="en-US" dirty="0"/>
          </a:p>
        </p:txBody>
      </p:sp>
    </p:spTree>
    <p:extLst>
      <p:ext uri="{BB962C8B-B14F-4D97-AF65-F5344CB8AC3E}">
        <p14:creationId xmlns:p14="http://schemas.microsoft.com/office/powerpoint/2010/main" val="138497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PBS – Making the Case Example 6 </a:t>
            </a:r>
            <a:endParaRPr lang="en-US" sz="3400" dirty="0">
              <a:solidFill>
                <a:schemeClr val="accent2">
                  <a:lumMod val="75000"/>
                </a:schemeClr>
              </a:solidFill>
            </a:endParaRPr>
          </a:p>
        </p:txBody>
      </p:sp>
      <p:sp>
        <p:nvSpPr>
          <p:cNvPr id="3" name="Content Placeholder 2"/>
          <p:cNvSpPr>
            <a:spLocks noGrp="1"/>
          </p:cNvSpPr>
          <p:nvPr>
            <p:ph idx="1"/>
          </p:nvPr>
        </p:nvSpPr>
        <p:spPr>
          <a:xfrm>
            <a:off x="457200" y="1330036"/>
            <a:ext cx="7467600" cy="5143916"/>
          </a:xfrm>
        </p:spPr>
        <p:txBody>
          <a:bodyPr>
            <a:normAutofit/>
          </a:bodyPr>
          <a:lstStyle/>
          <a:p>
            <a:endParaRPr lang="en-US" b="1" dirty="0" smtClean="0"/>
          </a:p>
          <a:p>
            <a:r>
              <a:rPr lang="en-US" b="1" dirty="0" smtClean="0"/>
              <a:t>Ideas </a:t>
            </a:r>
            <a:r>
              <a:rPr lang="en-US" b="1" dirty="0"/>
              <a:t>in Action: Give Students Ownership </a:t>
            </a:r>
            <a:endParaRPr lang="en-US" b="1" dirty="0" smtClean="0"/>
          </a:p>
          <a:p>
            <a:pPr marL="0" indent="0">
              <a:buNone/>
            </a:pPr>
            <a:r>
              <a:rPr lang="en-US" sz="2200" b="1" dirty="0" smtClean="0">
                <a:solidFill>
                  <a:schemeClr val="accent2">
                    <a:lumMod val="50000"/>
                  </a:schemeClr>
                </a:solidFill>
              </a:rPr>
              <a:t>“</a:t>
            </a:r>
            <a:r>
              <a:rPr lang="en-US" sz="2200" dirty="0">
                <a:solidFill>
                  <a:schemeClr val="accent2">
                    <a:lumMod val="50000"/>
                  </a:schemeClr>
                </a:solidFill>
              </a:rPr>
              <a:t>T</a:t>
            </a:r>
            <a:r>
              <a:rPr lang="en-US" sz="2200" dirty="0" smtClean="0">
                <a:solidFill>
                  <a:schemeClr val="accent2">
                    <a:lumMod val="50000"/>
                  </a:schemeClr>
                </a:solidFill>
              </a:rPr>
              <a:t>eacher </a:t>
            </a:r>
            <a:r>
              <a:rPr lang="en-US" sz="2200" dirty="0">
                <a:solidFill>
                  <a:schemeClr val="accent2">
                    <a:lumMod val="50000"/>
                  </a:schemeClr>
                </a:solidFill>
              </a:rPr>
              <a:t>Chris </a:t>
            </a:r>
            <a:r>
              <a:rPr lang="en-US" sz="2200" dirty="0" err="1">
                <a:solidFill>
                  <a:schemeClr val="accent2">
                    <a:lumMod val="50000"/>
                  </a:schemeClr>
                </a:solidFill>
              </a:rPr>
              <a:t>Luzniak</a:t>
            </a:r>
            <a:r>
              <a:rPr lang="en-US" sz="2200" dirty="0">
                <a:solidFill>
                  <a:schemeClr val="accent2">
                    <a:lumMod val="50000"/>
                  </a:schemeClr>
                </a:solidFill>
              </a:rPr>
              <a:t> explains how he invites students to post their conjectures on boards in the classroom and sign them. If these get proven as rules or theorems, they are named after the student who first came up </a:t>
            </a:r>
            <a:r>
              <a:rPr lang="en-US" sz="2200" dirty="0" smtClean="0">
                <a:solidFill>
                  <a:schemeClr val="accent2">
                    <a:lumMod val="50000"/>
                  </a:schemeClr>
                </a:solidFill>
              </a:rPr>
              <a:t>with.” “Having </a:t>
            </a:r>
            <a:r>
              <a:rPr lang="en-US" sz="2200" dirty="0">
                <a:solidFill>
                  <a:schemeClr val="accent2">
                    <a:lumMod val="50000"/>
                  </a:schemeClr>
                </a:solidFill>
              </a:rPr>
              <a:t>relevant conjectures and rules visible in the classroom also makes these available to students for use in argumentation and critique, supporting that aspect </a:t>
            </a:r>
            <a:r>
              <a:rPr lang="en-US" sz="2200" dirty="0" smtClean="0">
                <a:solidFill>
                  <a:schemeClr val="accent2">
                    <a:lumMod val="50000"/>
                  </a:schemeClr>
                </a:solidFill>
              </a:rPr>
              <a:t>of” MP3. </a:t>
            </a:r>
            <a:r>
              <a:rPr lang="en-US" b="1" dirty="0" smtClean="0">
                <a:hlinkClick r:id="rId3"/>
              </a:rPr>
              <a:t>http</a:t>
            </a:r>
            <a:r>
              <a:rPr lang="en-US" b="1" dirty="0">
                <a:hlinkClick r:id="rId3"/>
              </a:rPr>
              <a:t>://kcts9.pbslearningmedia.org/resource/mtc13.pd.math.iiaown/ideas-in-action-give-students-ownership</a:t>
            </a:r>
            <a:r>
              <a:rPr lang="en-US" b="1" dirty="0" smtClean="0">
                <a:hlinkClick r:id="rId3"/>
              </a:rPr>
              <a:t>/</a:t>
            </a:r>
            <a:endParaRPr lang="en-US" b="1" dirty="0" smtClean="0"/>
          </a:p>
          <a:p>
            <a:endParaRPr lang="en-US" dirty="0" smtClean="0"/>
          </a:p>
          <a:p>
            <a:endParaRPr lang="en-US" dirty="0"/>
          </a:p>
        </p:txBody>
      </p:sp>
    </p:spTree>
    <p:extLst>
      <p:ext uri="{BB962C8B-B14F-4D97-AF65-F5344CB8AC3E}">
        <p14:creationId xmlns:p14="http://schemas.microsoft.com/office/powerpoint/2010/main" val="1697882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PBS Example 6</a:t>
            </a:r>
            <a:endParaRPr lang="en-US" dirty="0"/>
          </a:p>
        </p:txBody>
      </p:sp>
      <p:sp>
        <p:nvSpPr>
          <p:cNvPr id="3" name="Content Placeholder 2"/>
          <p:cNvSpPr>
            <a:spLocks noGrp="1"/>
          </p:cNvSpPr>
          <p:nvPr>
            <p:ph idx="1"/>
          </p:nvPr>
        </p:nvSpPr>
        <p:spPr/>
        <p:txBody>
          <a:bodyPr>
            <a:normAutofit/>
          </a:bodyPr>
          <a:lstStyle/>
          <a:p>
            <a:r>
              <a:rPr lang="en-US" sz="2200" dirty="0" smtClean="0"/>
              <a:t>Task - look for generalization. </a:t>
            </a:r>
          </a:p>
          <a:p>
            <a:r>
              <a:rPr lang="en-US" sz="2200" dirty="0" smtClean="0"/>
              <a:t>Encourage students to make conjectures.</a:t>
            </a:r>
          </a:p>
          <a:p>
            <a:r>
              <a:rPr lang="en-US" sz="2200" dirty="0"/>
              <a:t>Give the ownership to students. Have fun!</a:t>
            </a:r>
          </a:p>
          <a:p>
            <a:endParaRPr lang="en-US" sz="2200" dirty="0"/>
          </a:p>
        </p:txBody>
      </p:sp>
    </p:spTree>
    <p:extLst>
      <p:ext uri="{BB962C8B-B14F-4D97-AF65-F5344CB8AC3E}">
        <p14:creationId xmlns:p14="http://schemas.microsoft.com/office/powerpoint/2010/main" val="3140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Making Meaningful and In-depth Argumentation</a:t>
            </a:r>
            <a:endParaRPr lang="en-US" sz="3400" dirty="0">
              <a:solidFill>
                <a:schemeClr val="accent2">
                  <a:lumMod val="75000"/>
                </a:schemeClr>
              </a:solidFill>
            </a:endParaRPr>
          </a:p>
        </p:txBody>
      </p:sp>
      <p:sp>
        <p:nvSpPr>
          <p:cNvPr id="3" name="Content Placeholder 2"/>
          <p:cNvSpPr>
            <a:spLocks noGrp="1"/>
          </p:cNvSpPr>
          <p:nvPr>
            <p:ph idx="1"/>
          </p:nvPr>
        </p:nvSpPr>
        <p:spPr/>
        <p:txBody>
          <a:bodyPr/>
          <a:lstStyle/>
          <a:p>
            <a:endParaRPr lang="en-US" dirty="0" smtClean="0"/>
          </a:p>
          <a:p>
            <a:pPr>
              <a:buNone/>
            </a:pPr>
            <a:r>
              <a:rPr lang="en-US" sz="2400" dirty="0" smtClean="0"/>
              <a:t>How do we help students build argument skills or reasoning skills? </a:t>
            </a:r>
          </a:p>
          <a:p>
            <a:pPr>
              <a:buNone/>
            </a:pPr>
            <a:endParaRPr lang="en-US" sz="2400" dirty="0" smtClean="0"/>
          </a:p>
          <a:p>
            <a:pPr>
              <a:buNone/>
            </a:pPr>
            <a:r>
              <a:rPr lang="en-US" sz="2400" dirty="0" smtClean="0"/>
              <a:t>What are the bases, tools or techniques for making meaningful arguments? </a:t>
            </a:r>
          </a:p>
          <a:p>
            <a:pPr>
              <a:buNone/>
            </a:pPr>
            <a:endParaRPr lang="en-US" sz="2400" dirty="0" smtClean="0"/>
          </a:p>
          <a:p>
            <a:pPr>
              <a:buNone/>
            </a:pPr>
            <a:r>
              <a:rPr lang="en-US" sz="2400" dirty="0" smtClean="0"/>
              <a:t>How do students deepen their understanding of math through argumentation?  </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p:cNvSpPr>
          <p:nvPr/>
        </p:nvSpPr>
        <p:spPr bwMode="auto">
          <a:xfrm>
            <a:off x="2798451" y="5"/>
            <a:ext cx="6335613" cy="5357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800" y="21600"/>
                </a:cubicBezTo>
                <a:cubicBezTo>
                  <a:pt x="10800" y="21600"/>
                  <a:pt x="10800" y="21600"/>
                  <a:pt x="10800" y="21600"/>
                </a:cubicBezTo>
                <a:cubicBezTo>
                  <a:pt x="16764" y="21600"/>
                  <a:pt x="21600" y="16764"/>
                  <a:pt x="21600" y="10800"/>
                </a:cubicBezTo>
                <a:cubicBezTo>
                  <a:pt x="21600" y="4835"/>
                  <a:pt x="16764" y="0"/>
                  <a:pt x="10800" y="0"/>
                </a:cubicBezTo>
                <a:close/>
              </a:path>
            </a:pathLst>
          </a:custGeom>
          <a:solidFill>
            <a:schemeClr val="accent2">
              <a:alpha val="39999"/>
            </a:schemeClr>
          </a:solidFill>
          <a:ln w="36124" cap="flat" cmpd="sng">
            <a:solidFill>
              <a:srgbClr val="303A96"/>
            </a:solidFill>
            <a:prstDash val="solid"/>
            <a:round/>
            <a:headEnd/>
            <a:tailEnd/>
          </a:ln>
        </p:spPr>
        <p:txBody>
          <a:bodyPr lIns="50786" tIns="50786" rIns="50786" bIns="50786" anchor="ctr"/>
          <a:lstStyle/>
          <a:p>
            <a:endParaRPr lang="en-US" dirty="0"/>
          </a:p>
        </p:txBody>
      </p:sp>
      <p:sp>
        <p:nvSpPr>
          <p:cNvPr id="3" name="AutoShape 2"/>
          <p:cNvSpPr>
            <a:spLocks/>
          </p:cNvSpPr>
          <p:nvPr/>
        </p:nvSpPr>
        <p:spPr bwMode="auto">
          <a:xfrm>
            <a:off x="0" y="5"/>
            <a:ext cx="6753076" cy="5357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92D050">
              <a:alpha val="27058"/>
            </a:srgbClr>
          </a:solidFill>
          <a:ln w="36124" cap="flat" cmpd="sng">
            <a:solidFill>
              <a:srgbClr val="92D050"/>
            </a:solidFill>
            <a:prstDash val="solid"/>
            <a:round/>
            <a:headEnd/>
            <a:tailEnd/>
          </a:ln>
        </p:spPr>
        <p:txBody>
          <a:bodyPr lIns="50786" tIns="50786" rIns="50786" bIns="50786" anchor="ctr"/>
          <a:lstStyle/>
          <a:p>
            <a:endParaRPr lang="en-US" dirty="0"/>
          </a:p>
        </p:txBody>
      </p:sp>
      <p:sp>
        <p:nvSpPr>
          <p:cNvPr id="4" name="Rectangle 3"/>
          <p:cNvSpPr>
            <a:spLocks/>
          </p:cNvSpPr>
          <p:nvPr/>
        </p:nvSpPr>
        <p:spPr bwMode="auto">
          <a:xfrm>
            <a:off x="3575224" y="933152"/>
            <a:ext cx="2693417" cy="938734"/>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S5. </a:t>
            </a:r>
            <a:r>
              <a:rPr lang="en-US" dirty="0">
                <a:latin typeface="Helvetica" charset="0"/>
                <a:ea typeface="Helvetica" charset="0"/>
                <a:cs typeface="Helvetica" charset="0"/>
                <a:sym typeface="Helvetica" charset="0"/>
              </a:rPr>
              <a:t>Use mathematics &amp; computational thinking</a:t>
            </a:r>
            <a:endParaRPr lang="en-US" dirty="0"/>
          </a:p>
        </p:txBody>
      </p:sp>
      <p:sp>
        <p:nvSpPr>
          <p:cNvPr id="5" name="Rectangle 4"/>
          <p:cNvSpPr>
            <a:spLocks/>
          </p:cNvSpPr>
          <p:nvPr/>
        </p:nvSpPr>
        <p:spPr bwMode="auto">
          <a:xfrm>
            <a:off x="723305" y="1271365"/>
            <a:ext cx="2586261" cy="659680"/>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M6.</a:t>
            </a:r>
            <a:r>
              <a:rPr lang="en-US" dirty="0">
                <a:latin typeface="Helvetica" charset="0"/>
                <a:ea typeface="Helvetica" charset="0"/>
                <a:cs typeface="Helvetica" charset="0"/>
                <a:sym typeface="Helvetica" charset="0"/>
              </a:rPr>
              <a:t> Attend to precision</a:t>
            </a:r>
            <a:endParaRPr lang="en-US" dirty="0"/>
          </a:p>
        </p:txBody>
      </p:sp>
      <p:sp>
        <p:nvSpPr>
          <p:cNvPr id="6" name="Rectangle 5"/>
          <p:cNvSpPr>
            <a:spLocks/>
          </p:cNvSpPr>
          <p:nvPr/>
        </p:nvSpPr>
        <p:spPr bwMode="auto">
          <a:xfrm>
            <a:off x="426393" y="1641947"/>
            <a:ext cx="2455664" cy="660797"/>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M7.</a:t>
            </a:r>
            <a:r>
              <a:rPr lang="en-US" dirty="0">
                <a:latin typeface="Helvetica" charset="0"/>
                <a:ea typeface="Helvetica" charset="0"/>
                <a:cs typeface="Helvetica" charset="0"/>
                <a:sym typeface="Helvetica" charset="0"/>
              </a:rPr>
              <a:t> Look for &amp; make use of structure</a:t>
            </a:r>
            <a:endParaRPr lang="en-US" dirty="0"/>
          </a:p>
        </p:txBody>
      </p:sp>
      <p:sp>
        <p:nvSpPr>
          <p:cNvPr id="7" name="AutoShape 6"/>
          <p:cNvSpPr>
            <a:spLocks/>
          </p:cNvSpPr>
          <p:nvPr/>
        </p:nvSpPr>
        <p:spPr bwMode="auto">
          <a:xfrm>
            <a:off x="1303735" y="2202158"/>
            <a:ext cx="5516314" cy="465584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800" y="21600"/>
                </a:cubicBezTo>
                <a:cubicBezTo>
                  <a:pt x="10800" y="21600"/>
                  <a:pt x="10800" y="21600"/>
                  <a:pt x="10800" y="21600"/>
                </a:cubicBezTo>
                <a:cubicBezTo>
                  <a:pt x="16764" y="21600"/>
                  <a:pt x="21600" y="16764"/>
                  <a:pt x="21600" y="10800"/>
                </a:cubicBezTo>
                <a:cubicBezTo>
                  <a:pt x="21600" y="4835"/>
                  <a:pt x="16764" y="0"/>
                  <a:pt x="10800" y="0"/>
                </a:cubicBezTo>
                <a:close/>
              </a:path>
            </a:pathLst>
          </a:custGeom>
          <a:solidFill>
            <a:srgbClr val="F57E20">
              <a:alpha val="32156"/>
            </a:srgbClr>
          </a:solidFill>
          <a:ln w="36124" cap="flat" cmpd="sng">
            <a:solidFill>
              <a:srgbClr val="F57E20"/>
            </a:solidFill>
            <a:prstDash val="solid"/>
            <a:round/>
            <a:headEnd/>
            <a:tailEnd/>
          </a:ln>
        </p:spPr>
        <p:txBody>
          <a:bodyPr lIns="50786" tIns="50786" rIns="50786" bIns="50786" anchor="ctr"/>
          <a:lstStyle/>
          <a:p>
            <a:endParaRPr lang="en-US" dirty="0"/>
          </a:p>
        </p:txBody>
      </p:sp>
      <p:sp>
        <p:nvSpPr>
          <p:cNvPr id="8" name="Rectangle 7"/>
          <p:cNvSpPr>
            <a:spLocks/>
          </p:cNvSpPr>
          <p:nvPr/>
        </p:nvSpPr>
        <p:spPr bwMode="auto">
          <a:xfrm>
            <a:off x="2083966" y="5143500"/>
            <a:ext cx="4974952" cy="1067103"/>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E3. </a:t>
            </a:r>
            <a:r>
              <a:rPr lang="en-US" dirty="0">
                <a:latin typeface="Helvetica" charset="0"/>
                <a:ea typeface="Helvetica" charset="0"/>
                <a:cs typeface="Helvetica" charset="0"/>
                <a:sym typeface="Helvetica" charset="0"/>
              </a:rPr>
              <a:t>Respond to the varying demands of audience, talk, purpose, &amp; discipline</a:t>
            </a:r>
            <a:endParaRPr lang="en-US" dirty="0"/>
          </a:p>
        </p:txBody>
      </p:sp>
      <p:sp>
        <p:nvSpPr>
          <p:cNvPr id="9" name="Rectangle 8"/>
          <p:cNvSpPr>
            <a:spLocks/>
          </p:cNvSpPr>
          <p:nvPr/>
        </p:nvSpPr>
        <p:spPr bwMode="auto">
          <a:xfrm>
            <a:off x="3090789" y="4699001"/>
            <a:ext cx="3662288" cy="1425654"/>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E1.</a:t>
            </a:r>
            <a:r>
              <a:rPr lang="en-US" dirty="0">
                <a:latin typeface="Helvetica" charset="0"/>
                <a:ea typeface="Helvetica" charset="0"/>
                <a:cs typeface="Helvetica" charset="0"/>
                <a:sym typeface="Helvetica" charset="0"/>
              </a:rPr>
              <a:t>Demonstrate independence</a:t>
            </a:r>
            <a:endParaRPr lang="en-US" dirty="0"/>
          </a:p>
        </p:txBody>
      </p:sp>
      <p:sp>
        <p:nvSpPr>
          <p:cNvPr id="10" name="Rectangle 9"/>
          <p:cNvSpPr>
            <a:spLocks/>
          </p:cNvSpPr>
          <p:nvPr/>
        </p:nvSpPr>
        <p:spPr bwMode="auto">
          <a:xfrm>
            <a:off x="2882057" y="5790334"/>
            <a:ext cx="3276079" cy="1189333"/>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E7. </a:t>
            </a:r>
            <a:r>
              <a:rPr lang="en-US" dirty="0">
                <a:latin typeface="Helvetica" charset="0"/>
                <a:ea typeface="Helvetica" charset="0"/>
                <a:cs typeface="Helvetica" charset="0"/>
                <a:sym typeface="Helvetica" charset="0"/>
              </a:rPr>
              <a:t>Come to understand other perspectives &amp; cultures</a:t>
            </a:r>
          </a:p>
        </p:txBody>
      </p:sp>
      <p:sp>
        <p:nvSpPr>
          <p:cNvPr id="11" name="Rectangle 10"/>
          <p:cNvSpPr>
            <a:spLocks/>
          </p:cNvSpPr>
          <p:nvPr/>
        </p:nvSpPr>
        <p:spPr bwMode="auto">
          <a:xfrm>
            <a:off x="3790653" y="423044"/>
            <a:ext cx="1935510" cy="659680"/>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S2. </a:t>
            </a:r>
            <a:r>
              <a:rPr lang="en-US" dirty="0">
                <a:latin typeface="Helvetica" charset="0"/>
                <a:ea typeface="Helvetica" charset="0"/>
                <a:cs typeface="Helvetica" charset="0"/>
                <a:sym typeface="Helvetica" charset="0"/>
              </a:rPr>
              <a:t>Develop </a:t>
            </a:r>
          </a:p>
          <a:p>
            <a:pPr defTabSz="913910"/>
            <a:r>
              <a:rPr lang="en-US" dirty="0">
                <a:latin typeface="Helvetica" charset="0"/>
                <a:ea typeface="Helvetica" charset="0"/>
                <a:cs typeface="Helvetica" charset="0"/>
                <a:sym typeface="Helvetica" charset="0"/>
              </a:rPr>
              <a:t>and use models</a:t>
            </a:r>
            <a:endParaRPr lang="en-US" dirty="0"/>
          </a:p>
        </p:txBody>
      </p:sp>
      <p:sp>
        <p:nvSpPr>
          <p:cNvPr id="12" name="Rectangle 11"/>
          <p:cNvSpPr>
            <a:spLocks/>
          </p:cNvSpPr>
          <p:nvPr/>
        </p:nvSpPr>
        <p:spPr bwMode="auto">
          <a:xfrm>
            <a:off x="3329658" y="1432100"/>
            <a:ext cx="3490391" cy="660797"/>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M4. </a:t>
            </a:r>
            <a:r>
              <a:rPr lang="en-US" dirty="0">
                <a:latin typeface="Helvetica" charset="0"/>
                <a:ea typeface="Helvetica" charset="0"/>
                <a:cs typeface="Helvetica" charset="0"/>
                <a:sym typeface="Helvetica" charset="0"/>
              </a:rPr>
              <a:t>Model with mathematics</a:t>
            </a:r>
            <a:endParaRPr lang="en-US" dirty="0"/>
          </a:p>
        </p:txBody>
      </p:sp>
      <p:sp>
        <p:nvSpPr>
          <p:cNvPr id="13" name="Rectangle 12"/>
          <p:cNvSpPr>
            <a:spLocks/>
          </p:cNvSpPr>
          <p:nvPr/>
        </p:nvSpPr>
        <p:spPr bwMode="auto">
          <a:xfrm>
            <a:off x="1630785" y="372815"/>
            <a:ext cx="2903264" cy="380628"/>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M1.</a:t>
            </a:r>
            <a:r>
              <a:rPr lang="en-US" dirty="0">
                <a:latin typeface="Helvetica" charset="0"/>
                <a:ea typeface="Helvetica" charset="0"/>
                <a:cs typeface="Helvetica" charset="0"/>
                <a:sym typeface="Helvetica" charset="0"/>
              </a:rPr>
              <a:t> Make sense of</a:t>
            </a:r>
            <a:endParaRPr lang="en-US" dirty="0"/>
          </a:p>
        </p:txBody>
      </p:sp>
      <p:sp>
        <p:nvSpPr>
          <p:cNvPr id="14" name="Rectangle 13"/>
          <p:cNvSpPr>
            <a:spLocks/>
          </p:cNvSpPr>
          <p:nvPr/>
        </p:nvSpPr>
        <p:spPr bwMode="auto">
          <a:xfrm>
            <a:off x="1184300" y="594941"/>
            <a:ext cx="2467942" cy="1220018"/>
          </a:xfrm>
          <a:prstGeom prst="rect">
            <a:avLst/>
          </a:prstGeom>
          <a:noFill/>
          <a:ln w="12700">
            <a:noFill/>
            <a:miter lim="0"/>
            <a:headEnd/>
            <a:tailEnd/>
          </a:ln>
        </p:spPr>
        <p:txBody>
          <a:bodyPr lIns="88873" tIns="50786" rIns="88873" bIns="50786"/>
          <a:lstStyle/>
          <a:p>
            <a:pPr defTabSz="913910"/>
            <a:r>
              <a:rPr lang="en-US" dirty="0">
                <a:latin typeface="Helvetica" charset="0"/>
                <a:ea typeface="Helvetica" charset="0"/>
                <a:cs typeface="Helvetica" charset="0"/>
                <a:sym typeface="Helvetica" charset="0"/>
              </a:rPr>
              <a:t>problems &amp; persevere in solving them</a:t>
            </a:r>
          </a:p>
        </p:txBody>
      </p:sp>
      <p:sp>
        <p:nvSpPr>
          <p:cNvPr id="15" name="Rectangle 14"/>
          <p:cNvSpPr>
            <a:spLocks/>
          </p:cNvSpPr>
          <p:nvPr/>
        </p:nvSpPr>
        <p:spPr bwMode="auto">
          <a:xfrm>
            <a:off x="5" y="2186659"/>
            <a:ext cx="2753693" cy="381744"/>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M8.</a:t>
            </a:r>
            <a:r>
              <a:rPr lang="en-US" dirty="0">
                <a:latin typeface="Helvetica" charset="0"/>
                <a:ea typeface="Helvetica" charset="0"/>
                <a:cs typeface="Helvetica" charset="0"/>
                <a:sym typeface="Helvetica" charset="0"/>
              </a:rPr>
              <a:t> Look for &amp; express</a:t>
            </a:r>
            <a:endParaRPr lang="en-US" dirty="0"/>
          </a:p>
        </p:txBody>
      </p:sp>
      <p:sp>
        <p:nvSpPr>
          <p:cNvPr id="16" name="Rectangle 15"/>
          <p:cNvSpPr>
            <a:spLocks/>
          </p:cNvSpPr>
          <p:nvPr/>
        </p:nvSpPr>
        <p:spPr bwMode="auto">
          <a:xfrm>
            <a:off x="1" y="2442270"/>
            <a:ext cx="2520404" cy="693167"/>
          </a:xfrm>
          <a:prstGeom prst="rect">
            <a:avLst/>
          </a:prstGeom>
          <a:noFill/>
          <a:ln w="12700">
            <a:noFill/>
            <a:miter lim="0"/>
            <a:headEnd/>
            <a:tailEnd/>
          </a:ln>
        </p:spPr>
        <p:txBody>
          <a:bodyPr lIns="88873" tIns="50786" rIns="88873" bIns="50786"/>
          <a:lstStyle/>
          <a:p>
            <a:pPr defTabSz="913910"/>
            <a:r>
              <a:rPr lang="en-US" dirty="0">
                <a:latin typeface="Helvetica" charset="0"/>
                <a:ea typeface="Helvetica" charset="0"/>
                <a:cs typeface="Helvetica" charset="0"/>
                <a:sym typeface="Helvetica" charset="0"/>
              </a:rPr>
              <a:t>regularity in repeated reasoning</a:t>
            </a:r>
            <a:endParaRPr lang="en-US" dirty="0"/>
          </a:p>
        </p:txBody>
      </p:sp>
      <p:sp>
        <p:nvSpPr>
          <p:cNvPr id="17" name="Rectangle 16"/>
          <p:cNvSpPr>
            <a:spLocks/>
          </p:cNvSpPr>
          <p:nvPr/>
        </p:nvSpPr>
        <p:spPr bwMode="auto">
          <a:xfrm>
            <a:off x="5589984" y="372815"/>
            <a:ext cx="2205632" cy="380628"/>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S1. </a:t>
            </a:r>
            <a:r>
              <a:rPr lang="en-US" dirty="0">
                <a:latin typeface="Helvetica" charset="0"/>
                <a:ea typeface="Helvetica" charset="0"/>
                <a:cs typeface="Helvetica" charset="0"/>
                <a:sym typeface="Helvetica" charset="0"/>
              </a:rPr>
              <a:t>Ask questions &amp;</a:t>
            </a:r>
            <a:endParaRPr lang="en-US" dirty="0"/>
          </a:p>
        </p:txBody>
      </p:sp>
      <p:sp>
        <p:nvSpPr>
          <p:cNvPr id="18" name="Rectangle 17"/>
          <p:cNvSpPr>
            <a:spLocks/>
          </p:cNvSpPr>
          <p:nvPr/>
        </p:nvSpPr>
        <p:spPr bwMode="auto">
          <a:xfrm>
            <a:off x="5857879" y="594941"/>
            <a:ext cx="1862957" cy="381744"/>
          </a:xfrm>
          <a:prstGeom prst="rect">
            <a:avLst/>
          </a:prstGeom>
          <a:noFill/>
          <a:ln w="12700">
            <a:noFill/>
            <a:miter lim="0"/>
            <a:headEnd/>
            <a:tailEnd/>
          </a:ln>
        </p:spPr>
        <p:txBody>
          <a:bodyPr lIns="88873" tIns="50786" rIns="88873" bIns="50786"/>
          <a:lstStyle/>
          <a:p>
            <a:pPr defTabSz="913910"/>
            <a:r>
              <a:rPr lang="en-US" dirty="0">
                <a:latin typeface="Helvetica" charset="0"/>
                <a:ea typeface="Helvetica" charset="0"/>
                <a:cs typeface="Helvetica" charset="0"/>
                <a:sym typeface="Helvetica" charset="0"/>
              </a:rPr>
              <a:t>define problems</a:t>
            </a:r>
            <a:endParaRPr lang="en-US" dirty="0"/>
          </a:p>
        </p:txBody>
      </p:sp>
      <p:sp>
        <p:nvSpPr>
          <p:cNvPr id="19" name="Rectangle 18"/>
          <p:cNvSpPr>
            <a:spLocks/>
          </p:cNvSpPr>
          <p:nvPr/>
        </p:nvSpPr>
        <p:spPr bwMode="auto">
          <a:xfrm>
            <a:off x="6179345" y="892969"/>
            <a:ext cx="2360787" cy="380628"/>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S3. </a:t>
            </a:r>
            <a:r>
              <a:rPr lang="en-US" dirty="0">
                <a:latin typeface="Helvetica" charset="0"/>
                <a:ea typeface="Helvetica" charset="0"/>
                <a:cs typeface="Helvetica" charset="0"/>
                <a:sym typeface="Helvetica" charset="0"/>
              </a:rPr>
              <a:t>Plan &amp; carry out</a:t>
            </a:r>
            <a:endParaRPr lang="en-US" dirty="0"/>
          </a:p>
        </p:txBody>
      </p:sp>
      <p:sp>
        <p:nvSpPr>
          <p:cNvPr id="20" name="Rectangle 19"/>
          <p:cNvSpPr>
            <a:spLocks/>
          </p:cNvSpPr>
          <p:nvPr/>
        </p:nvSpPr>
        <p:spPr bwMode="auto">
          <a:xfrm>
            <a:off x="6393656" y="1135187"/>
            <a:ext cx="1631901" cy="381744"/>
          </a:xfrm>
          <a:prstGeom prst="rect">
            <a:avLst/>
          </a:prstGeom>
          <a:noFill/>
          <a:ln w="12700">
            <a:noFill/>
            <a:miter lim="0"/>
            <a:headEnd/>
            <a:tailEnd/>
          </a:ln>
        </p:spPr>
        <p:txBody>
          <a:bodyPr lIns="88873" tIns="50786" rIns="88873" bIns="50786"/>
          <a:lstStyle/>
          <a:p>
            <a:pPr defTabSz="913910"/>
            <a:r>
              <a:rPr lang="en-US" dirty="0">
                <a:latin typeface="Helvetica" charset="0"/>
                <a:ea typeface="Helvetica" charset="0"/>
                <a:cs typeface="Helvetica" charset="0"/>
                <a:sym typeface="Helvetica" charset="0"/>
              </a:rPr>
              <a:t>investigations</a:t>
            </a:r>
            <a:endParaRPr lang="en-US" dirty="0"/>
          </a:p>
        </p:txBody>
      </p:sp>
      <p:sp>
        <p:nvSpPr>
          <p:cNvPr id="21" name="Rectangle 20"/>
          <p:cNvSpPr>
            <a:spLocks/>
          </p:cNvSpPr>
          <p:nvPr/>
        </p:nvSpPr>
        <p:spPr bwMode="auto">
          <a:xfrm>
            <a:off x="6554390" y="1486793"/>
            <a:ext cx="2507010" cy="380628"/>
          </a:xfrm>
          <a:prstGeom prst="rect">
            <a:avLst/>
          </a:prstGeom>
          <a:noFill/>
          <a:ln w="12700">
            <a:noFill/>
            <a:miter lim="0"/>
            <a:headEnd/>
            <a:tailEnd/>
          </a:ln>
        </p:spPr>
        <p:txBody>
          <a:bodyPr lIns="88873" tIns="50786" rIns="88873" bIns="50786"/>
          <a:lstStyle/>
          <a:p>
            <a:pPr defTabSz="913910"/>
            <a:r>
              <a:rPr lang="en-US" b="1" dirty="0">
                <a:latin typeface="Helvetica" charset="0"/>
                <a:ea typeface="Helvetica" charset="0"/>
                <a:cs typeface="Helvetica" charset="0"/>
                <a:sym typeface="Helvetica" charset="0"/>
              </a:rPr>
              <a:t>S4. </a:t>
            </a:r>
            <a:r>
              <a:rPr lang="en-US" dirty="0">
                <a:latin typeface="Helvetica" charset="0"/>
                <a:ea typeface="Helvetica" charset="0"/>
                <a:cs typeface="Helvetica" charset="0"/>
                <a:sym typeface="Helvetica" charset="0"/>
              </a:rPr>
              <a:t>Analyze &amp; interpret</a:t>
            </a:r>
            <a:endParaRPr lang="en-US" dirty="0"/>
          </a:p>
        </p:txBody>
      </p:sp>
      <p:sp>
        <p:nvSpPr>
          <p:cNvPr id="22" name="Rectangle 21"/>
          <p:cNvSpPr>
            <a:spLocks/>
          </p:cNvSpPr>
          <p:nvPr/>
        </p:nvSpPr>
        <p:spPr bwMode="auto">
          <a:xfrm>
            <a:off x="7494611" y="1751335"/>
            <a:ext cx="1340569" cy="380628"/>
          </a:xfrm>
          <a:prstGeom prst="rect">
            <a:avLst/>
          </a:prstGeom>
          <a:noFill/>
          <a:ln w="12700">
            <a:noFill/>
            <a:miter lim="0"/>
            <a:headEnd/>
            <a:tailEnd/>
          </a:ln>
        </p:spPr>
        <p:txBody>
          <a:bodyPr lIns="88873" tIns="50786" rIns="88873" bIns="50786"/>
          <a:lstStyle/>
          <a:p>
            <a:pPr defTabSz="913910"/>
            <a:r>
              <a:rPr lang="en-US" dirty="0">
                <a:latin typeface="Helvetica" charset="0"/>
                <a:ea typeface="Helvetica" charset="0"/>
                <a:cs typeface="Helvetica" charset="0"/>
                <a:sym typeface="Helvetica" charset="0"/>
              </a:rPr>
              <a:t>data</a:t>
            </a:r>
            <a:endParaRPr lang="en-US" dirty="0"/>
          </a:p>
        </p:txBody>
      </p:sp>
      <p:sp>
        <p:nvSpPr>
          <p:cNvPr id="25" name="Rectangle 25"/>
          <p:cNvSpPr>
            <a:spLocks/>
          </p:cNvSpPr>
          <p:nvPr/>
        </p:nvSpPr>
        <p:spPr bwMode="auto">
          <a:xfrm>
            <a:off x="232173" y="160735"/>
            <a:ext cx="991195" cy="412998"/>
          </a:xfrm>
          <a:prstGeom prst="rect">
            <a:avLst/>
          </a:prstGeom>
          <a:noFill/>
          <a:ln w="12700">
            <a:noFill/>
            <a:miter lim="0"/>
            <a:headEnd/>
            <a:tailEnd/>
          </a:ln>
        </p:spPr>
        <p:txBody>
          <a:bodyPr lIns="88873" tIns="50786" rIns="88873" bIns="50786"/>
          <a:lstStyle/>
          <a:p>
            <a:pPr defTabSz="913910"/>
            <a:r>
              <a:rPr lang="en-US" sz="2200" b="1" dirty="0">
                <a:latin typeface="Helvetica" charset="0"/>
                <a:ea typeface="Helvetica" charset="0"/>
                <a:cs typeface="Helvetica" charset="0"/>
                <a:sym typeface="Helvetica" charset="0"/>
              </a:rPr>
              <a:t>MATH</a:t>
            </a:r>
            <a:endParaRPr lang="en-US" b="1" dirty="0"/>
          </a:p>
        </p:txBody>
      </p:sp>
      <p:sp>
        <p:nvSpPr>
          <p:cNvPr id="26" name="Rectangle 26"/>
          <p:cNvSpPr>
            <a:spLocks/>
          </p:cNvSpPr>
          <p:nvPr/>
        </p:nvSpPr>
        <p:spPr bwMode="auto">
          <a:xfrm>
            <a:off x="7679533" y="107158"/>
            <a:ext cx="1464469" cy="321469"/>
          </a:xfrm>
          <a:prstGeom prst="rect">
            <a:avLst/>
          </a:prstGeom>
          <a:noFill/>
          <a:ln w="12700">
            <a:noFill/>
            <a:miter lim="0"/>
            <a:headEnd/>
            <a:tailEnd/>
          </a:ln>
        </p:spPr>
        <p:txBody>
          <a:bodyPr lIns="88873" tIns="50786" rIns="88873" bIns="50786"/>
          <a:lstStyle/>
          <a:p>
            <a:pPr defTabSz="913910"/>
            <a:r>
              <a:rPr lang="en-US" sz="2200" b="1" dirty="0">
                <a:latin typeface="Helvetica" charset="0"/>
                <a:ea typeface="Helvetica" charset="0"/>
                <a:cs typeface="Helvetica" charset="0"/>
                <a:sym typeface="Helvetica" charset="0"/>
              </a:rPr>
              <a:t>SCIENCE</a:t>
            </a:r>
            <a:endParaRPr lang="en-US" b="1" dirty="0"/>
          </a:p>
        </p:txBody>
      </p:sp>
      <p:sp>
        <p:nvSpPr>
          <p:cNvPr id="27" name="Rectangle 27"/>
          <p:cNvSpPr>
            <a:spLocks/>
          </p:cNvSpPr>
          <p:nvPr/>
        </p:nvSpPr>
        <p:spPr bwMode="auto">
          <a:xfrm>
            <a:off x="1678781" y="6247435"/>
            <a:ext cx="803672" cy="431973"/>
          </a:xfrm>
          <a:prstGeom prst="rect">
            <a:avLst/>
          </a:prstGeom>
          <a:noFill/>
          <a:ln w="12700">
            <a:noFill/>
            <a:miter lim="0"/>
            <a:headEnd/>
            <a:tailEnd/>
          </a:ln>
        </p:spPr>
        <p:txBody>
          <a:bodyPr lIns="88873" tIns="50786" rIns="88873" bIns="50786"/>
          <a:lstStyle/>
          <a:p>
            <a:pPr defTabSz="913910"/>
            <a:r>
              <a:rPr lang="en-US" sz="2200" b="1" dirty="0">
                <a:latin typeface="Helvetica" charset="0"/>
                <a:ea typeface="Helvetica" charset="0"/>
                <a:cs typeface="Helvetica" charset="0"/>
                <a:sym typeface="Helvetica" charset="0"/>
              </a:rPr>
              <a:t>ELA</a:t>
            </a:r>
            <a:endParaRPr lang="en-US" b="1" dirty="0"/>
          </a:p>
        </p:txBody>
      </p:sp>
      <p:sp>
        <p:nvSpPr>
          <p:cNvPr id="28" name="Rectangle 28"/>
          <p:cNvSpPr>
            <a:spLocks/>
          </p:cNvSpPr>
          <p:nvPr/>
        </p:nvSpPr>
        <p:spPr bwMode="auto">
          <a:xfrm>
            <a:off x="6268641" y="5802318"/>
            <a:ext cx="2875364" cy="963138"/>
          </a:xfrm>
          <a:prstGeom prst="rect">
            <a:avLst/>
          </a:prstGeom>
          <a:noFill/>
          <a:ln w="12700">
            <a:noFill/>
            <a:miter lim="0"/>
            <a:headEnd/>
            <a:tailEnd/>
          </a:ln>
        </p:spPr>
        <p:txBody>
          <a:bodyPr lIns="88873" tIns="50786" rIns="88873" bIns="50786"/>
          <a:lstStyle/>
          <a:p>
            <a:pPr defTabSz="913910"/>
            <a:r>
              <a:rPr lang="en-US" sz="1300" dirty="0">
                <a:latin typeface="Helvetica" charset="0"/>
                <a:ea typeface="Helvetica" charset="0"/>
                <a:cs typeface="Helvetica" charset="0"/>
                <a:sym typeface="Helvetica" charset="0"/>
              </a:rPr>
              <a:t>Source: Working Draft, 12-6-11 by Tina Cheuk, ell.stanford.edu</a:t>
            </a:r>
            <a:endParaRPr lang="en-US" dirty="0"/>
          </a:p>
        </p:txBody>
      </p:sp>
      <p:pic>
        <p:nvPicPr>
          <p:cNvPr id="31" name="Picture 30" descr="S:\Communications\Logos Signatures Photos\Seals, Logos, Signatures\OSPI schoolhous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790334"/>
            <a:ext cx="914400"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9" name="TextBox 28"/>
          <p:cNvSpPr txBox="1"/>
          <p:nvPr/>
        </p:nvSpPr>
        <p:spPr>
          <a:xfrm>
            <a:off x="3411269" y="2697996"/>
            <a:ext cx="2768076" cy="1661993"/>
          </a:xfrm>
          <a:prstGeom prst="rect">
            <a:avLst/>
          </a:prstGeom>
          <a:noFill/>
        </p:spPr>
        <p:txBody>
          <a:bodyPr wrap="square" rtlCol="0">
            <a:spAutoFit/>
          </a:bodyPr>
          <a:lstStyle/>
          <a:p>
            <a:r>
              <a:rPr lang="en-US" sz="2400" dirty="0" smtClean="0">
                <a:solidFill>
                  <a:schemeClr val="accent3"/>
                </a:solidFill>
              </a:rPr>
              <a:t>Argumentation</a:t>
            </a:r>
          </a:p>
          <a:p>
            <a:pPr defTabSz="914400"/>
            <a:r>
              <a:rPr lang="en-US" dirty="0" smtClean="0">
                <a:latin typeface="Helvetica" pitchFamily="34" charset="0"/>
                <a:cs typeface="Helvetica" pitchFamily="34" charset="0"/>
              </a:rPr>
              <a:t>M3. Construct viable arguments and critique the reasoning of others</a:t>
            </a:r>
          </a:p>
          <a:p>
            <a:endParaRPr lang="en-US" sz="2400" dirty="0">
              <a:solidFill>
                <a:schemeClr val="accent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a:bodyPr>
          <a:lstStyle/>
          <a:p>
            <a:pPr eaLnBrk="1" hangingPunct="1">
              <a:defRPr/>
            </a:pPr>
            <a:r>
              <a:rPr lang="en-US" sz="3400" dirty="0" smtClean="0">
                <a:solidFill>
                  <a:schemeClr val="accent2">
                    <a:lumMod val="75000"/>
                  </a:schemeClr>
                </a:solidFill>
                <a:ea typeface="+mj-ea"/>
                <a:cs typeface="+mj-cs"/>
              </a:rPr>
              <a:t>Applying </a:t>
            </a:r>
            <a:r>
              <a:rPr lang="en-US" sz="3400" dirty="0" err="1" smtClean="0">
                <a:solidFill>
                  <a:schemeClr val="accent2">
                    <a:lumMod val="75000"/>
                  </a:schemeClr>
                </a:solidFill>
                <a:ea typeface="+mj-ea"/>
                <a:cs typeface="+mj-cs"/>
              </a:rPr>
              <a:t>Toulmin</a:t>
            </a:r>
            <a:r>
              <a:rPr lang="en-US" sz="3400" dirty="0" smtClean="0">
                <a:solidFill>
                  <a:schemeClr val="accent2">
                    <a:lumMod val="75000"/>
                  </a:schemeClr>
                </a:solidFill>
                <a:ea typeface="+mj-ea"/>
                <a:cs typeface="+mj-cs"/>
              </a:rPr>
              <a:t> Model of Argument to Mathematical Argumentation</a:t>
            </a:r>
            <a:endParaRPr lang="en-US" sz="3400" dirty="0">
              <a:solidFill>
                <a:schemeClr val="accent2">
                  <a:lumMod val="75000"/>
                </a:schemeClr>
              </a:solidFill>
              <a:ea typeface="+mj-ea"/>
              <a:cs typeface="+mj-cs"/>
            </a:endParaRPr>
          </a:p>
        </p:txBody>
      </p:sp>
      <p:sp>
        <p:nvSpPr>
          <p:cNvPr id="30723" name="Rectangle 3"/>
          <p:cNvSpPr>
            <a:spLocks noGrp="1" noChangeArrowheads="1"/>
          </p:cNvSpPr>
          <p:nvPr>
            <p:ph type="body" sz="half" idx="1"/>
          </p:nvPr>
        </p:nvSpPr>
        <p:spPr>
          <a:xfrm>
            <a:off x="914400" y="2438400"/>
            <a:ext cx="5181600" cy="3200400"/>
          </a:xfrm>
        </p:spPr>
        <p:txBody>
          <a:bodyPr>
            <a:normAutofit/>
          </a:bodyPr>
          <a:lstStyle/>
          <a:p>
            <a:pPr eaLnBrk="1" hangingPunct="1">
              <a:buFont typeface="Wingdings" pitchFamily="2" charset="2"/>
              <a:buChar char="n"/>
              <a:defRPr/>
            </a:pPr>
            <a:r>
              <a:rPr lang="en-US" altLang="ko-KR" sz="2000" b="1" dirty="0" smtClean="0">
                <a:ea typeface="굴림" pitchFamily="34" charset="-127"/>
                <a:cs typeface="+mn-cs"/>
              </a:rPr>
              <a:t>Claim</a:t>
            </a:r>
            <a:endParaRPr lang="en-US" altLang="ko-KR" sz="2000" dirty="0">
              <a:ea typeface="굴림" pitchFamily="34" charset="-127"/>
              <a:cs typeface="+mn-cs"/>
            </a:endParaRPr>
          </a:p>
          <a:p>
            <a:pPr eaLnBrk="1" hangingPunct="1">
              <a:buFont typeface="Wingdings" pitchFamily="2" charset="2"/>
              <a:buChar char="n"/>
              <a:defRPr/>
            </a:pPr>
            <a:r>
              <a:rPr lang="en-US" altLang="ko-KR" sz="2000" b="1" dirty="0">
                <a:ea typeface="굴림" pitchFamily="34" charset="-127"/>
                <a:cs typeface="+mn-cs"/>
              </a:rPr>
              <a:t>Data/Grounds/Evidence</a:t>
            </a:r>
          </a:p>
          <a:p>
            <a:pPr eaLnBrk="1" hangingPunct="1">
              <a:buFont typeface="Wingdings" pitchFamily="2" charset="2"/>
              <a:buChar char="n"/>
              <a:defRPr/>
            </a:pPr>
            <a:r>
              <a:rPr lang="en-US" altLang="ko-KR" sz="2000" b="1" dirty="0">
                <a:ea typeface="굴림" pitchFamily="34" charset="-127"/>
                <a:cs typeface="+mn-cs"/>
              </a:rPr>
              <a:t>Warrant</a:t>
            </a:r>
          </a:p>
          <a:p>
            <a:pPr eaLnBrk="1" hangingPunct="1">
              <a:buFont typeface="Wingdings" pitchFamily="2" charset="2"/>
              <a:buChar char="n"/>
              <a:defRPr/>
            </a:pPr>
            <a:r>
              <a:rPr lang="en-US" altLang="ko-KR" sz="2000" b="1" dirty="0">
                <a:ea typeface="굴림" pitchFamily="34" charset="-127"/>
                <a:cs typeface="+mn-cs"/>
              </a:rPr>
              <a:t>Backing/Support</a:t>
            </a:r>
          </a:p>
          <a:p>
            <a:pPr eaLnBrk="1" hangingPunct="1">
              <a:buFont typeface="Wingdings" pitchFamily="2" charset="2"/>
              <a:buChar char="n"/>
              <a:defRPr/>
            </a:pPr>
            <a:r>
              <a:rPr lang="en-US" altLang="ko-KR" sz="2000" b="1" dirty="0">
                <a:ea typeface="굴림" pitchFamily="34" charset="-127"/>
                <a:cs typeface="+mn-cs"/>
              </a:rPr>
              <a:t>Qualifiers</a:t>
            </a:r>
          </a:p>
          <a:p>
            <a:pPr eaLnBrk="1" hangingPunct="1">
              <a:buFont typeface="Wingdings" pitchFamily="2" charset="2"/>
              <a:buChar char="n"/>
              <a:defRPr/>
            </a:pPr>
            <a:r>
              <a:rPr lang="en-US" altLang="ko-KR" sz="2000" b="1" dirty="0">
                <a:ea typeface="굴림" pitchFamily="34" charset="-127"/>
                <a:cs typeface="+mn-cs"/>
              </a:rPr>
              <a:t>Rebuttal/Concessions/Counter-</a:t>
            </a:r>
            <a:r>
              <a:rPr lang="en-US" altLang="ko-KR" sz="2000" b="1" dirty="0" smtClean="0">
                <a:ea typeface="굴림" pitchFamily="34" charset="-127"/>
                <a:cs typeface="+mn-cs"/>
              </a:rPr>
              <a:t>arguments</a:t>
            </a:r>
          </a:p>
          <a:p>
            <a:pPr eaLnBrk="1" hangingPunct="1">
              <a:buNone/>
              <a:defRPr/>
            </a:pPr>
            <a:endParaRPr lang="en-US" altLang="ko-KR" sz="2000" b="1" dirty="0">
              <a:ea typeface="굴림" pitchFamily="34" charset="-127"/>
              <a:cs typeface="+mn-cs"/>
            </a:endParaRPr>
          </a:p>
        </p:txBody>
      </p:sp>
      <p:pic>
        <p:nvPicPr>
          <p:cNvPr id="20485" name="Picture 8"/>
          <p:cNvPicPr>
            <a:picLocks noGrp="1" noChangeAspect="1" noChangeArrowheads="1"/>
          </p:cNvPicPr>
          <p:nvPr>
            <p:ph sz="half" idx="2"/>
          </p:nvPr>
        </p:nvPicPr>
        <p:blipFill>
          <a:blip r:embed="rId3"/>
          <a:srcRect/>
          <a:stretch>
            <a:fillRect/>
          </a:stretch>
        </p:blipFill>
        <p:spPr>
          <a:xfrm>
            <a:off x="4800600" y="1600200"/>
            <a:ext cx="3113088" cy="2832100"/>
          </a:xfrm>
          <a:noFill/>
        </p:spPr>
      </p:pic>
      <p:sp>
        <p:nvSpPr>
          <p:cNvPr id="30724" name="Rectangle 4"/>
          <p:cNvSpPr>
            <a:spLocks noChangeArrowheads="1"/>
          </p:cNvSpPr>
          <p:nvPr/>
        </p:nvSpPr>
        <p:spPr bwMode="auto">
          <a:xfrm>
            <a:off x="381000" y="5867400"/>
            <a:ext cx="8458200" cy="533400"/>
          </a:xfrm>
          <a:prstGeom prst="rect">
            <a:avLst/>
          </a:prstGeom>
          <a:noFill/>
          <a:ln>
            <a:noFill/>
          </a:ln>
          <a:effectLst/>
          <a:extLst/>
        </p:spPr>
        <p:txBody>
          <a:bodyPr>
            <a:prstTxWarp prst="textNoShape">
              <a:avLst/>
            </a:prstTxWarp>
          </a:bodyPr>
          <a:lstStyle/>
          <a:p>
            <a:pPr marL="342900" indent="-342900" algn="ctr">
              <a:lnSpc>
                <a:spcPct val="80000"/>
              </a:lnSpc>
              <a:spcBef>
                <a:spcPct val="20000"/>
              </a:spcBef>
              <a:buClr>
                <a:schemeClr val="hlink"/>
              </a:buClr>
              <a:buSzPct val="70000"/>
              <a:buFont typeface="Wingdings" pitchFamily="-65" charset="2"/>
              <a:buNone/>
              <a:defRPr/>
            </a:pPr>
            <a:r>
              <a:rPr lang="en-US" altLang="ko-KR" sz="1600" b="1">
                <a:effectLst>
                  <a:outerShdw blurRad="38100" dist="38100" dir="2700000" algn="tl">
                    <a:srgbClr val="000000"/>
                  </a:outerShdw>
                </a:effectLst>
                <a:latin typeface="Garamond" pitchFamily="-65" charset="0"/>
                <a:ea typeface="굴림" pitchFamily="-65" charset="-127"/>
                <a:cs typeface="Arial" pitchFamily="-65" charset="0"/>
              </a:rPr>
              <a:t>Toulmin Model at the LeTourneau University OWL</a:t>
            </a:r>
          </a:p>
          <a:p>
            <a:pPr marL="342900" indent="-342900">
              <a:lnSpc>
                <a:spcPct val="80000"/>
              </a:lnSpc>
              <a:spcBef>
                <a:spcPct val="20000"/>
              </a:spcBef>
              <a:buClr>
                <a:schemeClr val="hlink"/>
              </a:buClr>
              <a:buSzPct val="70000"/>
              <a:buFont typeface="Wingdings" pitchFamily="-65" charset="2"/>
              <a:buNone/>
              <a:defRPr/>
            </a:pPr>
            <a:r>
              <a:rPr lang="en-US" altLang="ko-KR" sz="1600" b="1">
                <a:effectLst>
                  <a:outerShdw blurRad="38100" dist="38100" dir="2700000" algn="tl">
                    <a:srgbClr val="000000"/>
                  </a:outerShdw>
                </a:effectLst>
                <a:latin typeface="Garamond" pitchFamily="-65" charset="0"/>
                <a:ea typeface="굴림" pitchFamily="-65" charset="-127"/>
                <a:cs typeface="Arial" pitchFamily="-65" charset="0"/>
                <a:hlinkClick r:id="rId4"/>
              </a:rPr>
              <a:t>http://owlet.letu.edu/contenthtml/research/toulmin.html</a:t>
            </a:r>
            <a:endParaRPr lang="en-US" altLang="ko-KR" sz="1600" b="1">
              <a:effectLst>
                <a:outerShdw blurRad="38100" dist="38100" dir="2700000" algn="tl">
                  <a:srgbClr val="000000"/>
                </a:outerShdw>
              </a:effectLst>
              <a:latin typeface="Garamond" pitchFamily="-65" charset="0"/>
              <a:ea typeface="굴림" pitchFamily="-65" charset="-127"/>
              <a:cs typeface="Arial" pitchFamily="-65"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Claim - examples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200" dirty="0" smtClean="0"/>
              <a:t>Is </a:t>
            </a:r>
            <a:r>
              <a:rPr lang="en-US" sz="2200" dirty="0" err="1" smtClean="0"/>
              <a:t>a+a</a:t>
            </a:r>
            <a:r>
              <a:rPr lang="en-US" sz="2200" dirty="0" smtClean="0"/>
              <a:t>=a</a:t>
            </a:r>
            <a:r>
              <a:rPr lang="en-US" sz="2200" baseline="30000" dirty="0" smtClean="0"/>
              <a:t>2 </a:t>
            </a:r>
            <a:r>
              <a:rPr lang="en-US" sz="2200" dirty="0" smtClean="0"/>
              <a:t> true?   </a:t>
            </a:r>
          </a:p>
          <a:p>
            <a:endParaRPr lang="en-US" sz="2200" dirty="0" smtClean="0"/>
          </a:p>
          <a:p>
            <a:r>
              <a:rPr lang="en-US" sz="2200" dirty="0" smtClean="0"/>
              <a:t>Is 			     ? </a:t>
            </a:r>
          </a:p>
          <a:p>
            <a:endParaRPr lang="en-US" sz="2200" dirty="0" smtClean="0"/>
          </a:p>
          <a:p>
            <a:r>
              <a:rPr lang="en-US" sz="2200" dirty="0" smtClean="0"/>
              <a:t>Pre-calculus (PBS)</a:t>
            </a:r>
          </a:p>
          <a:p>
            <a:endParaRPr lang="en-US" dirty="0" smtClean="0"/>
          </a:p>
          <a:p>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6" name="TextBox 5"/>
          <p:cNvSpPr txBox="1"/>
          <p:nvPr/>
        </p:nvSpPr>
        <p:spPr>
          <a:xfrm>
            <a:off x="5418667" y="1913467"/>
            <a:ext cx="184666" cy="369332"/>
          </a:xfrm>
          <a:prstGeom prst="rect">
            <a:avLst/>
          </a:prstGeom>
          <a:noFill/>
        </p:spPr>
        <p:txBody>
          <a:bodyPr wrap="none" rtlCol="0">
            <a:spAutoFit/>
          </a:bodyPr>
          <a:lstStyle/>
          <a:p>
            <a:endParaRPr lang="en-US" dirty="0"/>
          </a:p>
        </p:txBody>
      </p:sp>
      <p:graphicFrame>
        <p:nvGraphicFramePr>
          <p:cNvPr id="24581" name="Object 5"/>
          <p:cNvGraphicFramePr>
            <a:graphicFrameLocks noChangeAspect="1"/>
          </p:cNvGraphicFramePr>
          <p:nvPr>
            <p:extLst>
              <p:ext uri="{D42A27DB-BD31-4B8C-83A1-F6EECF244321}">
                <p14:modId xmlns:p14="http://schemas.microsoft.com/office/powerpoint/2010/main" val="1610619490"/>
              </p:ext>
            </p:extLst>
          </p:nvPr>
        </p:nvGraphicFramePr>
        <p:xfrm>
          <a:off x="1208482" y="2810799"/>
          <a:ext cx="2562225" cy="544512"/>
        </p:xfrm>
        <a:graphic>
          <a:graphicData uri="http://schemas.openxmlformats.org/presentationml/2006/ole">
            <mc:AlternateContent xmlns:mc="http://schemas.openxmlformats.org/markup-compatibility/2006">
              <mc:Choice xmlns:v="urn:schemas-microsoft-com:vml" Requires="v">
                <p:oleObj spid="_x0000_s24715" name="Equation" r:id="rId4" imgW="1016000" imgH="215900" progId="Equation.3">
                  <p:embed/>
                </p:oleObj>
              </mc:Choice>
              <mc:Fallback>
                <p:oleObj name="Equation" r:id="rId4" imgW="1016000" imgH="2159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482" y="2810799"/>
                        <a:ext cx="2562225"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Screen Shot 2014-12-06 at 7.48.29 AM.png"/>
          <p:cNvPicPr>
            <a:picLocks noChangeAspect="1"/>
          </p:cNvPicPr>
          <p:nvPr/>
        </p:nvPicPr>
        <p:blipFill>
          <a:blip r:embed="rId6"/>
          <a:stretch>
            <a:fillRect/>
          </a:stretch>
        </p:blipFill>
        <p:spPr>
          <a:xfrm>
            <a:off x="5162394" y="3483874"/>
            <a:ext cx="3365500" cy="2565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smtClean="0">
                <a:solidFill>
                  <a:schemeClr val="accent2">
                    <a:lumMod val="75000"/>
                  </a:schemeClr>
                </a:solidFill>
              </a:rPr>
              <a:t>Development of Argumentation using </a:t>
            </a:r>
            <a:r>
              <a:rPr lang="en-US" sz="3400" dirty="0" err="1" smtClean="0">
                <a:solidFill>
                  <a:schemeClr val="accent2">
                    <a:lumMod val="75000"/>
                  </a:schemeClr>
                </a:solidFill>
              </a:rPr>
              <a:t>Toulmin</a:t>
            </a:r>
            <a:r>
              <a:rPr lang="en-US" sz="3400" dirty="0" smtClean="0">
                <a:solidFill>
                  <a:schemeClr val="accent2">
                    <a:lumMod val="75000"/>
                  </a:schemeClr>
                </a:solidFill>
              </a:rPr>
              <a:t> Model of Argument </a:t>
            </a:r>
            <a:r>
              <a:rPr lang="en-US" sz="3400" dirty="0" smtClean="0">
                <a:solidFill>
                  <a:schemeClr val="accent4"/>
                </a:solidFill>
              </a:rPr>
              <a:t>(Differentiated Instruction)</a:t>
            </a:r>
            <a:endParaRPr lang="en-US" sz="3400" dirty="0">
              <a:solidFill>
                <a:schemeClr val="accent4"/>
              </a:solidFill>
            </a:endParaRPr>
          </a:p>
        </p:txBody>
      </p:sp>
      <p:sp>
        <p:nvSpPr>
          <p:cNvPr id="3" name="Content Placeholder 2"/>
          <p:cNvSpPr>
            <a:spLocks noGrp="1"/>
          </p:cNvSpPr>
          <p:nvPr>
            <p:ph idx="1"/>
          </p:nvPr>
        </p:nvSpPr>
        <p:spPr/>
        <p:txBody>
          <a:bodyPr>
            <a:normAutofit/>
          </a:bodyPr>
          <a:lstStyle/>
          <a:p>
            <a:r>
              <a:rPr lang="en-US" dirty="0" smtClean="0"/>
              <a:t>Use simple cases to examine the claim, find a counterexample against the claim if possible (</a:t>
            </a:r>
            <a:r>
              <a:rPr lang="en-US" dirty="0" smtClean="0">
                <a:solidFill>
                  <a:srgbClr val="FF0000"/>
                </a:solidFill>
              </a:rPr>
              <a:t>evaluating evidence</a:t>
            </a:r>
            <a:r>
              <a:rPr lang="en-US" dirty="0" smtClean="0"/>
              <a:t>). </a:t>
            </a:r>
          </a:p>
          <a:p>
            <a:r>
              <a:rPr lang="en-US" dirty="0" smtClean="0"/>
              <a:t>Understand the related definitions and/or theorems (previously established results), interpret them,  and apply them to the case of study (</a:t>
            </a:r>
            <a:r>
              <a:rPr lang="en-US" dirty="0" smtClean="0">
                <a:solidFill>
                  <a:srgbClr val="FF0000"/>
                </a:solidFill>
              </a:rPr>
              <a:t>warrants</a:t>
            </a:r>
            <a:r>
              <a:rPr lang="en-US" dirty="0" smtClean="0"/>
              <a:t>). </a:t>
            </a:r>
          </a:p>
          <a:p>
            <a:r>
              <a:rPr lang="en-US" dirty="0" smtClean="0"/>
              <a:t>Use additional justification such as common sense and real world situations (</a:t>
            </a:r>
            <a:r>
              <a:rPr lang="en-US" dirty="0" smtClean="0">
                <a:solidFill>
                  <a:srgbClr val="FF0000"/>
                </a:solidFill>
              </a:rPr>
              <a:t>backing</a:t>
            </a:r>
            <a:r>
              <a:rPr lang="en-US" dirty="0" smtClean="0"/>
              <a:t>).</a:t>
            </a:r>
          </a:p>
          <a:p>
            <a:r>
              <a:rPr lang="en-US" dirty="0" smtClean="0"/>
              <a:t>Clarify the conditions of your claim (</a:t>
            </a:r>
            <a:r>
              <a:rPr lang="en-US" dirty="0" smtClean="0">
                <a:solidFill>
                  <a:srgbClr val="FF0000"/>
                </a:solidFill>
              </a:rPr>
              <a:t>qualifier</a:t>
            </a:r>
            <a:r>
              <a:rPr lang="en-US" dirty="0" smtClean="0"/>
              <a:t>).</a:t>
            </a:r>
          </a:p>
          <a:p>
            <a:pPr>
              <a:buNone/>
            </a:pPr>
            <a:r>
              <a:rPr lang="en-US" dirty="0" smtClean="0"/>
              <a:t>(These ideas are consistent with MP 3 and Claim 3.)</a:t>
            </a:r>
          </a:p>
          <a:p>
            <a:pPr>
              <a:buNone/>
            </a:pPr>
            <a:r>
              <a:rPr lang="en-US" dirty="0" smtClean="0">
                <a:solidFill>
                  <a:srgbClr val="7030A0"/>
                </a:solidFill>
              </a:rPr>
              <a:t>Going beyond: look for generalization, make conjectures and prove conjectures.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2"/>
            <a:ext cx="8001000" cy="1609344"/>
          </a:xfrm>
        </p:spPr>
        <p:txBody>
          <a:bodyPr>
            <a:normAutofit/>
          </a:bodyPr>
          <a:lstStyle/>
          <a:p>
            <a:r>
              <a:rPr lang="en-US" sz="3200" dirty="0" smtClean="0">
                <a:solidFill>
                  <a:schemeClr val="accent2">
                    <a:lumMod val="75000"/>
                  </a:schemeClr>
                </a:solidFill>
              </a:rPr>
              <a:t>Guiding Students in Debate</a:t>
            </a:r>
            <a:endParaRPr lang="en-US" sz="3200" dirty="0">
              <a:solidFill>
                <a:schemeClr val="accent2">
                  <a:lumMod val="75000"/>
                </a:schemeClr>
              </a:solidFill>
            </a:endParaRPr>
          </a:p>
        </p:txBody>
      </p:sp>
      <p:sp>
        <p:nvSpPr>
          <p:cNvPr id="3" name="Content Placeholder 2"/>
          <p:cNvSpPr>
            <a:spLocks noGrp="1"/>
          </p:cNvSpPr>
          <p:nvPr>
            <p:ph idx="1"/>
          </p:nvPr>
        </p:nvSpPr>
        <p:spPr>
          <a:xfrm>
            <a:off x="457199" y="1840030"/>
            <a:ext cx="7784123" cy="4633922"/>
          </a:xfrm>
        </p:spPr>
        <p:txBody>
          <a:bodyPr>
            <a:normAutofit lnSpcReduction="10000"/>
          </a:bodyPr>
          <a:lstStyle/>
          <a:p>
            <a:pPr>
              <a:buNone/>
            </a:pPr>
            <a:r>
              <a:rPr lang="en-US" dirty="0" smtClean="0">
                <a:solidFill>
                  <a:schemeClr val="accent3">
                    <a:lumMod val="75000"/>
                  </a:schemeClr>
                </a:solidFill>
              </a:rPr>
              <a:t>Open question with different tiers for success.</a:t>
            </a:r>
          </a:p>
          <a:p>
            <a:pPr>
              <a:buNone/>
            </a:pPr>
            <a:r>
              <a:rPr lang="en-US" dirty="0" smtClean="0">
                <a:solidFill>
                  <a:schemeClr val="accent3">
                    <a:lumMod val="75000"/>
                  </a:schemeClr>
                </a:solidFill>
              </a:rPr>
              <a:t>(More in Module 24.)   </a:t>
            </a:r>
          </a:p>
          <a:p>
            <a:pPr>
              <a:buNone/>
            </a:pPr>
            <a:r>
              <a:rPr lang="en-US" dirty="0" smtClean="0"/>
              <a:t>Students work in groups. They will  understand the problem and make sense of it. </a:t>
            </a:r>
          </a:p>
          <a:p>
            <a:pPr>
              <a:buNone/>
            </a:pPr>
            <a:r>
              <a:rPr lang="en-US" dirty="0" smtClean="0"/>
              <a:t>Toolbox for argumentation: </a:t>
            </a:r>
          </a:p>
          <a:p>
            <a:pPr>
              <a:buNone/>
            </a:pPr>
            <a:r>
              <a:rPr lang="en-US" dirty="0" smtClean="0"/>
              <a:t>Definition of points in the coordinate plane, ± signs for x and y in each quadrant (</a:t>
            </a:r>
            <a:r>
              <a:rPr lang="en-US" dirty="0" smtClean="0">
                <a:solidFill>
                  <a:srgbClr val="FF0000"/>
                </a:solidFill>
              </a:rPr>
              <a:t>warrant, </a:t>
            </a:r>
            <a:r>
              <a:rPr lang="en-US" dirty="0" smtClean="0">
                <a:solidFill>
                  <a:srgbClr val="0070C0"/>
                </a:solidFill>
              </a:rPr>
              <a:t>lower level</a:t>
            </a:r>
            <a:r>
              <a:rPr lang="en-US" dirty="0" smtClean="0"/>
              <a:t>).</a:t>
            </a:r>
          </a:p>
          <a:p>
            <a:pPr>
              <a:buNone/>
            </a:pPr>
            <a:r>
              <a:rPr lang="en-US" dirty="0" smtClean="0"/>
              <a:t>Check whether the statement is true for special cases: a=1, b=−1; a=2, b=−1; is it okay to choose a=−1, b=−2? (</a:t>
            </a:r>
            <a:r>
              <a:rPr lang="en-US" dirty="0" smtClean="0">
                <a:solidFill>
                  <a:srgbClr val="FF0000"/>
                </a:solidFill>
              </a:rPr>
              <a:t>Evidence, </a:t>
            </a:r>
            <a:r>
              <a:rPr lang="en-US" dirty="0" smtClean="0">
                <a:solidFill>
                  <a:srgbClr val="0070C0"/>
                </a:solidFill>
              </a:rPr>
              <a:t>lower level</a:t>
            </a:r>
            <a:r>
              <a:rPr lang="en-US" dirty="0" smtClean="0"/>
              <a:t>)  </a:t>
            </a:r>
          </a:p>
          <a:p>
            <a:pPr>
              <a:buNone/>
            </a:pPr>
            <a:r>
              <a:rPr lang="en-US" dirty="0" smtClean="0"/>
              <a:t>Use definitions of coordinates and geometry (congruent triangles) or trigonometry to justify the reasons (</a:t>
            </a:r>
            <a:r>
              <a:rPr lang="en-US" dirty="0" smtClean="0">
                <a:solidFill>
                  <a:srgbClr val="FF0000"/>
                </a:solidFill>
              </a:rPr>
              <a:t>warrant/backing, </a:t>
            </a:r>
            <a:r>
              <a:rPr lang="en-US" dirty="0" smtClean="0">
                <a:solidFill>
                  <a:srgbClr val="0070C0"/>
                </a:solidFill>
              </a:rPr>
              <a:t>higher level, highest level - rigor proof</a:t>
            </a:r>
            <a:r>
              <a:rPr lang="en-US" dirty="0" smtClean="0"/>
              <a:t>).</a:t>
            </a:r>
          </a:p>
          <a:p>
            <a:pPr>
              <a:buNone/>
            </a:pPr>
            <a:r>
              <a:rPr lang="en-US" dirty="0" smtClean="0"/>
              <a:t>Discuss whether this idea can be extended if the point (</a:t>
            </a:r>
            <a:r>
              <a:rPr lang="en-US" dirty="0" err="1" smtClean="0"/>
              <a:t>a,b</a:t>
            </a:r>
            <a:r>
              <a:rPr lang="en-US" dirty="0" smtClean="0"/>
              <a:t>) is in another quadrant (</a:t>
            </a:r>
            <a:r>
              <a:rPr lang="en-US" dirty="0" smtClean="0">
                <a:solidFill>
                  <a:srgbClr val="FF0000"/>
                </a:solidFill>
              </a:rPr>
              <a:t>qualifiers</a:t>
            </a:r>
            <a:r>
              <a:rPr lang="en-US" dirty="0" smtClean="0"/>
              <a:t>).</a:t>
            </a:r>
            <a:endParaRPr lang="en-US" dirty="0"/>
          </a:p>
        </p:txBody>
      </p:sp>
      <p:pic>
        <p:nvPicPr>
          <p:cNvPr id="5" name="Picture 4" descr="Screen Shot 2014-12-06 at 7.48.29 AM.png"/>
          <p:cNvPicPr>
            <a:picLocks noChangeAspect="1"/>
          </p:cNvPicPr>
          <p:nvPr/>
        </p:nvPicPr>
        <p:blipFill>
          <a:blip r:embed="rId3"/>
          <a:stretch>
            <a:fillRect/>
          </a:stretch>
        </p:blipFill>
        <p:spPr>
          <a:xfrm>
            <a:off x="6467845" y="222291"/>
            <a:ext cx="2676155" cy="203993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Use </a:t>
            </a:r>
            <a:r>
              <a:rPr lang="en-US" sz="3400" dirty="0" err="1" smtClean="0">
                <a:solidFill>
                  <a:schemeClr val="accent2">
                    <a:lumMod val="75000"/>
                  </a:schemeClr>
                </a:solidFill>
              </a:rPr>
              <a:t>Toulmin</a:t>
            </a:r>
            <a:r>
              <a:rPr lang="en-US" sz="3400" dirty="0" smtClean="0">
                <a:solidFill>
                  <a:schemeClr val="accent2">
                    <a:lumMod val="75000"/>
                  </a:schemeClr>
                </a:solidFill>
              </a:rPr>
              <a:t> Model in Teaching </a:t>
            </a:r>
            <a:endParaRPr lang="en-US" sz="34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smtClean="0"/>
              <a:t>CCSS Math Content 7.EE.A.2 </a:t>
            </a:r>
            <a:endParaRPr lang="en-US" sz="2400" dirty="0"/>
          </a:p>
          <a:p>
            <a:pPr marL="0" indent="0">
              <a:buNone/>
            </a:pPr>
            <a:r>
              <a:rPr lang="en-US" sz="2400" dirty="0" smtClean="0"/>
              <a:t>Understand </a:t>
            </a:r>
            <a:r>
              <a:rPr lang="en-US" sz="2400" dirty="0"/>
              <a:t>that rewriting an expression in different forms in a problem context can shed light on the problem and how the quantities in it are related. </a:t>
            </a:r>
            <a:r>
              <a:rPr lang="en-US" sz="2400" i="1" dirty="0"/>
              <a:t>For example, a + 0.05a = 1.05a means that “increase by 5%” is the same as “multiply by 1.05.”</a:t>
            </a:r>
            <a:endParaRPr lang="en-US" sz="2400" dirty="0" smtClean="0"/>
          </a:p>
        </p:txBody>
      </p:sp>
    </p:spTree>
    <p:extLst>
      <p:ext uri="{BB962C8B-B14F-4D97-AF65-F5344CB8AC3E}">
        <p14:creationId xmlns:p14="http://schemas.microsoft.com/office/powerpoint/2010/main" val="243158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Content of Modules 17 &amp; 20</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smtClean="0"/>
              <a:t>Part I – Construct viable arguments and critique  the reasoning of others (MP3) - why and how (Module 17).</a:t>
            </a:r>
          </a:p>
          <a:p>
            <a:endParaRPr lang="en-US" sz="2400" dirty="0" smtClean="0"/>
          </a:p>
          <a:p>
            <a:r>
              <a:rPr lang="en-US" sz="2400" dirty="0" smtClean="0"/>
              <a:t>Part II – Using MP3 to assist formative assessment. (Module 20).</a:t>
            </a:r>
            <a:endParaRPr lang="en-US" sz="2400" dirty="0"/>
          </a:p>
        </p:txBody>
      </p:sp>
    </p:spTree>
    <p:extLst>
      <p:ext uri="{BB962C8B-B14F-4D97-AF65-F5344CB8AC3E}">
        <p14:creationId xmlns:p14="http://schemas.microsoft.com/office/powerpoint/2010/main" val="170598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70548"/>
          </a:xfrm>
        </p:spPr>
        <p:txBody>
          <a:bodyPr/>
          <a:lstStyle/>
          <a:p>
            <a:r>
              <a:rPr lang="en-US" sz="3200" dirty="0" smtClean="0">
                <a:solidFill>
                  <a:schemeClr val="accent2">
                    <a:lumMod val="75000"/>
                  </a:schemeClr>
                </a:solidFill>
              </a:rPr>
              <a:t>Motivation Problem</a:t>
            </a:r>
            <a:r>
              <a:rPr lang="en-US" dirty="0" smtClean="0"/>
              <a:t> </a:t>
            </a:r>
            <a:r>
              <a:rPr lang="en-US" dirty="0" smtClean="0">
                <a:solidFill>
                  <a:srgbClr val="FF0000"/>
                </a:solidFill>
              </a:rPr>
              <a:t>(Evidence)</a:t>
            </a:r>
            <a:r>
              <a:rPr lang="en-US" dirty="0" smtClean="0"/>
              <a:t>: </a:t>
            </a:r>
            <a:endParaRPr lang="en-US" dirty="0"/>
          </a:p>
        </p:txBody>
      </p:sp>
      <p:sp>
        <p:nvSpPr>
          <p:cNvPr id="3" name="Content Placeholder 2"/>
          <p:cNvSpPr>
            <a:spLocks noGrp="1"/>
          </p:cNvSpPr>
          <p:nvPr>
            <p:ph idx="1"/>
          </p:nvPr>
        </p:nvSpPr>
        <p:spPr>
          <a:xfrm>
            <a:off x="685800" y="1655180"/>
            <a:ext cx="7726680" cy="4379860"/>
          </a:xfrm>
        </p:spPr>
        <p:txBody>
          <a:bodyPr>
            <a:normAutofit/>
          </a:bodyPr>
          <a:lstStyle/>
          <a:p>
            <a:pPr marL="0" indent="0">
              <a:buNone/>
            </a:pPr>
            <a:r>
              <a:rPr lang="en-US" dirty="0" smtClean="0"/>
              <a:t>Suppose that you went out for lunch. The lunch item you’d like to order is $10 on the menu. The amount to pay for tax and tip is about 25% of the lunch price from the menu. How much money will you pay in total at the end of the lunch? </a:t>
            </a:r>
          </a:p>
          <a:p>
            <a:pPr marL="0" indent="0">
              <a:buNone/>
            </a:pPr>
            <a:r>
              <a:rPr lang="en-US" dirty="0" smtClean="0">
                <a:solidFill>
                  <a:schemeClr val="accent5"/>
                </a:solidFill>
              </a:rPr>
              <a:t>This is a closed question, an easier level to start. </a:t>
            </a:r>
          </a:p>
          <a:p>
            <a:r>
              <a:rPr lang="en-US" dirty="0" smtClean="0"/>
              <a:t>Allow students to work on this problem on their own, in groups. </a:t>
            </a:r>
          </a:p>
          <a:p>
            <a:r>
              <a:rPr lang="en-US" dirty="0" smtClean="0"/>
              <a:t>Engage the discussions by asking tiered questions such as </a:t>
            </a:r>
          </a:p>
          <a:p>
            <a:pPr marL="457200" indent="-457200">
              <a:buFont typeface="+mj-lt"/>
              <a:buAutoNum type="arabicPeriod"/>
            </a:pPr>
            <a:r>
              <a:rPr lang="en-US" dirty="0" smtClean="0"/>
              <a:t>How did you set up the problem up? What is the price listed in the menu? How do you find the amount spent on the tax and tip? How do you find the total amount paid at the end? </a:t>
            </a:r>
          </a:p>
          <a:p>
            <a:pPr marL="457200" indent="-457200">
              <a:buFont typeface="+mj-lt"/>
              <a:buAutoNum type="arabicPeriod"/>
            </a:pPr>
            <a:r>
              <a:rPr lang="en-US" dirty="0" smtClean="0"/>
              <a:t>How do you write a math expression for the tax and tip you pay, and then the total amount you pay? </a:t>
            </a:r>
          </a:p>
          <a:p>
            <a:pPr marL="457200" indent="-457200">
              <a:buFont typeface="+mj-lt"/>
              <a:buAutoNum type="arabicPeriod"/>
            </a:pPr>
            <a:r>
              <a:rPr lang="en-US" dirty="0" smtClean="0"/>
              <a:t>How do you calculate the total amount?   </a:t>
            </a:r>
            <a:endParaRPr lang="en-US" dirty="0"/>
          </a:p>
        </p:txBody>
      </p:sp>
    </p:spTree>
    <p:extLst>
      <p:ext uri="{BB962C8B-B14F-4D97-AF65-F5344CB8AC3E}">
        <p14:creationId xmlns:p14="http://schemas.microsoft.com/office/powerpoint/2010/main" val="1396509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843148"/>
            <a:ext cx="7467600" cy="5630804"/>
          </a:xfrm>
        </p:spPr>
        <p:txBody>
          <a:bodyPr>
            <a:normAutofit/>
          </a:bodyPr>
          <a:lstStyle/>
          <a:p>
            <a:pPr marL="0" indent="0">
              <a:buNone/>
            </a:pPr>
            <a:r>
              <a:rPr lang="en-US" dirty="0"/>
              <a:t>T</a:t>
            </a:r>
            <a:r>
              <a:rPr lang="en-US" dirty="0" smtClean="0"/>
              <a:t>he price listed in the menu is $10. </a:t>
            </a:r>
          </a:p>
          <a:p>
            <a:pPr marL="0" indent="0">
              <a:buNone/>
            </a:pPr>
            <a:endParaRPr lang="en-US" dirty="0" smtClean="0"/>
          </a:p>
          <a:p>
            <a:pPr marL="0" indent="0">
              <a:buNone/>
            </a:pPr>
            <a:r>
              <a:rPr lang="en-US" dirty="0"/>
              <a:t>T</a:t>
            </a:r>
            <a:r>
              <a:rPr lang="en-US" dirty="0" smtClean="0"/>
              <a:t>he amount spent on the tax and tip is 25%☓$10 = 0.25✕$10.</a:t>
            </a:r>
          </a:p>
          <a:p>
            <a:pPr marL="0" indent="0">
              <a:buNone/>
            </a:pPr>
            <a:endParaRPr lang="en-US" dirty="0"/>
          </a:p>
          <a:p>
            <a:pPr marL="0" indent="0">
              <a:buNone/>
            </a:pPr>
            <a:r>
              <a:rPr lang="en-US" dirty="0" smtClean="0"/>
              <a:t>The math expression for the total amount is </a:t>
            </a:r>
          </a:p>
          <a:p>
            <a:pPr marL="0" indent="0">
              <a:buNone/>
            </a:pPr>
            <a:r>
              <a:rPr lang="en-US" dirty="0"/>
              <a:t> </a:t>
            </a:r>
            <a:r>
              <a:rPr lang="en-US" dirty="0" smtClean="0"/>
              <a:t> $10 + 0.25✕$10.</a:t>
            </a:r>
          </a:p>
          <a:p>
            <a:pPr marL="0" indent="0">
              <a:buNone/>
            </a:pPr>
            <a:endParaRPr lang="en-US" dirty="0" smtClean="0"/>
          </a:p>
          <a:p>
            <a:pPr marL="0" indent="0">
              <a:buNone/>
            </a:pPr>
            <a:r>
              <a:rPr lang="en-US" dirty="0" smtClean="0"/>
              <a:t>To calculate the total amount I can apply correct order of operations: </a:t>
            </a:r>
          </a:p>
          <a:p>
            <a:pPr marL="0" indent="0">
              <a:buNone/>
            </a:pPr>
            <a:r>
              <a:rPr lang="en-US" dirty="0"/>
              <a:t> $10 + 0.25✕$</a:t>
            </a:r>
            <a:r>
              <a:rPr lang="en-US" dirty="0" smtClean="0"/>
              <a:t>10 = $10+$2.50=$12.50</a:t>
            </a:r>
          </a:p>
          <a:p>
            <a:pPr marL="0" indent="0">
              <a:buNone/>
            </a:pPr>
            <a:r>
              <a:rPr lang="en-US" dirty="0" smtClean="0"/>
              <a:t>Or use distributive property:</a:t>
            </a:r>
          </a:p>
          <a:p>
            <a:pPr marL="0" indent="0">
              <a:buNone/>
            </a:pPr>
            <a:r>
              <a:rPr lang="en-US" dirty="0"/>
              <a:t>$</a:t>
            </a:r>
            <a:r>
              <a:rPr lang="en-US" dirty="0" smtClean="0"/>
              <a:t>10+0.25</a:t>
            </a:r>
            <a:r>
              <a:rPr lang="en-US" dirty="0"/>
              <a:t>✕$</a:t>
            </a:r>
            <a:r>
              <a:rPr lang="en-US" dirty="0" smtClean="0"/>
              <a:t>10 =1✕$10+0.25✕$10=(1+0.25) ✕$10=$12.50. </a:t>
            </a:r>
          </a:p>
          <a:p>
            <a:pPr marL="0" indent="0">
              <a:buNone/>
            </a:pPr>
            <a:r>
              <a:rPr lang="en-US" dirty="0" smtClean="0"/>
              <a:t>  </a:t>
            </a:r>
            <a:endParaRPr lang="en-US" dirty="0"/>
          </a:p>
        </p:txBody>
      </p:sp>
    </p:spTree>
    <p:extLst>
      <p:ext uri="{BB962C8B-B14F-4D97-AF65-F5344CB8AC3E}">
        <p14:creationId xmlns:p14="http://schemas.microsoft.com/office/powerpoint/2010/main" val="44802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Collecting more </a:t>
            </a:r>
            <a:r>
              <a:rPr lang="en-US" sz="3200" dirty="0">
                <a:solidFill>
                  <a:srgbClr val="FF0000"/>
                </a:solidFill>
              </a:rPr>
              <a:t>E</a:t>
            </a:r>
            <a:r>
              <a:rPr lang="en-US" sz="3200" dirty="0" smtClean="0">
                <a:solidFill>
                  <a:srgbClr val="FF0000"/>
                </a:solidFill>
              </a:rPr>
              <a:t>vidence</a:t>
            </a:r>
            <a:r>
              <a:rPr lang="en-US" sz="3200" dirty="0" smtClean="0">
                <a:solidFill>
                  <a:schemeClr val="accent1"/>
                </a:solidFill>
              </a:rPr>
              <a:t> </a:t>
            </a:r>
            <a:r>
              <a:rPr lang="en-US" sz="3200" dirty="0" smtClean="0"/>
              <a:t>and Making a </a:t>
            </a:r>
            <a:r>
              <a:rPr lang="en-US" sz="3200" dirty="0" smtClean="0">
                <a:solidFill>
                  <a:srgbClr val="FF0000"/>
                </a:solidFill>
              </a:rPr>
              <a:t>Claim</a:t>
            </a:r>
            <a:r>
              <a:rPr lang="en-US" sz="3200" dirty="0" smtClean="0"/>
              <a:t> </a:t>
            </a:r>
            <a:endParaRPr lang="en-US" sz="3200" dirty="0"/>
          </a:p>
        </p:txBody>
      </p:sp>
      <p:sp>
        <p:nvSpPr>
          <p:cNvPr id="3" name="Content Placeholder 2"/>
          <p:cNvSpPr>
            <a:spLocks noGrp="1"/>
          </p:cNvSpPr>
          <p:nvPr>
            <p:ph idx="1"/>
          </p:nvPr>
        </p:nvSpPr>
        <p:spPr>
          <a:xfrm>
            <a:off x="731520" y="2103119"/>
            <a:ext cx="7680960" cy="4285957"/>
          </a:xfrm>
        </p:spPr>
        <p:txBody>
          <a:bodyPr>
            <a:normAutofit lnSpcReduction="10000"/>
          </a:bodyPr>
          <a:lstStyle/>
          <a:p>
            <a:pPr marL="0" indent="0">
              <a:buNone/>
            </a:pPr>
            <a:r>
              <a:rPr lang="en-US" dirty="0" smtClean="0"/>
              <a:t>Suppose that you went out for lunch. The lunch item you’d like to order is </a:t>
            </a:r>
            <a:r>
              <a:rPr lang="en-US" dirty="0" smtClean="0">
                <a:solidFill>
                  <a:srgbClr val="FF0000"/>
                </a:solidFill>
              </a:rPr>
              <a:t>$8</a:t>
            </a:r>
            <a:r>
              <a:rPr lang="en-US" dirty="0" smtClean="0"/>
              <a:t>. The amount paying for tax and tip is about 25% of the lunch price. How much money do you to pay at the end? </a:t>
            </a:r>
          </a:p>
          <a:p>
            <a:pPr marL="457200" indent="-457200">
              <a:buFont typeface="+mj-lt"/>
              <a:buAutoNum type="arabicPeriod"/>
            </a:pPr>
            <a:r>
              <a:rPr lang="en-US" sz="1900" dirty="0" smtClean="0"/>
              <a:t>What is the math expression for the tax and tip you pay, and the total amount you pay? </a:t>
            </a:r>
          </a:p>
          <a:p>
            <a:pPr marL="457200" indent="-457200">
              <a:buFont typeface="+mj-lt"/>
              <a:buAutoNum type="arabicPeriod"/>
            </a:pPr>
            <a:r>
              <a:rPr lang="en-US" sz="1900" dirty="0" smtClean="0"/>
              <a:t>How do you calculate the total amount?  </a:t>
            </a:r>
          </a:p>
          <a:p>
            <a:pPr marL="0" indent="0">
              <a:buNone/>
            </a:pPr>
            <a:r>
              <a:rPr lang="en-US" dirty="0" smtClean="0"/>
              <a:t>Depending on the level of students, we can differentiate the task when we create the </a:t>
            </a:r>
            <a:r>
              <a:rPr lang="en-US" dirty="0" smtClean="0">
                <a:solidFill>
                  <a:srgbClr val="FF0000"/>
                </a:solidFill>
              </a:rPr>
              <a:t>generalized problem </a:t>
            </a:r>
            <a:r>
              <a:rPr lang="en-US" dirty="0" smtClean="0">
                <a:solidFill>
                  <a:srgbClr val="0070C0"/>
                </a:solidFill>
              </a:rPr>
              <a:t>(open question – high level): </a:t>
            </a:r>
          </a:p>
          <a:p>
            <a:pPr marL="457200" indent="-457200">
              <a:buFont typeface="+mj-lt"/>
              <a:buAutoNum type="arabicPeriod"/>
            </a:pPr>
            <a:r>
              <a:rPr lang="en-US" dirty="0" smtClean="0"/>
              <a:t>Write a math expression for the generalized problem: “Suppose </a:t>
            </a:r>
            <a:r>
              <a:rPr lang="en-US" dirty="0"/>
              <a:t>that you went out for lunch. The lunch item you’d like to order is </a:t>
            </a:r>
            <a:r>
              <a:rPr lang="en-US" dirty="0" smtClean="0">
                <a:solidFill>
                  <a:srgbClr val="FF0000"/>
                </a:solidFill>
              </a:rPr>
              <a:t>$a</a:t>
            </a:r>
            <a:r>
              <a:rPr lang="en-US" dirty="0" smtClean="0"/>
              <a:t>. </a:t>
            </a:r>
            <a:r>
              <a:rPr lang="en-US" dirty="0"/>
              <a:t>The tax and tip is about 25% of the lunch price. How much money do you </a:t>
            </a:r>
            <a:r>
              <a:rPr lang="en-US" dirty="0" smtClean="0"/>
              <a:t>pay at the end? “ Or</a:t>
            </a:r>
          </a:p>
          <a:p>
            <a:pPr marL="457200" indent="-457200">
              <a:buFont typeface="+mj-lt"/>
              <a:buAutoNum type="arabicPeriod"/>
            </a:pPr>
            <a:r>
              <a:rPr lang="en-US" dirty="0"/>
              <a:t>H</a:t>
            </a:r>
            <a:r>
              <a:rPr lang="en-US" dirty="0" smtClean="0"/>
              <a:t>ave the students explain what a+0.25a means. </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576255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lumMod val="75000"/>
                  </a:schemeClr>
                </a:solidFill>
              </a:rPr>
              <a:t>Making Argumentation on 7.ee.a.2</a:t>
            </a:r>
            <a:endParaRPr lang="en-US" sz="3400" dirty="0">
              <a:solidFill>
                <a:schemeClr val="accent2">
                  <a:lumMod val="75000"/>
                </a:schemeClr>
              </a:solidFill>
            </a:endParaRPr>
          </a:p>
        </p:txBody>
      </p:sp>
      <p:sp>
        <p:nvSpPr>
          <p:cNvPr id="3" name="Content Placeholder 2"/>
          <p:cNvSpPr>
            <a:spLocks noGrp="1"/>
          </p:cNvSpPr>
          <p:nvPr>
            <p:ph idx="1"/>
          </p:nvPr>
        </p:nvSpPr>
        <p:spPr>
          <a:xfrm>
            <a:off x="685800" y="1689904"/>
            <a:ext cx="7772400" cy="4482296"/>
          </a:xfrm>
        </p:spPr>
        <p:txBody>
          <a:bodyPr>
            <a:normAutofit/>
          </a:bodyPr>
          <a:lstStyle/>
          <a:p>
            <a:pPr marL="0" indent="0">
              <a:buNone/>
            </a:pPr>
            <a:r>
              <a:rPr lang="en-US" dirty="0"/>
              <a:t>Understand that rewriting an expression in different forms in a problem context can shed light on the problem and how the quantities in it are related. </a:t>
            </a:r>
            <a:r>
              <a:rPr lang="en-US" i="1" dirty="0"/>
              <a:t>For example, a + 0.05a = 1.05a means that “increase by 5%” is the same as “multiply by 1.05</a:t>
            </a:r>
            <a:r>
              <a:rPr lang="en-US" i="1" dirty="0" smtClean="0"/>
              <a:t>.”</a:t>
            </a:r>
            <a:endParaRPr lang="en-US" dirty="0" smtClean="0"/>
          </a:p>
          <a:p>
            <a:r>
              <a:rPr lang="en-US" dirty="0" smtClean="0"/>
              <a:t>Understand the left hand side of the expression using specific examples such the previous lunch problems (</a:t>
            </a:r>
            <a:r>
              <a:rPr lang="en-US" dirty="0" smtClean="0">
                <a:solidFill>
                  <a:srgbClr val="FF0000"/>
                </a:solidFill>
              </a:rPr>
              <a:t>evaluating evidence with simple cases and backing with real world situations</a:t>
            </a:r>
            <a:r>
              <a:rPr lang="en-US" dirty="0" smtClean="0"/>
              <a:t>). E.g. </a:t>
            </a:r>
            <a:r>
              <a:rPr lang="en-US" dirty="0"/>
              <a:t>L</a:t>
            </a:r>
            <a:r>
              <a:rPr lang="en-US" dirty="0" smtClean="0"/>
              <a:t>et </a:t>
            </a:r>
            <a:r>
              <a:rPr lang="en-US" i="1" dirty="0" smtClean="0"/>
              <a:t>a=$10, and the tax is 5%. </a:t>
            </a:r>
            <a:r>
              <a:rPr lang="en-US" dirty="0" smtClean="0"/>
              <a:t>  </a:t>
            </a:r>
            <a:endParaRPr lang="en-US" dirty="0"/>
          </a:p>
          <a:p>
            <a:r>
              <a:rPr lang="en-US" dirty="0"/>
              <a:t>Understand </a:t>
            </a:r>
            <a:r>
              <a:rPr lang="en-US" dirty="0" smtClean="0"/>
              <a:t>the math derivation using distributive property (</a:t>
            </a:r>
            <a:r>
              <a:rPr lang="en-US" dirty="0" smtClean="0">
                <a:solidFill>
                  <a:srgbClr val="FF0000"/>
                </a:solidFill>
              </a:rPr>
              <a:t>warrants</a:t>
            </a:r>
            <a:r>
              <a:rPr lang="en-US" dirty="0"/>
              <a:t>). </a:t>
            </a:r>
            <a:endParaRPr lang="en-US" dirty="0" smtClean="0"/>
          </a:p>
          <a:p>
            <a:pPr marL="0" indent="0">
              <a:buNone/>
            </a:pPr>
            <a:r>
              <a:rPr lang="en-US" i="1" dirty="0" smtClean="0"/>
              <a:t>   a </a:t>
            </a:r>
            <a:r>
              <a:rPr lang="en-US" i="1" dirty="0"/>
              <a:t>+ 0.05a = </a:t>
            </a:r>
            <a:r>
              <a:rPr lang="en-US" i="1" dirty="0" smtClean="0"/>
              <a:t>1a+0.05a=(1+0.05)a=1.05a</a:t>
            </a:r>
          </a:p>
          <a:p>
            <a:pPr marL="0" indent="0">
              <a:buNone/>
            </a:pPr>
            <a:r>
              <a:rPr lang="en-US" i="1" dirty="0"/>
              <a:t> A</a:t>
            </a:r>
            <a:r>
              <a:rPr lang="en-US" i="1" dirty="0" smtClean="0"/>
              <a:t>ssess students’ work and break it to easier cases when necessary by letting a=10, 2, </a:t>
            </a:r>
            <a:r>
              <a:rPr lang="is-IS" i="1" dirty="0" smtClean="0"/>
              <a:t>…</a:t>
            </a:r>
            <a:r>
              <a:rPr lang="en-US" i="1" dirty="0" smtClean="0"/>
              <a:t> </a:t>
            </a:r>
            <a:r>
              <a:rPr lang="en-US" i="1" dirty="0" smtClean="0">
                <a:solidFill>
                  <a:srgbClr val="FF0000"/>
                </a:solidFill>
              </a:rPr>
              <a:t>(evidence).</a:t>
            </a:r>
            <a:endParaRPr lang="en-US" dirty="0">
              <a:solidFill>
                <a:srgbClr val="FF0000"/>
              </a:solidFill>
            </a:endParaRPr>
          </a:p>
          <a:p>
            <a:endParaRPr lang="en-US" dirty="0"/>
          </a:p>
        </p:txBody>
      </p:sp>
    </p:spTree>
    <p:extLst>
      <p:ext uri="{BB962C8B-B14F-4D97-AF65-F5344CB8AC3E}">
        <p14:creationId xmlns:p14="http://schemas.microsoft.com/office/powerpoint/2010/main" val="1346551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solidFill>
              </a:rPr>
              <a:t>NCTM Position on Access and Equity in Mathematics Education</a:t>
            </a:r>
          </a:p>
        </p:txBody>
      </p:sp>
      <p:sp>
        <p:nvSpPr>
          <p:cNvPr id="3" name="Content Placeholder 2"/>
          <p:cNvSpPr>
            <a:spLocks noGrp="1"/>
          </p:cNvSpPr>
          <p:nvPr>
            <p:ph idx="1"/>
          </p:nvPr>
        </p:nvSpPr>
        <p:spPr/>
        <p:txBody>
          <a:bodyPr/>
          <a:lstStyle/>
          <a:p>
            <a:r>
              <a:rPr lang="en-US" dirty="0"/>
              <a:t>Creating, supporting, and sustaining a culture of access and equity require being responsive to students' backgrounds, experiences, cultural perspectives, traditions, and knowledge when designing and implementing a mathematics program and assessing its effectiveness. Acknowledging and addressing factors that contribute to differential outcomes among groups of students are critical to ensuring that all students routinely have opportunities to experience high-quality mathematics instruction, learn challenging mathematics content, and receive the support necessary to be </a:t>
            </a:r>
            <a:r>
              <a:rPr lang="en-US" dirty="0" smtClean="0"/>
              <a:t>successful</a:t>
            </a:r>
            <a:r>
              <a:rPr lang="is-IS" dirty="0" smtClean="0"/>
              <a:t>…</a:t>
            </a:r>
            <a:endParaRPr lang="en-US" dirty="0"/>
          </a:p>
        </p:txBody>
      </p:sp>
    </p:spTree>
    <p:extLst>
      <p:ext uri="{BB962C8B-B14F-4D97-AF65-F5344CB8AC3E}">
        <p14:creationId xmlns:p14="http://schemas.microsoft.com/office/powerpoint/2010/main" val="157754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75000"/>
                  </a:schemeClr>
                </a:solidFill>
              </a:rPr>
              <a:t>Promoting Equity through Reasoning </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A Case Study by Mueller and </a:t>
            </a:r>
            <a:r>
              <a:rPr lang="en-US" sz="2400" dirty="0" err="1" smtClean="0">
                <a:solidFill>
                  <a:schemeClr val="accent5">
                    <a:lumMod val="75000"/>
                  </a:schemeClr>
                </a:solidFill>
              </a:rPr>
              <a:t>Mahet</a:t>
            </a:r>
            <a:endParaRPr lang="en-US" sz="24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Offered a Math After-school </a:t>
            </a:r>
            <a:r>
              <a:rPr lang="en-US" dirty="0"/>
              <a:t>P</a:t>
            </a:r>
            <a:r>
              <a:rPr lang="en-US" dirty="0" smtClean="0"/>
              <a:t>rogram for 24 African American and Latino students. </a:t>
            </a:r>
          </a:p>
          <a:p>
            <a:r>
              <a:rPr lang="en-US" dirty="0" smtClean="0"/>
              <a:t>Met 5 times. Each time worked on an increasing difficulty set of questions to investigate the relationship among Cuisenaire roads, see handout – Table 1 and Figure 1. </a:t>
            </a:r>
          </a:p>
          <a:p>
            <a:r>
              <a:rPr lang="en-US" dirty="0" smtClean="0"/>
              <a:t>Used four forms of reasoning to identify students’ reasoning: direct, by contradiction, using upper and lower bounds, and by case. See Table 2. </a:t>
            </a:r>
          </a:p>
          <a:p>
            <a:r>
              <a:rPr lang="en-US" dirty="0" smtClean="0"/>
              <a:t>Two episodes of students’ work are analyzed using the above four forms. </a:t>
            </a:r>
          </a:p>
          <a:p>
            <a:r>
              <a:rPr lang="en-US" dirty="0" smtClean="0"/>
              <a:t>Five recommendations are made for creating a culture of equity through reasoning. </a:t>
            </a:r>
          </a:p>
        </p:txBody>
      </p:sp>
    </p:spTree>
    <p:extLst>
      <p:ext uri="{BB962C8B-B14F-4D97-AF65-F5344CB8AC3E}">
        <p14:creationId xmlns:p14="http://schemas.microsoft.com/office/powerpoint/2010/main" val="1445686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75000"/>
                  </a:schemeClr>
                </a:solidFill>
              </a:rPr>
              <a:t>Promoting Equity through Reasoning </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Case Study Findings by Mueller and </a:t>
            </a:r>
            <a:r>
              <a:rPr lang="en-US" sz="2400" dirty="0" err="1" smtClean="0">
                <a:solidFill>
                  <a:schemeClr val="accent5">
                    <a:lumMod val="75000"/>
                  </a:schemeClr>
                </a:solidFill>
              </a:rPr>
              <a:t>Mahet</a:t>
            </a:r>
            <a:endParaRPr lang="en-US" sz="2400" dirty="0">
              <a:solidFill>
                <a:schemeClr val="accent5">
                  <a:lumMod val="75000"/>
                </a:schemeClr>
              </a:solidFill>
            </a:endParaRPr>
          </a:p>
        </p:txBody>
      </p:sp>
      <p:sp>
        <p:nvSpPr>
          <p:cNvPr id="3" name="Content Placeholder 2"/>
          <p:cNvSpPr>
            <a:spLocks noGrp="1"/>
          </p:cNvSpPr>
          <p:nvPr>
            <p:ph idx="1"/>
          </p:nvPr>
        </p:nvSpPr>
        <p:spPr>
          <a:xfrm>
            <a:off x="731520" y="2014194"/>
            <a:ext cx="7680960" cy="4527282"/>
          </a:xfrm>
        </p:spPr>
        <p:txBody>
          <a:bodyPr>
            <a:normAutofit/>
          </a:bodyPr>
          <a:lstStyle/>
          <a:p>
            <a:r>
              <a:rPr lang="en-US" b="1" dirty="0"/>
              <a:t>A</a:t>
            </a:r>
            <a:r>
              <a:rPr lang="en-US" b="1" dirty="0" smtClean="0"/>
              <a:t> </a:t>
            </a:r>
            <a:r>
              <a:rPr lang="en-US" b="1" dirty="0"/>
              <a:t>culture of </a:t>
            </a:r>
            <a:r>
              <a:rPr lang="en-US" b="1" dirty="0" smtClean="0"/>
              <a:t>confidence </a:t>
            </a:r>
            <a:endParaRPr lang="en-US" dirty="0"/>
          </a:p>
          <a:p>
            <a:pPr marL="0" indent="0">
              <a:buNone/>
            </a:pPr>
            <a:r>
              <a:rPr lang="en-US" i="1" dirty="0"/>
              <a:t>In a relatively short period of time, a culture of sense making, communication, and </a:t>
            </a:r>
            <a:r>
              <a:rPr lang="en-US" i="1" dirty="0" smtClean="0"/>
              <a:t>collaboration </a:t>
            </a:r>
            <a:r>
              <a:rPr lang="en-US" i="1" dirty="0"/>
              <a:t>evolved over the </a:t>
            </a:r>
            <a:r>
              <a:rPr lang="en-US" i="1" dirty="0" smtClean="0"/>
              <a:t>five </a:t>
            </a:r>
            <a:r>
              <a:rPr lang="en-US" i="1" dirty="0"/>
              <a:t>sessions. D</a:t>
            </a:r>
            <a:r>
              <a:rPr lang="en-US" i="1" dirty="0" smtClean="0"/>
              <a:t>uring </a:t>
            </a:r>
            <a:r>
              <a:rPr lang="en-US" i="1" dirty="0"/>
              <a:t>session 2 of the </a:t>
            </a:r>
            <a:r>
              <a:rPr lang="en-US" i="1" dirty="0" smtClean="0"/>
              <a:t>program, students </a:t>
            </a:r>
            <a:r>
              <a:rPr lang="en-US" i="1" dirty="0"/>
              <a:t>were already working together to build representations, questioning each other, and defending their solutions. S</a:t>
            </a:r>
            <a:r>
              <a:rPr lang="en-US" i="1" dirty="0" smtClean="0"/>
              <a:t>ophisticated </a:t>
            </a:r>
            <a:r>
              <a:rPr lang="en-US" i="1" dirty="0"/>
              <a:t>versions of their </a:t>
            </a:r>
            <a:r>
              <a:rPr lang="en-US" i="1" dirty="0" smtClean="0"/>
              <a:t>argument were presented.</a:t>
            </a:r>
          </a:p>
          <a:p>
            <a:r>
              <a:rPr lang="en-US" b="1" dirty="0"/>
              <a:t>A</a:t>
            </a:r>
            <a:r>
              <a:rPr lang="en-US" b="1" dirty="0" smtClean="0"/>
              <a:t> </a:t>
            </a:r>
            <a:r>
              <a:rPr lang="en-US" b="1" dirty="0"/>
              <a:t>culture of equity </a:t>
            </a:r>
            <a:endParaRPr lang="en-US" dirty="0"/>
          </a:p>
          <a:p>
            <a:pPr marL="0" indent="0">
              <a:buNone/>
            </a:pPr>
            <a:r>
              <a:rPr lang="en-US" i="1" dirty="0"/>
              <a:t>Educators often suggest that minority-race, inner-city students “need structure.” Adults therefore organize classrooms to focus on </a:t>
            </a:r>
            <a:r>
              <a:rPr lang="en-US" i="1" dirty="0" smtClean="0"/>
              <a:t>having </a:t>
            </a:r>
            <a:r>
              <a:rPr lang="en-US" i="1" dirty="0"/>
              <a:t>students learn procedures and skills. </a:t>
            </a:r>
            <a:r>
              <a:rPr lang="en-US" i="1" dirty="0" smtClean="0"/>
              <a:t>In </a:t>
            </a:r>
            <a:r>
              <a:rPr lang="en-US" i="1" dirty="0"/>
              <a:t>contrast, </a:t>
            </a:r>
            <a:r>
              <a:rPr lang="en-US" i="1" dirty="0" smtClean="0"/>
              <a:t>this </a:t>
            </a:r>
            <a:r>
              <a:rPr lang="en-US" i="1" dirty="0"/>
              <a:t>after-school informal math sessions focused on having students build personal meaning of mathematical ideas. S</a:t>
            </a:r>
            <a:r>
              <a:rPr lang="en-US" i="1" dirty="0" smtClean="0"/>
              <a:t>tudents </a:t>
            </a:r>
            <a:r>
              <a:rPr lang="en-US" i="1" dirty="0"/>
              <a:t>actively engaged in solving problems and justifying their solutions</a:t>
            </a:r>
            <a:r>
              <a:rPr lang="en-US" dirty="0"/>
              <a:t>. </a:t>
            </a:r>
          </a:p>
          <a:p>
            <a:endParaRPr lang="en-US" dirty="0" smtClean="0"/>
          </a:p>
          <a:p>
            <a:endParaRPr lang="en-US" dirty="0"/>
          </a:p>
        </p:txBody>
      </p:sp>
    </p:spTree>
    <p:extLst>
      <p:ext uri="{BB962C8B-B14F-4D97-AF65-F5344CB8AC3E}">
        <p14:creationId xmlns:p14="http://schemas.microsoft.com/office/powerpoint/2010/main" val="153137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75000"/>
                  </a:schemeClr>
                </a:solidFill>
              </a:rPr>
              <a:t>Promoting Equity through Reasoning </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Five Recommendations by </a:t>
            </a:r>
            <a:r>
              <a:rPr lang="en-US" sz="2400" dirty="0">
                <a:solidFill>
                  <a:schemeClr val="accent5">
                    <a:lumMod val="75000"/>
                  </a:schemeClr>
                </a:solidFill>
              </a:rPr>
              <a:t>Mueller and </a:t>
            </a:r>
            <a:r>
              <a:rPr lang="en-US" sz="2400" dirty="0" err="1">
                <a:solidFill>
                  <a:schemeClr val="accent5">
                    <a:lumMod val="75000"/>
                  </a:schemeClr>
                </a:solidFill>
              </a:rPr>
              <a:t>Mahet</a:t>
            </a:r>
            <a:endParaRPr lang="en-US" sz="2400" dirty="0">
              <a:solidFill>
                <a:schemeClr val="accent5">
                  <a:lumMod val="75000"/>
                </a:schemeClr>
              </a:solidFill>
            </a:endParaRPr>
          </a:p>
        </p:txBody>
      </p:sp>
      <p:sp>
        <p:nvSpPr>
          <p:cNvPr id="3" name="Content Placeholder 2"/>
          <p:cNvSpPr>
            <a:spLocks noGrp="1"/>
          </p:cNvSpPr>
          <p:nvPr>
            <p:ph idx="1"/>
          </p:nvPr>
        </p:nvSpPr>
        <p:spPr>
          <a:xfrm>
            <a:off x="685800" y="1922585"/>
            <a:ext cx="7772400" cy="4249615"/>
          </a:xfrm>
        </p:spPr>
        <p:txBody>
          <a:bodyPr>
            <a:normAutofit/>
          </a:bodyPr>
          <a:lstStyle/>
          <a:p>
            <a:pPr marL="457200" indent="-457200">
              <a:buFont typeface="+mj-lt"/>
              <a:buAutoNum type="arabicPeriod"/>
            </a:pPr>
            <a:r>
              <a:rPr lang="en-US" dirty="0" smtClean="0"/>
              <a:t>Give </a:t>
            </a:r>
            <a:r>
              <a:rPr lang="en-US" dirty="0"/>
              <a:t>choices. </a:t>
            </a:r>
            <a:r>
              <a:rPr lang="en-US" dirty="0">
                <a:solidFill>
                  <a:schemeClr val="accent2"/>
                </a:solidFill>
              </a:rPr>
              <a:t>Seat students in small groups; participants then have options: to work individually, with a partner, with a subset of the group, or with the entire group. Thus, </a:t>
            </a:r>
            <a:r>
              <a:rPr lang="en-US" dirty="0" smtClean="0">
                <a:solidFill>
                  <a:schemeClr val="accent2"/>
                </a:solidFill>
              </a:rPr>
              <a:t>students </a:t>
            </a:r>
            <a:r>
              <a:rPr lang="en-US" dirty="0">
                <a:solidFill>
                  <a:schemeClr val="accent2"/>
                </a:solidFill>
              </a:rPr>
              <a:t>may engage in the way in which they learn best</a:t>
            </a:r>
            <a:r>
              <a:rPr lang="en-US" dirty="0" smtClean="0">
                <a:solidFill>
                  <a:schemeClr val="accent2"/>
                </a:solidFill>
              </a:rPr>
              <a:t>.</a:t>
            </a:r>
            <a:endParaRPr lang="en-US" dirty="0">
              <a:solidFill>
                <a:schemeClr val="accent2"/>
              </a:solidFill>
            </a:endParaRPr>
          </a:p>
          <a:p>
            <a:pPr marL="457200" indent="-457200">
              <a:buFont typeface="+mj-lt"/>
              <a:buAutoNum type="arabicPeriod"/>
            </a:pPr>
            <a:r>
              <a:rPr lang="en-US" dirty="0"/>
              <a:t>Differentiate. </a:t>
            </a:r>
            <a:endParaRPr lang="en-US" dirty="0" smtClean="0"/>
          </a:p>
          <a:p>
            <a:pPr marL="457200" indent="-457200">
              <a:buFont typeface="+mj-lt"/>
              <a:buAutoNum type="alphaLcParenR"/>
            </a:pPr>
            <a:r>
              <a:rPr lang="en-US" dirty="0">
                <a:solidFill>
                  <a:srgbClr val="0070C0"/>
                </a:solidFill>
              </a:rPr>
              <a:t>T</a:t>
            </a:r>
            <a:r>
              <a:rPr lang="en-US" dirty="0" smtClean="0">
                <a:solidFill>
                  <a:srgbClr val="0070C0"/>
                </a:solidFill>
              </a:rPr>
              <a:t>o </a:t>
            </a:r>
            <a:r>
              <a:rPr lang="en-US" dirty="0">
                <a:solidFill>
                  <a:srgbClr val="0070C0"/>
                </a:solidFill>
              </a:rPr>
              <a:t>promote interest in the ideas of others, ask a student if he or she is aware of another student’s solution. </a:t>
            </a:r>
            <a:endParaRPr lang="en-US" dirty="0" smtClean="0">
              <a:solidFill>
                <a:srgbClr val="0070C0"/>
              </a:solidFill>
            </a:endParaRPr>
          </a:p>
          <a:p>
            <a:pPr marL="457200" indent="-457200">
              <a:buFont typeface="+mj-lt"/>
              <a:buAutoNum type="alphaLcParenR"/>
            </a:pPr>
            <a:r>
              <a:rPr lang="en-US" dirty="0" smtClean="0">
                <a:solidFill>
                  <a:srgbClr val="0070C0"/>
                </a:solidFill>
              </a:rPr>
              <a:t>Point </a:t>
            </a:r>
            <a:r>
              <a:rPr lang="en-US" dirty="0">
                <a:solidFill>
                  <a:srgbClr val="0070C0"/>
                </a:solidFill>
              </a:rPr>
              <a:t>out </a:t>
            </a:r>
            <a:r>
              <a:rPr lang="en-US" dirty="0" smtClean="0">
                <a:solidFill>
                  <a:srgbClr val="0070C0"/>
                </a:solidFill>
              </a:rPr>
              <a:t>different </a:t>
            </a:r>
            <a:r>
              <a:rPr lang="en-US" dirty="0">
                <a:solidFill>
                  <a:srgbClr val="0070C0"/>
                </a:solidFill>
              </a:rPr>
              <a:t>and contradictory claims and leave it to the students to work out the reasonableness of the arguments; </a:t>
            </a:r>
            <a:endParaRPr lang="en-US" dirty="0" smtClean="0">
              <a:solidFill>
                <a:srgbClr val="0070C0"/>
              </a:solidFill>
            </a:endParaRPr>
          </a:p>
          <a:p>
            <a:pPr marL="457200" indent="-457200">
              <a:buFont typeface="+mj-lt"/>
              <a:buAutoNum type="alphaLcParenR"/>
            </a:pPr>
            <a:r>
              <a:rPr lang="en-US" dirty="0" smtClean="0">
                <a:solidFill>
                  <a:srgbClr val="0070C0"/>
                </a:solidFill>
              </a:rPr>
              <a:t>Allowing </a:t>
            </a:r>
            <a:r>
              <a:rPr lang="en-US" dirty="0">
                <a:solidFill>
                  <a:srgbClr val="0070C0"/>
                </a:solidFill>
              </a:rPr>
              <a:t>adequate time to explore, share, and revisit problems will respect the pace of slower-working students who may have </a:t>
            </a:r>
            <a:r>
              <a:rPr lang="en-US" dirty="0" smtClean="0">
                <a:solidFill>
                  <a:srgbClr val="0070C0"/>
                </a:solidFill>
              </a:rPr>
              <a:t>different </a:t>
            </a:r>
            <a:r>
              <a:rPr lang="en-US" dirty="0">
                <a:solidFill>
                  <a:srgbClr val="0070C0"/>
                </a:solidFill>
              </a:rPr>
              <a:t>learning styles. Having extension tasks available is essential to challenging those who work more quickly. </a:t>
            </a:r>
          </a:p>
          <a:p>
            <a:endParaRPr lang="en-US" dirty="0"/>
          </a:p>
        </p:txBody>
      </p:sp>
    </p:spTree>
    <p:extLst>
      <p:ext uri="{BB962C8B-B14F-4D97-AF65-F5344CB8AC3E}">
        <p14:creationId xmlns:p14="http://schemas.microsoft.com/office/powerpoint/2010/main" val="749994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75000"/>
                  </a:schemeClr>
                </a:solidFill>
              </a:rPr>
              <a:t>Promoting Equity through Reasoning </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Five Recommendations by </a:t>
            </a:r>
            <a:r>
              <a:rPr lang="en-US" sz="2400" dirty="0">
                <a:solidFill>
                  <a:schemeClr val="accent5">
                    <a:lumMod val="75000"/>
                  </a:schemeClr>
                </a:solidFill>
              </a:rPr>
              <a:t>Mueller and </a:t>
            </a:r>
            <a:r>
              <a:rPr lang="en-US" sz="2400" dirty="0" err="1">
                <a:solidFill>
                  <a:schemeClr val="accent5">
                    <a:lumMod val="75000"/>
                  </a:schemeClr>
                </a:solidFill>
              </a:rPr>
              <a:t>Mahet</a:t>
            </a:r>
            <a:endParaRPr lang="en-US" sz="2400" dirty="0">
              <a:solidFill>
                <a:schemeClr val="accent5">
                  <a:lumMod val="75000"/>
                </a:schemeClr>
              </a:solidFill>
            </a:endParaRPr>
          </a:p>
        </p:txBody>
      </p:sp>
      <p:sp>
        <p:nvSpPr>
          <p:cNvPr id="3" name="Content Placeholder 2"/>
          <p:cNvSpPr>
            <a:spLocks noGrp="1"/>
          </p:cNvSpPr>
          <p:nvPr>
            <p:ph idx="1"/>
          </p:nvPr>
        </p:nvSpPr>
        <p:spPr>
          <a:xfrm>
            <a:off x="685800" y="1922585"/>
            <a:ext cx="7772400" cy="4249615"/>
          </a:xfrm>
        </p:spPr>
        <p:txBody>
          <a:bodyPr>
            <a:normAutofit fontScale="92500" lnSpcReduction="10000"/>
          </a:bodyPr>
          <a:lstStyle/>
          <a:p>
            <a:pPr marL="457200" indent="-457200">
              <a:buFont typeface="+mj-lt"/>
              <a:buAutoNum type="arabicPeriod" startAt="3"/>
            </a:pPr>
            <a:r>
              <a:rPr lang="en-US" dirty="0"/>
              <a:t>Make ideas public. </a:t>
            </a:r>
            <a:endParaRPr lang="en-US" dirty="0" smtClean="0"/>
          </a:p>
          <a:p>
            <a:pPr marL="457200" indent="-457200">
              <a:buFont typeface="+mj-lt"/>
              <a:buAutoNum type="alphaLcParenR"/>
            </a:pPr>
            <a:r>
              <a:rPr lang="en-US" sz="1900" dirty="0">
                <a:solidFill>
                  <a:schemeClr val="accent2"/>
                </a:solidFill>
              </a:rPr>
              <a:t>After </a:t>
            </a:r>
            <a:r>
              <a:rPr lang="en-US" sz="1900" dirty="0" smtClean="0">
                <a:solidFill>
                  <a:schemeClr val="accent2"/>
                </a:solidFill>
              </a:rPr>
              <a:t>exploring </a:t>
            </a:r>
            <a:r>
              <a:rPr lang="en-US" sz="1900" dirty="0">
                <a:solidFill>
                  <a:schemeClr val="accent2"/>
                </a:solidFill>
              </a:rPr>
              <a:t>in their small groups, invite them to use an overhead projector to write ideas and share solutions. </a:t>
            </a:r>
            <a:endParaRPr lang="en-US" sz="1900" dirty="0" smtClean="0">
              <a:solidFill>
                <a:schemeClr val="accent2"/>
              </a:solidFill>
            </a:endParaRPr>
          </a:p>
          <a:p>
            <a:pPr marL="457200" indent="-457200">
              <a:buFont typeface="+mj-lt"/>
              <a:buAutoNum type="alphaLcParenR"/>
            </a:pPr>
            <a:r>
              <a:rPr lang="en-US" sz="1900" dirty="0" smtClean="0">
                <a:solidFill>
                  <a:schemeClr val="accent2"/>
                </a:solidFill>
              </a:rPr>
              <a:t>Have </a:t>
            </a:r>
            <a:r>
              <a:rPr lang="en-US" sz="1900" dirty="0">
                <a:solidFill>
                  <a:schemeClr val="accent2"/>
                </a:solidFill>
              </a:rPr>
              <a:t>them make a variety of </a:t>
            </a:r>
            <a:r>
              <a:rPr lang="en-US" sz="1900" dirty="0" smtClean="0">
                <a:solidFill>
                  <a:schemeClr val="accent2"/>
                </a:solidFill>
              </a:rPr>
              <a:t>representations </a:t>
            </a:r>
            <a:r>
              <a:rPr lang="en-US" sz="1900" dirty="0">
                <a:solidFill>
                  <a:schemeClr val="accent2"/>
                </a:solidFill>
              </a:rPr>
              <a:t>public and discuss them. </a:t>
            </a:r>
            <a:r>
              <a:rPr lang="en-US" sz="1900" dirty="0" smtClean="0">
                <a:solidFill>
                  <a:schemeClr val="accent2"/>
                </a:solidFill>
              </a:rPr>
              <a:t>Organize </a:t>
            </a:r>
            <a:r>
              <a:rPr lang="en-US" sz="1900" dirty="0">
                <a:solidFill>
                  <a:schemeClr val="accent2"/>
                </a:solidFill>
              </a:rPr>
              <a:t>the order of the presentations </a:t>
            </a:r>
            <a:r>
              <a:rPr lang="en-US" sz="1900" dirty="0" smtClean="0">
                <a:solidFill>
                  <a:schemeClr val="accent2"/>
                </a:solidFill>
              </a:rPr>
              <a:t>so </a:t>
            </a:r>
            <a:r>
              <a:rPr lang="en-US" sz="1900" dirty="0">
                <a:solidFill>
                  <a:schemeClr val="accent2"/>
                </a:solidFill>
              </a:rPr>
              <a:t>that it becomes apparent that a</a:t>
            </a:r>
            <a:r>
              <a:rPr lang="en-US" sz="1900" dirty="0" smtClean="0">
                <a:solidFill>
                  <a:schemeClr val="accent2"/>
                </a:solidFill>
              </a:rPr>
              <a:t>lternate </a:t>
            </a:r>
            <a:r>
              <a:rPr lang="en-US" sz="1900" dirty="0">
                <a:solidFill>
                  <a:schemeClr val="accent2"/>
                </a:solidFill>
              </a:rPr>
              <a:t>paths and ways of representing mathematical ideas exist rather than only one “correct” way. </a:t>
            </a:r>
            <a:endParaRPr lang="en-US" sz="1900" dirty="0" smtClean="0">
              <a:solidFill>
                <a:schemeClr val="accent2"/>
              </a:solidFill>
            </a:endParaRPr>
          </a:p>
          <a:p>
            <a:pPr marL="457200" indent="-457200">
              <a:buFont typeface="+mj-lt"/>
              <a:buAutoNum type="alphaLcParenR"/>
            </a:pPr>
            <a:r>
              <a:rPr lang="en-US" sz="1900" dirty="0" smtClean="0">
                <a:solidFill>
                  <a:schemeClr val="accent2"/>
                </a:solidFill>
              </a:rPr>
              <a:t>Emphasize </a:t>
            </a:r>
            <a:r>
              <a:rPr lang="en-US" sz="1900" dirty="0">
                <a:solidFill>
                  <a:schemeClr val="accent2"/>
                </a:solidFill>
              </a:rPr>
              <a:t>the importance of offering arguments that are convincing to classmates, not just to the teacher. </a:t>
            </a:r>
            <a:endParaRPr lang="en-US" sz="1900" dirty="0" smtClean="0">
              <a:solidFill>
                <a:schemeClr val="accent2"/>
              </a:solidFill>
            </a:endParaRPr>
          </a:p>
          <a:p>
            <a:pPr marL="457200" indent="-457200">
              <a:buFont typeface="+mj-lt"/>
              <a:buAutoNum type="alphaLcParenR"/>
            </a:pPr>
            <a:r>
              <a:rPr lang="en-US" sz="1900" dirty="0" smtClean="0">
                <a:solidFill>
                  <a:schemeClr val="accent2"/>
                </a:solidFill>
              </a:rPr>
              <a:t>When conflicts </a:t>
            </a:r>
            <a:r>
              <a:rPr lang="en-US" sz="1900" dirty="0">
                <a:solidFill>
                  <a:schemeClr val="accent2"/>
                </a:solidFill>
              </a:rPr>
              <a:t>arise, ensure that ideas are public; a resolution can be postponed until </a:t>
            </a:r>
            <a:r>
              <a:rPr lang="en-US" sz="1900" dirty="0" smtClean="0">
                <a:solidFill>
                  <a:schemeClr val="accent2"/>
                </a:solidFill>
              </a:rPr>
              <a:t>convincing </a:t>
            </a:r>
            <a:r>
              <a:rPr lang="en-US" sz="1900" dirty="0">
                <a:solidFill>
                  <a:schemeClr val="accent2"/>
                </a:solidFill>
              </a:rPr>
              <a:t>evidence is offered. Communicating their ideas will engage learners. Taking </a:t>
            </a:r>
            <a:r>
              <a:rPr lang="en-US" sz="1900" dirty="0" smtClean="0">
                <a:solidFill>
                  <a:schemeClr val="accent2"/>
                </a:solidFill>
              </a:rPr>
              <a:t>responsibility </a:t>
            </a:r>
            <a:r>
              <a:rPr lang="en-US" sz="1900" dirty="0">
                <a:solidFill>
                  <a:schemeClr val="accent2"/>
                </a:solidFill>
              </a:rPr>
              <a:t>for explaining ideas can lead to increased student </a:t>
            </a:r>
            <a:r>
              <a:rPr lang="en-US" sz="1900" dirty="0" smtClean="0">
                <a:solidFill>
                  <a:schemeClr val="accent2"/>
                </a:solidFill>
              </a:rPr>
              <a:t>confidence </a:t>
            </a:r>
            <a:r>
              <a:rPr lang="en-US" sz="1900" dirty="0">
                <a:solidFill>
                  <a:schemeClr val="accent2"/>
                </a:solidFill>
              </a:rPr>
              <a:t>and autonomy. </a:t>
            </a:r>
          </a:p>
          <a:p>
            <a:pPr marL="457200" indent="-457200">
              <a:buFont typeface="+mj-lt"/>
              <a:buAutoNum type="alphaLcParenR"/>
            </a:pPr>
            <a:endParaRPr lang="en-US" sz="1900" dirty="0">
              <a:solidFill>
                <a:schemeClr val="accent6">
                  <a:lumMod val="50000"/>
                </a:schemeClr>
              </a:solidFill>
            </a:endParaRPr>
          </a:p>
          <a:p>
            <a:pPr marL="457200" indent="-457200">
              <a:buFont typeface="+mj-lt"/>
              <a:buAutoNum type="alphaLcParenR"/>
            </a:pPr>
            <a:endParaRPr lang="en-US" dirty="0"/>
          </a:p>
          <a:p>
            <a:endParaRPr lang="en-US" dirty="0"/>
          </a:p>
        </p:txBody>
      </p:sp>
    </p:spTree>
    <p:extLst>
      <p:ext uri="{BB962C8B-B14F-4D97-AF65-F5344CB8AC3E}">
        <p14:creationId xmlns:p14="http://schemas.microsoft.com/office/powerpoint/2010/main" val="1762894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75000"/>
                  </a:schemeClr>
                </a:solidFill>
              </a:rPr>
              <a:t>Promoting Equity through Reasoning </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Five Recommendations by </a:t>
            </a:r>
            <a:r>
              <a:rPr lang="en-US" sz="2400" dirty="0">
                <a:solidFill>
                  <a:schemeClr val="accent5">
                    <a:lumMod val="75000"/>
                  </a:schemeClr>
                </a:solidFill>
              </a:rPr>
              <a:t>Mueller and </a:t>
            </a:r>
            <a:r>
              <a:rPr lang="en-US" sz="2400" dirty="0" err="1">
                <a:solidFill>
                  <a:schemeClr val="accent5">
                    <a:lumMod val="75000"/>
                  </a:schemeClr>
                </a:solidFill>
              </a:rPr>
              <a:t>Mahet</a:t>
            </a:r>
            <a:endParaRPr lang="en-US" sz="2400" dirty="0">
              <a:solidFill>
                <a:schemeClr val="accent5">
                  <a:lumMod val="75000"/>
                </a:schemeClr>
              </a:solidFill>
            </a:endParaRPr>
          </a:p>
        </p:txBody>
      </p:sp>
      <p:sp>
        <p:nvSpPr>
          <p:cNvPr id="3" name="Content Placeholder 2"/>
          <p:cNvSpPr>
            <a:spLocks noGrp="1"/>
          </p:cNvSpPr>
          <p:nvPr>
            <p:ph idx="1"/>
          </p:nvPr>
        </p:nvSpPr>
        <p:spPr>
          <a:xfrm>
            <a:off x="685800" y="1922585"/>
            <a:ext cx="7772400" cy="4249615"/>
          </a:xfrm>
        </p:spPr>
        <p:txBody>
          <a:bodyPr>
            <a:normAutofit/>
          </a:bodyPr>
          <a:lstStyle/>
          <a:p>
            <a:pPr marL="457200" indent="-457200">
              <a:buFont typeface="+mj-lt"/>
              <a:buAutoNum type="arabicPeriod" startAt="4"/>
            </a:pPr>
            <a:r>
              <a:rPr lang="en-US" dirty="0"/>
              <a:t>Select the best tasks and tools. </a:t>
            </a:r>
            <a:endParaRPr lang="en-US" dirty="0" smtClean="0"/>
          </a:p>
          <a:p>
            <a:pPr marL="457200" indent="-457200">
              <a:buFont typeface="+mj-lt"/>
              <a:buAutoNum type="alphaLcParenR"/>
            </a:pPr>
            <a:r>
              <a:rPr lang="en-US" dirty="0" smtClean="0">
                <a:solidFill>
                  <a:schemeClr val="accent2"/>
                </a:solidFill>
              </a:rPr>
              <a:t>Choose open-ended </a:t>
            </a:r>
            <a:r>
              <a:rPr lang="en-US" dirty="0">
                <a:solidFill>
                  <a:schemeClr val="accent2"/>
                </a:solidFill>
              </a:rPr>
              <a:t>tasks that allow for multiple entry points at multiple levels</a:t>
            </a:r>
            <a:r>
              <a:rPr lang="en-US" dirty="0" smtClean="0">
                <a:solidFill>
                  <a:schemeClr val="accent2"/>
                </a:solidFill>
              </a:rPr>
              <a:t>. </a:t>
            </a:r>
          </a:p>
          <a:p>
            <a:pPr marL="457200" indent="-457200">
              <a:buFont typeface="+mj-lt"/>
              <a:buAutoNum type="alphaLcParenR"/>
            </a:pPr>
            <a:r>
              <a:rPr lang="en-US" dirty="0" smtClean="0">
                <a:solidFill>
                  <a:schemeClr val="accent2"/>
                </a:solidFill>
              </a:rPr>
              <a:t>Revisit </a:t>
            </a:r>
            <a:r>
              <a:rPr lang="en-US" dirty="0">
                <a:solidFill>
                  <a:schemeClr val="accent2"/>
                </a:solidFill>
              </a:rPr>
              <a:t>tasks or pose similar tasks so that students have time to </a:t>
            </a:r>
            <a:r>
              <a:rPr lang="en-US" dirty="0" smtClean="0">
                <a:solidFill>
                  <a:schemeClr val="accent2"/>
                </a:solidFill>
              </a:rPr>
              <a:t>reflect. </a:t>
            </a:r>
          </a:p>
          <a:p>
            <a:pPr marL="457200" indent="-457200">
              <a:buFont typeface="+mj-lt"/>
              <a:buAutoNum type="alphaLcParenR"/>
            </a:pPr>
            <a:r>
              <a:rPr lang="en-US" dirty="0" smtClean="0">
                <a:solidFill>
                  <a:schemeClr val="accent2"/>
                </a:solidFill>
              </a:rPr>
              <a:t>Have </a:t>
            </a:r>
            <a:r>
              <a:rPr lang="en-US" dirty="0">
                <a:solidFill>
                  <a:schemeClr val="accent2"/>
                </a:solidFill>
              </a:rPr>
              <a:t>manipulative materials available and encourage students to build models to show their conjectures. </a:t>
            </a:r>
            <a:endParaRPr lang="en-US" dirty="0" smtClean="0">
              <a:solidFill>
                <a:schemeClr val="accent2"/>
              </a:solidFill>
            </a:endParaRPr>
          </a:p>
          <a:p>
            <a:pPr marL="457200" indent="-457200">
              <a:buFont typeface="+mj-lt"/>
              <a:buAutoNum type="alphaLcParenR"/>
            </a:pPr>
            <a:r>
              <a:rPr lang="en-US" dirty="0" smtClean="0">
                <a:solidFill>
                  <a:schemeClr val="accent2"/>
                </a:solidFill>
              </a:rPr>
              <a:t>Urge </a:t>
            </a:r>
            <a:r>
              <a:rPr lang="en-US" dirty="0">
                <a:solidFill>
                  <a:schemeClr val="accent2"/>
                </a:solidFill>
              </a:rPr>
              <a:t>them to record their strategies with pictures, numbers, and words. </a:t>
            </a:r>
          </a:p>
          <a:p>
            <a:pPr marL="457200" indent="-457200">
              <a:buFont typeface="+mj-lt"/>
              <a:buAutoNum type="arabicPeriod" startAt="5"/>
            </a:pPr>
            <a:r>
              <a:rPr lang="en-US" dirty="0" smtClean="0"/>
              <a:t> </a:t>
            </a:r>
            <a:r>
              <a:rPr lang="en-US" dirty="0"/>
              <a:t>Hold high expectations. Students’ </a:t>
            </a:r>
            <a:r>
              <a:rPr lang="en-US" dirty="0" smtClean="0"/>
              <a:t>mathematical </a:t>
            </a:r>
            <a:r>
              <a:rPr lang="en-US" dirty="0"/>
              <a:t>development is crucially linked to our aspirations for them. </a:t>
            </a:r>
            <a:r>
              <a:rPr lang="en-US" dirty="0" smtClean="0"/>
              <a:t> </a:t>
            </a:r>
            <a:endParaRPr lang="en-US" dirty="0"/>
          </a:p>
          <a:p>
            <a:endParaRPr lang="en-US" dirty="0"/>
          </a:p>
        </p:txBody>
      </p:sp>
    </p:spTree>
    <p:extLst>
      <p:ext uri="{BB962C8B-B14F-4D97-AF65-F5344CB8AC3E}">
        <p14:creationId xmlns:p14="http://schemas.microsoft.com/office/powerpoint/2010/main" val="107248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700" dirty="0" smtClean="0"/>
              <a:t>Part I – </a:t>
            </a:r>
            <a:r>
              <a:rPr lang="en-US" sz="2800" dirty="0"/>
              <a:t>Construct </a:t>
            </a:r>
            <a:r>
              <a:rPr lang="en-US" sz="2800" dirty="0" smtClean="0"/>
              <a:t>Viable </a:t>
            </a:r>
            <a:r>
              <a:rPr lang="en-US" sz="2800" dirty="0"/>
              <a:t>A</a:t>
            </a:r>
            <a:r>
              <a:rPr lang="en-US" sz="2800" dirty="0" smtClean="0"/>
              <a:t>rguments </a:t>
            </a:r>
            <a:r>
              <a:rPr lang="en-US" sz="2800" dirty="0"/>
              <a:t>and </a:t>
            </a:r>
            <a:r>
              <a:rPr lang="en-US" sz="2800" dirty="0" smtClean="0"/>
              <a:t>Critique  </a:t>
            </a:r>
            <a:r>
              <a:rPr lang="en-US" sz="2800" dirty="0"/>
              <a:t>the </a:t>
            </a:r>
            <a:r>
              <a:rPr lang="en-US" sz="2800" dirty="0" smtClean="0"/>
              <a:t>Reasoning </a:t>
            </a:r>
            <a:r>
              <a:rPr lang="en-US" sz="2800" dirty="0"/>
              <a:t>of </a:t>
            </a:r>
            <a:r>
              <a:rPr lang="en-US" sz="2800" dirty="0" smtClean="0"/>
              <a:t>Others </a:t>
            </a:r>
            <a:r>
              <a:rPr lang="en-US" sz="2800" dirty="0"/>
              <a:t>(Math </a:t>
            </a:r>
            <a:r>
              <a:rPr lang="en-US" sz="2800" dirty="0" smtClean="0"/>
              <a:t>Practice 3) </a:t>
            </a:r>
            <a:r>
              <a:rPr lang="en-US" sz="2800" dirty="0"/>
              <a:t>- </a:t>
            </a:r>
            <a:r>
              <a:rPr lang="en-US" sz="2800" dirty="0" smtClean="0"/>
              <a:t>Why </a:t>
            </a:r>
            <a:r>
              <a:rPr lang="en-US" sz="2800" dirty="0"/>
              <a:t>and </a:t>
            </a:r>
            <a:r>
              <a:rPr lang="en-US" sz="2800" dirty="0" smtClean="0"/>
              <a:t>How</a:t>
            </a:r>
            <a:r>
              <a:rPr lang="en-US" sz="2800" dirty="0"/>
              <a:t>.</a:t>
            </a:r>
            <a:endParaRPr lang="en-US" sz="2700" dirty="0" smtClean="0"/>
          </a:p>
        </p:txBody>
      </p:sp>
    </p:spTree>
    <p:extLst>
      <p:ext uri="{BB962C8B-B14F-4D97-AF65-F5344CB8AC3E}">
        <p14:creationId xmlns:p14="http://schemas.microsoft.com/office/powerpoint/2010/main" val="2025922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a:t>Part II – Use MP3 as a P</a:t>
            </a:r>
            <a:r>
              <a:rPr lang="en-US" sz="2800" dirty="0" smtClean="0"/>
              <a:t>art </a:t>
            </a:r>
            <a:r>
              <a:rPr lang="en-US" sz="2800" dirty="0"/>
              <a:t>of </a:t>
            </a:r>
            <a:r>
              <a:rPr lang="en-US" sz="2800" dirty="0" smtClean="0"/>
              <a:t>Formative </a:t>
            </a:r>
            <a:r>
              <a:rPr lang="en-US" sz="2800" dirty="0"/>
              <a:t>A</a:t>
            </a:r>
            <a:r>
              <a:rPr lang="en-US" sz="2800" dirty="0" smtClean="0"/>
              <a:t>ssessment</a:t>
            </a:r>
            <a:r>
              <a:rPr lang="en-US" sz="2800" dirty="0"/>
              <a:t>. </a:t>
            </a:r>
            <a:endParaRPr lang="en-US" dirty="0"/>
          </a:p>
        </p:txBody>
      </p:sp>
    </p:spTree>
    <p:extLst>
      <p:ext uri="{BB962C8B-B14F-4D97-AF65-F5344CB8AC3E}">
        <p14:creationId xmlns:p14="http://schemas.microsoft.com/office/powerpoint/2010/main" val="1985131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2884"/>
            <a:ext cx="7467600" cy="1378317"/>
          </a:xfrm>
        </p:spPr>
        <p:txBody>
          <a:bodyPr>
            <a:normAutofit/>
          </a:bodyPr>
          <a:lstStyle/>
          <a:p>
            <a:r>
              <a:rPr lang="en-US" dirty="0" smtClean="0">
                <a:solidFill>
                  <a:schemeClr val="accent3"/>
                </a:solidFill>
              </a:rPr>
              <a:t>A Review </a:t>
            </a:r>
            <a:r>
              <a:rPr lang="en-US" smtClean="0">
                <a:solidFill>
                  <a:schemeClr val="accent3"/>
                </a:solidFill>
              </a:rPr>
              <a:t>of Formative Assessment Process</a:t>
            </a:r>
            <a:endParaRPr lang="en-US" dirty="0">
              <a:solidFill>
                <a:schemeClr val="accent3"/>
              </a:solidFill>
            </a:endParaRPr>
          </a:p>
        </p:txBody>
      </p:sp>
      <p:sp>
        <p:nvSpPr>
          <p:cNvPr id="3" name="Content Placeholder 2"/>
          <p:cNvSpPr>
            <a:spLocks noGrp="1"/>
          </p:cNvSpPr>
          <p:nvPr>
            <p:ph idx="1"/>
          </p:nvPr>
        </p:nvSpPr>
        <p:spPr>
          <a:xfrm>
            <a:off x="457199" y="1652954"/>
            <a:ext cx="8201025" cy="4820998"/>
          </a:xfrm>
        </p:spPr>
        <p:txBody>
          <a:bodyPr>
            <a:normAutofit/>
          </a:bodyPr>
          <a:lstStyle/>
          <a:p>
            <a:pPr>
              <a:defRPr/>
            </a:pPr>
            <a:endParaRPr lang="en-US" sz="2000" dirty="0" smtClean="0">
              <a:solidFill>
                <a:srgbClr val="7030A0"/>
              </a:solidFill>
            </a:endParaRPr>
          </a:p>
          <a:p>
            <a:r>
              <a:rPr lang="en-US" dirty="0" smtClean="0">
                <a:solidFill>
                  <a:srgbClr val="C00000"/>
                </a:solidFill>
              </a:rPr>
              <a:t>SBAC 4-step </a:t>
            </a:r>
            <a:r>
              <a:rPr lang="en-US" dirty="0">
                <a:solidFill>
                  <a:srgbClr val="C00000"/>
                </a:solidFill>
              </a:rPr>
              <a:t>formative assessment process</a:t>
            </a:r>
            <a:r>
              <a:rPr lang="en-US" dirty="0"/>
              <a:t>: </a:t>
            </a:r>
          </a:p>
          <a:p>
            <a:pPr>
              <a:buFont typeface="Arial" charset="0"/>
              <a:buChar char="•"/>
            </a:pPr>
            <a:r>
              <a:rPr lang="en-US" sz="2200" dirty="0" smtClean="0">
                <a:solidFill>
                  <a:srgbClr val="7030A0"/>
                </a:solidFill>
              </a:rPr>
              <a:t>Clarify </a:t>
            </a:r>
            <a:r>
              <a:rPr lang="en-US" sz="2200" dirty="0">
                <a:solidFill>
                  <a:srgbClr val="7030A0"/>
                </a:solidFill>
              </a:rPr>
              <a:t>intended </a:t>
            </a:r>
            <a:r>
              <a:rPr lang="en-US" sz="2200" dirty="0" smtClean="0">
                <a:solidFill>
                  <a:srgbClr val="7030A0"/>
                </a:solidFill>
              </a:rPr>
              <a:t>learning </a:t>
            </a:r>
            <a:endParaRPr lang="en-US" sz="2200" dirty="0">
              <a:solidFill>
                <a:srgbClr val="7030A0"/>
              </a:solidFill>
            </a:endParaRPr>
          </a:p>
          <a:p>
            <a:pPr>
              <a:buFont typeface="Arial" charset="0"/>
              <a:buChar char="•"/>
            </a:pPr>
            <a:r>
              <a:rPr lang="en-US" sz="2200" dirty="0" smtClean="0">
                <a:solidFill>
                  <a:srgbClr val="7030A0"/>
                </a:solidFill>
              </a:rPr>
              <a:t>Elicit evidence</a:t>
            </a:r>
            <a:endParaRPr lang="en-US" sz="2200" dirty="0">
              <a:solidFill>
                <a:srgbClr val="7030A0"/>
              </a:solidFill>
            </a:endParaRPr>
          </a:p>
          <a:p>
            <a:pPr>
              <a:buFont typeface="Arial" charset="0"/>
              <a:buChar char="•"/>
            </a:pPr>
            <a:r>
              <a:rPr lang="en-US" sz="2200" dirty="0" smtClean="0">
                <a:solidFill>
                  <a:srgbClr val="7030A0"/>
                </a:solidFill>
              </a:rPr>
              <a:t>Interpret evidence  </a:t>
            </a:r>
            <a:endParaRPr lang="en-US" sz="2200" dirty="0">
              <a:solidFill>
                <a:srgbClr val="7030A0"/>
              </a:solidFill>
            </a:endParaRPr>
          </a:p>
          <a:p>
            <a:pPr>
              <a:buFont typeface="Arial" charset="0"/>
              <a:buChar char="•"/>
            </a:pPr>
            <a:r>
              <a:rPr lang="en-US" sz="2200" dirty="0" smtClean="0">
                <a:solidFill>
                  <a:srgbClr val="7030A0"/>
                </a:solidFill>
              </a:rPr>
              <a:t>Act </a:t>
            </a:r>
            <a:r>
              <a:rPr lang="en-US" sz="2200" dirty="0">
                <a:solidFill>
                  <a:srgbClr val="7030A0"/>
                </a:solidFill>
              </a:rPr>
              <a:t>on </a:t>
            </a:r>
            <a:r>
              <a:rPr lang="en-US" sz="2200" dirty="0" smtClean="0">
                <a:solidFill>
                  <a:srgbClr val="7030A0"/>
                </a:solidFill>
              </a:rPr>
              <a:t>evidence</a:t>
            </a:r>
            <a:endParaRPr lang="en-US" dirty="0"/>
          </a:p>
          <a:p>
            <a:pPr lvl="1">
              <a:defRPr/>
            </a:pPr>
            <a:endParaRPr lang="en-US" sz="2000" dirty="0">
              <a:solidFill>
                <a:srgbClr val="7030A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34" y="2614613"/>
            <a:ext cx="3010565" cy="2933699"/>
          </a:xfrm>
          <a:prstGeom prst="rect">
            <a:avLst/>
          </a:prstGeom>
        </p:spPr>
      </p:pic>
    </p:spTree>
    <p:extLst>
      <p:ext uri="{BB962C8B-B14F-4D97-AF65-F5344CB8AC3E}">
        <p14:creationId xmlns:p14="http://schemas.microsoft.com/office/powerpoint/2010/main" val="2006858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T</a:t>
            </a:r>
            <a:r>
              <a:rPr lang="en-US" dirty="0" smtClean="0">
                <a:solidFill>
                  <a:schemeClr val="accent2">
                    <a:lumMod val="75000"/>
                  </a:schemeClr>
                </a:solidFill>
              </a:rPr>
              <a:t>he 4-step Formative Assessment</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b="1" dirty="0" smtClean="0"/>
              <a:t>Step 1. Clarifying Intended Learning</a:t>
            </a:r>
          </a:p>
          <a:p>
            <a:endParaRPr lang="en-US" sz="2400" dirty="0"/>
          </a:p>
          <a:p>
            <a:pPr>
              <a:buFont typeface="Arial" charset="0"/>
              <a:buChar char="•"/>
            </a:pPr>
            <a:r>
              <a:rPr lang="en-US" sz="2400" dirty="0" smtClean="0"/>
              <a:t>Define learning goals clearly using student-friendly language as such “I can </a:t>
            </a:r>
            <a:r>
              <a:rPr lang="is-IS" sz="2400" dirty="0" smtClean="0"/>
              <a:t>…”.</a:t>
            </a:r>
            <a:endParaRPr lang="en-US" sz="2400" dirty="0" smtClean="0"/>
          </a:p>
          <a:p>
            <a:pPr>
              <a:buFont typeface="Arial" charset="0"/>
              <a:buChar char="•"/>
            </a:pPr>
            <a:endParaRPr lang="en-US" sz="2400" dirty="0"/>
          </a:p>
          <a:p>
            <a:pPr>
              <a:buFont typeface="Arial" charset="0"/>
              <a:buChar char="•"/>
            </a:pPr>
            <a:r>
              <a:rPr lang="en-US" sz="2400" dirty="0" smtClean="0"/>
              <a:t>Provide clear success criteria that defining the evidence for determining how students progressing towards learning goals.</a:t>
            </a:r>
          </a:p>
        </p:txBody>
      </p:sp>
    </p:spTree>
    <p:extLst>
      <p:ext uri="{BB962C8B-B14F-4D97-AF65-F5344CB8AC3E}">
        <p14:creationId xmlns:p14="http://schemas.microsoft.com/office/powerpoint/2010/main" val="294240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The 4-step Formative Assessment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t>Step 2. Eliciting Evidence</a:t>
            </a:r>
            <a:endParaRPr lang="en-US" sz="2400" b="1" dirty="0"/>
          </a:p>
          <a:p>
            <a:pPr>
              <a:buFont typeface="Arial" charset="0"/>
              <a:buChar char="•"/>
            </a:pPr>
            <a:r>
              <a:rPr lang="en-US" sz="2400" dirty="0" smtClean="0"/>
              <a:t>Gather evidence of learning using different ways depending on students’ needs, interest and learning styles.</a:t>
            </a:r>
            <a:endParaRPr lang="en-US" sz="2400" dirty="0"/>
          </a:p>
          <a:p>
            <a:pPr>
              <a:buFont typeface="Arial" charset="0"/>
              <a:buChar char="•"/>
            </a:pPr>
            <a:r>
              <a:rPr lang="en-US" sz="2400" dirty="0"/>
              <a:t>U</a:t>
            </a:r>
            <a:r>
              <a:rPr lang="en-US" sz="2400" dirty="0" smtClean="0"/>
              <a:t>se </a:t>
            </a:r>
            <a:r>
              <a:rPr lang="en-US" sz="2400" dirty="0"/>
              <a:t>multiple sources of evidence to draw accurate conclusions about student </a:t>
            </a:r>
            <a:r>
              <a:rPr lang="en-US" sz="2400" dirty="0" smtClean="0"/>
              <a:t>learning – in relation to learning goals and success criteria.</a:t>
            </a:r>
          </a:p>
        </p:txBody>
      </p:sp>
    </p:spTree>
    <p:extLst>
      <p:ext uri="{BB962C8B-B14F-4D97-AF65-F5344CB8AC3E}">
        <p14:creationId xmlns:p14="http://schemas.microsoft.com/office/powerpoint/2010/main" val="435036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610"/>
            <a:ext cx="7772400" cy="1609344"/>
          </a:xfrm>
        </p:spPr>
        <p:txBody>
          <a:bodyPr/>
          <a:lstStyle/>
          <a:p>
            <a:r>
              <a:rPr lang="en-US" dirty="0">
                <a:solidFill>
                  <a:schemeClr val="accent2">
                    <a:lumMod val="75000"/>
                  </a:schemeClr>
                </a:solidFill>
              </a:rPr>
              <a:t>The 4-step Formative Assessment</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000" b="1" dirty="0" smtClean="0"/>
              <a:t>Step 3. Interpreting the Evidence</a:t>
            </a:r>
          </a:p>
          <a:p>
            <a:pPr>
              <a:buFont typeface="Arial" charset="0"/>
              <a:buChar char="•"/>
            </a:pPr>
            <a:r>
              <a:rPr lang="en-US" sz="2400" dirty="0" smtClean="0"/>
              <a:t>Determine where each student is in relation to learning goals, what he/she understands or doesn’t understand. </a:t>
            </a:r>
          </a:p>
          <a:p>
            <a:pPr>
              <a:buFont typeface="Arial" charset="0"/>
              <a:buChar char="•"/>
            </a:pPr>
            <a:r>
              <a:rPr lang="en-US" sz="2400" dirty="0" smtClean="0"/>
              <a:t>Evidence </a:t>
            </a:r>
            <a:r>
              <a:rPr lang="en-US" sz="2400" dirty="0"/>
              <a:t>is interpreted </a:t>
            </a:r>
            <a:r>
              <a:rPr lang="en-US" sz="2400" dirty="0" smtClean="0"/>
              <a:t>on </a:t>
            </a:r>
            <a:r>
              <a:rPr lang="en-US" sz="2400" dirty="0"/>
              <a:t>an ongoing basis throughout </a:t>
            </a:r>
            <a:r>
              <a:rPr lang="en-US" sz="2400" dirty="0" smtClean="0"/>
              <a:t>instruction, it is not a single event. Students </a:t>
            </a:r>
            <a:r>
              <a:rPr lang="en-US" sz="2400" dirty="0"/>
              <a:t>can </a:t>
            </a:r>
            <a:r>
              <a:rPr lang="en-US" sz="2400" dirty="0" smtClean="0"/>
              <a:t>also independently </a:t>
            </a:r>
            <a:r>
              <a:rPr lang="en-US" sz="2400" dirty="0"/>
              <a:t>analyze evidence of their own learning, though they benefit from sharing and discussing their interpretations with teachers and </a:t>
            </a:r>
            <a:r>
              <a:rPr lang="en-US" sz="2400" dirty="0" smtClean="0"/>
              <a:t>peers (MP 3). </a:t>
            </a:r>
            <a:r>
              <a:rPr lang="en-US" sz="2400" dirty="0"/>
              <a:t>By doing so, accountable feedback are provided. </a:t>
            </a:r>
          </a:p>
          <a:p>
            <a:pPr>
              <a:buFont typeface="Arial" charset="0"/>
              <a:buChar char="•"/>
            </a:pPr>
            <a:endParaRPr lang="en-US" dirty="0">
              <a:effectLst/>
            </a:endParaRPr>
          </a:p>
        </p:txBody>
      </p:sp>
    </p:spTree>
    <p:extLst>
      <p:ext uri="{BB962C8B-B14F-4D97-AF65-F5344CB8AC3E}">
        <p14:creationId xmlns:p14="http://schemas.microsoft.com/office/powerpoint/2010/main" val="1667973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The 4-step Formative Assessment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t>Step 4. Acting on Evidence. </a:t>
            </a:r>
            <a:endParaRPr lang="en-US" sz="2400" b="1" dirty="0"/>
          </a:p>
          <a:p>
            <a:pPr>
              <a:buFont typeface="Arial" charset="0"/>
              <a:buChar char="•"/>
            </a:pPr>
            <a:r>
              <a:rPr lang="en-US" sz="2400" dirty="0"/>
              <a:t>T</a:t>
            </a:r>
            <a:r>
              <a:rPr lang="en-US" sz="2400" dirty="0" smtClean="0"/>
              <a:t>eachers </a:t>
            </a:r>
            <a:r>
              <a:rPr lang="en-US" sz="2400" dirty="0"/>
              <a:t>and students use actionable feedback to determine next steps to continue to move learning forward. </a:t>
            </a:r>
          </a:p>
          <a:p>
            <a:pPr>
              <a:buFont typeface="Arial" charset="0"/>
              <a:buChar char="•"/>
            </a:pPr>
            <a:r>
              <a:rPr lang="en-US" sz="2400" dirty="0"/>
              <a:t>The steps </a:t>
            </a:r>
            <a:r>
              <a:rPr lang="en-US" sz="2400" dirty="0" smtClean="0"/>
              <a:t>may </a:t>
            </a:r>
            <a:r>
              <a:rPr lang="en-US" sz="2400" dirty="0"/>
              <a:t>not be the same for all students and must take into consideration each student’s readiness, interests, and </a:t>
            </a:r>
            <a:r>
              <a:rPr lang="en-US" sz="2400" dirty="0" smtClean="0"/>
              <a:t>learning </a:t>
            </a:r>
            <a:r>
              <a:rPr lang="en-US" sz="2400" dirty="0"/>
              <a:t>preferences. </a:t>
            </a:r>
          </a:p>
        </p:txBody>
      </p:sp>
    </p:spTree>
    <p:extLst>
      <p:ext uri="{BB962C8B-B14F-4D97-AF65-F5344CB8AC3E}">
        <p14:creationId xmlns:p14="http://schemas.microsoft.com/office/powerpoint/2010/main" val="1441019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5" y="595701"/>
            <a:ext cx="3934265" cy="1371600"/>
          </a:xfrm>
        </p:spPr>
        <p:txBody>
          <a:bodyPr>
            <a:normAutofit fontScale="90000"/>
          </a:bodyPr>
          <a:lstStyle/>
          <a:p>
            <a:r>
              <a:rPr lang="en-US" sz="3200" dirty="0" smtClean="0">
                <a:solidFill>
                  <a:srgbClr val="C00000"/>
                </a:solidFill>
              </a:rPr>
              <a:t>Formative Assessment for Learning Math Practices </a:t>
            </a:r>
            <a:endParaRPr lang="en-US" sz="3200" dirty="0">
              <a:solidFill>
                <a:srgbClr val="C00000"/>
              </a:solidFill>
            </a:endParaRPr>
          </a:p>
        </p:txBody>
      </p:sp>
      <p:sp>
        <p:nvSpPr>
          <p:cNvPr id="3" name="Content Placeholder 2"/>
          <p:cNvSpPr>
            <a:spLocks noGrp="1"/>
          </p:cNvSpPr>
          <p:nvPr>
            <p:ph sz="half" idx="1"/>
          </p:nvPr>
        </p:nvSpPr>
        <p:spPr>
          <a:xfrm>
            <a:off x="820615" y="2203938"/>
            <a:ext cx="3153508" cy="3831102"/>
          </a:xfrm>
        </p:spPr>
        <p:txBody>
          <a:bodyPr>
            <a:normAutofit fontScale="77500" lnSpcReduction="20000"/>
          </a:bodyPr>
          <a:lstStyle/>
          <a:p>
            <a:r>
              <a:rPr lang="en-US" sz="2400" dirty="0" smtClean="0"/>
              <a:t>Step 1 a).  Define </a:t>
            </a:r>
            <a:r>
              <a:rPr lang="en-US" sz="2400" dirty="0"/>
              <a:t>learning goals clearly using student-friendly language as such “I can </a:t>
            </a:r>
            <a:r>
              <a:rPr lang="is-IS" sz="2400" dirty="0" smtClean="0"/>
              <a:t>…”. </a:t>
            </a:r>
          </a:p>
          <a:p>
            <a:r>
              <a:rPr lang="en-US" sz="2400" dirty="0" smtClean="0"/>
              <a:t>Good resource: </a:t>
            </a:r>
            <a:r>
              <a:rPr lang="en-US" sz="2400" dirty="0" smtClean="0">
                <a:hlinkClick r:id="rId3"/>
              </a:rPr>
              <a:t>http</a:t>
            </a:r>
            <a:r>
              <a:rPr lang="en-US" sz="2400" dirty="0">
                <a:hlinkClick r:id="rId3"/>
              </a:rPr>
              <a:t>://www.aea1.k12.ia.us/en/curriculum_instruction_and_assessment/math/iowa_core_resources/standards_for_mathematical_practices/</a:t>
            </a:r>
            <a:endParaRPr lang="en-US" sz="2400" dirty="0"/>
          </a:p>
          <a:p>
            <a:r>
              <a:rPr lang="en-US" sz="2400" b="1" dirty="0"/>
              <a:t>Standards for Mathematical Practice Posters by grade level</a:t>
            </a:r>
          </a:p>
          <a:p>
            <a:pPr>
              <a:buFont typeface="Arial" charset="0"/>
              <a:buChar char="•"/>
            </a:pPr>
            <a:endParaRPr lang="en-US" sz="2400" dirty="0"/>
          </a:p>
          <a:p>
            <a:pPr>
              <a:buFont typeface="Arial" charset="0"/>
              <a:buChar char="•"/>
            </a:pPr>
            <a:endParaRPr lang="en-US" sz="2400" dirty="0"/>
          </a:p>
        </p:txBody>
      </p:sp>
      <p:pic>
        <p:nvPicPr>
          <p:cNvPr id="6"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974123" y="984739"/>
            <a:ext cx="5076092" cy="3731978"/>
          </a:xfrm>
        </p:spPr>
      </p:pic>
      <p:sp>
        <p:nvSpPr>
          <p:cNvPr id="7" name="TextBox 6"/>
          <p:cNvSpPr txBox="1"/>
          <p:nvPr/>
        </p:nvSpPr>
        <p:spPr>
          <a:xfrm>
            <a:off x="5849815" y="5087815"/>
            <a:ext cx="2592376" cy="369332"/>
          </a:xfrm>
          <a:prstGeom prst="rect">
            <a:avLst/>
          </a:prstGeom>
          <a:noFill/>
        </p:spPr>
        <p:txBody>
          <a:bodyPr wrap="none" rtlCol="0">
            <a:spAutoFit/>
          </a:bodyPr>
          <a:lstStyle/>
          <a:p>
            <a:r>
              <a:rPr lang="en-US" dirty="0" smtClean="0"/>
              <a:t>(Middle School Level)</a:t>
            </a:r>
            <a:endParaRPr lang="en-US" dirty="0"/>
          </a:p>
        </p:txBody>
      </p:sp>
    </p:spTree>
    <p:extLst>
      <p:ext uri="{BB962C8B-B14F-4D97-AF65-F5344CB8AC3E}">
        <p14:creationId xmlns:p14="http://schemas.microsoft.com/office/powerpoint/2010/main" val="211892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6459" y="642594"/>
            <a:ext cx="8253110" cy="4949479"/>
          </a:xfrm>
        </p:spPr>
      </p:pic>
      <p:sp>
        <p:nvSpPr>
          <p:cNvPr id="7" name="Content Placeholder 6"/>
          <p:cNvSpPr>
            <a:spLocks noGrp="1"/>
          </p:cNvSpPr>
          <p:nvPr>
            <p:ph sz="half" idx="1"/>
          </p:nvPr>
        </p:nvSpPr>
        <p:spPr/>
        <p:txBody>
          <a:bodyPr/>
          <a:lstStyle/>
          <a:p>
            <a:pPr marL="0" indent="0">
              <a:buNone/>
            </a:pPr>
            <a:r>
              <a:rPr lang="en-US" dirty="0" smtClean="0"/>
              <a:t> </a:t>
            </a:r>
            <a:endParaRPr lang="en-US" dirty="0"/>
          </a:p>
        </p:txBody>
      </p:sp>
      <p:sp>
        <p:nvSpPr>
          <p:cNvPr id="8" name="TextBox 7"/>
          <p:cNvSpPr txBox="1"/>
          <p:nvPr/>
        </p:nvSpPr>
        <p:spPr>
          <a:xfrm>
            <a:off x="5380892" y="6084277"/>
            <a:ext cx="2383986" cy="369332"/>
          </a:xfrm>
          <a:prstGeom prst="rect">
            <a:avLst/>
          </a:prstGeom>
          <a:noFill/>
        </p:spPr>
        <p:txBody>
          <a:bodyPr wrap="none" rtlCol="0">
            <a:spAutoFit/>
          </a:bodyPr>
          <a:lstStyle/>
          <a:p>
            <a:r>
              <a:rPr lang="en-US" dirty="0" smtClean="0"/>
              <a:t>(High School Level) </a:t>
            </a:r>
            <a:endParaRPr lang="en-US" dirty="0"/>
          </a:p>
        </p:txBody>
      </p:sp>
    </p:spTree>
    <p:extLst>
      <p:ext uri="{BB962C8B-B14F-4D97-AF65-F5344CB8AC3E}">
        <p14:creationId xmlns:p14="http://schemas.microsoft.com/office/powerpoint/2010/main" val="1753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5" y="595701"/>
            <a:ext cx="3934265" cy="1371600"/>
          </a:xfrm>
        </p:spPr>
        <p:txBody>
          <a:bodyPr>
            <a:normAutofit fontScale="90000"/>
          </a:bodyPr>
          <a:lstStyle/>
          <a:p>
            <a:r>
              <a:rPr lang="en-US" sz="3200" dirty="0" smtClean="0">
                <a:solidFill>
                  <a:srgbClr val="C00000"/>
                </a:solidFill>
              </a:rPr>
              <a:t>Formative Assessment for Learning Math Practices </a:t>
            </a:r>
            <a:endParaRPr lang="en-US" sz="3200" dirty="0">
              <a:solidFill>
                <a:srgbClr val="C00000"/>
              </a:solidFill>
            </a:endParaRPr>
          </a:p>
        </p:txBody>
      </p:sp>
      <p:sp>
        <p:nvSpPr>
          <p:cNvPr id="3" name="Content Placeholder 2"/>
          <p:cNvSpPr>
            <a:spLocks noGrp="1"/>
          </p:cNvSpPr>
          <p:nvPr>
            <p:ph sz="half" idx="1"/>
          </p:nvPr>
        </p:nvSpPr>
        <p:spPr>
          <a:xfrm>
            <a:off x="731520" y="2543908"/>
            <a:ext cx="3657600" cy="3491132"/>
          </a:xfrm>
        </p:spPr>
        <p:txBody>
          <a:bodyPr>
            <a:normAutofit lnSpcReduction="10000"/>
          </a:bodyPr>
          <a:lstStyle/>
          <a:p>
            <a:pPr>
              <a:buFont typeface="Arial" charset="0"/>
              <a:buChar char="•"/>
            </a:pPr>
            <a:r>
              <a:rPr lang="en-US" sz="2400" dirty="0" smtClean="0"/>
              <a:t>Step 1, 2, 3 and 4: New resource found during Module 11  by Morning Star Williams from SBAC Digital Library: “Formative Assessment of Mathematical Practices”</a:t>
            </a:r>
            <a:r>
              <a:rPr lang="en-US" sz="2400" dirty="0"/>
              <a:t> </a:t>
            </a:r>
            <a:r>
              <a:rPr lang="en-US" sz="2400" dirty="0" smtClean="0"/>
              <a:t>(see handouts)</a:t>
            </a:r>
            <a:endParaRPr lang="en-US" sz="2400" dirty="0" smtClean="0"/>
          </a:p>
        </p:txBody>
      </p:sp>
      <p:sp>
        <p:nvSpPr>
          <p:cNvPr id="5" name="Content Placeholder 4"/>
          <p:cNvSpPr>
            <a:spLocks noGrp="1"/>
          </p:cNvSpPr>
          <p:nvPr>
            <p:ph sz="half" idx="2"/>
          </p:nvPr>
        </p:nvSpPr>
        <p:spPr/>
        <p:txBody>
          <a:bodyPr>
            <a:normAutofit lnSpcReduction="10000"/>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328245"/>
            <a:ext cx="3114633" cy="6330462"/>
          </a:xfrm>
          <a:prstGeom prst="rect">
            <a:avLst/>
          </a:prstGeom>
        </p:spPr>
      </p:pic>
    </p:spTree>
    <p:extLst>
      <p:ext uri="{BB962C8B-B14F-4D97-AF65-F5344CB8AC3E}">
        <p14:creationId xmlns:p14="http://schemas.microsoft.com/office/powerpoint/2010/main" val="2138106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875" y="326070"/>
            <a:ext cx="8860616" cy="6086453"/>
          </a:xfrm>
        </p:spPr>
      </p:pic>
      <p:sp>
        <p:nvSpPr>
          <p:cNvPr id="4" name="Content Placeholder 3"/>
          <p:cNvSpPr>
            <a:spLocks noGrp="1"/>
          </p:cNvSpPr>
          <p:nvPr>
            <p:ph sz="half" idx="2"/>
          </p:nvPr>
        </p:nvSpPr>
        <p:spPr/>
        <p:txBody>
          <a:bodyPr/>
          <a:lstStyle/>
          <a:p>
            <a:r>
              <a:rPr lang="en-US" dirty="0" smtClean="0"/>
              <a:t> </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92" y="326070"/>
            <a:ext cx="8860616" cy="6086453"/>
          </a:xfrm>
          <a:prstGeom prst="rect">
            <a:avLst/>
          </a:prstGeom>
        </p:spPr>
      </p:pic>
    </p:spTree>
    <p:extLst>
      <p:ext uri="{BB962C8B-B14F-4D97-AF65-F5344CB8AC3E}">
        <p14:creationId xmlns:p14="http://schemas.microsoft.com/office/powerpoint/2010/main" val="95207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14476"/>
            <a:ext cx="7467600" cy="758295"/>
          </a:xfrm>
        </p:spPr>
        <p:txBody>
          <a:bodyPr>
            <a:noAutofit/>
          </a:bodyPr>
          <a:lstStyle/>
          <a:p>
            <a:r>
              <a:rPr lang="en-US" sz="2600" b="1" dirty="0" smtClean="0">
                <a:solidFill>
                  <a:schemeClr val="accent2">
                    <a:lumMod val="75000"/>
                  </a:schemeClr>
                </a:solidFill>
              </a:rPr>
              <a:t>MP3: Construct </a:t>
            </a:r>
            <a:r>
              <a:rPr lang="en-US" sz="2600" b="1" dirty="0">
                <a:solidFill>
                  <a:schemeClr val="accent2">
                    <a:lumMod val="75000"/>
                  </a:schemeClr>
                </a:solidFill>
              </a:rPr>
              <a:t>V</a:t>
            </a:r>
            <a:r>
              <a:rPr lang="en-US" sz="2600" b="1" dirty="0" smtClean="0">
                <a:solidFill>
                  <a:schemeClr val="accent2">
                    <a:lumMod val="75000"/>
                  </a:schemeClr>
                </a:solidFill>
              </a:rPr>
              <a:t>iable </a:t>
            </a:r>
            <a:r>
              <a:rPr lang="en-US" sz="2600" b="1" dirty="0">
                <a:solidFill>
                  <a:schemeClr val="accent2">
                    <a:lumMod val="75000"/>
                  </a:schemeClr>
                </a:solidFill>
              </a:rPr>
              <a:t>A</a:t>
            </a:r>
            <a:r>
              <a:rPr lang="en-US" sz="2600" b="1" dirty="0" smtClean="0">
                <a:solidFill>
                  <a:schemeClr val="accent2">
                    <a:lumMod val="75000"/>
                  </a:schemeClr>
                </a:solidFill>
              </a:rPr>
              <a:t>rguments and Critique the Reasoning of Others -</a:t>
            </a:r>
            <a:endParaRPr lang="en-US" sz="2600" dirty="0">
              <a:solidFill>
                <a:schemeClr val="accent2">
                  <a:lumMod val="75000"/>
                </a:schemeClr>
              </a:solidFill>
            </a:endParaRPr>
          </a:p>
        </p:txBody>
      </p:sp>
      <p:sp>
        <p:nvSpPr>
          <p:cNvPr id="5" name="Content Placeholder 4"/>
          <p:cNvSpPr>
            <a:spLocks noGrp="1"/>
          </p:cNvSpPr>
          <p:nvPr>
            <p:ph idx="1"/>
          </p:nvPr>
        </p:nvSpPr>
        <p:spPr>
          <a:xfrm>
            <a:off x="219919" y="1641231"/>
            <a:ext cx="8466882" cy="4979699"/>
          </a:xfrm>
        </p:spPr>
        <p:txBody>
          <a:bodyPr>
            <a:noAutofit/>
          </a:bodyPr>
          <a:lstStyle/>
          <a:p>
            <a:r>
              <a:rPr lang="en-US" sz="2400" dirty="0" smtClean="0"/>
              <a:t>Mathematically proficient students </a:t>
            </a:r>
            <a:r>
              <a:rPr lang="en-US" sz="2400" dirty="0" smtClean="0">
                <a:solidFill>
                  <a:schemeClr val="accent4">
                    <a:lumMod val="75000"/>
                  </a:schemeClr>
                </a:solidFill>
              </a:rPr>
              <a:t>understand and use stated assumptions, definitions, and previously established results in constructing arguments. They make conjectures and build a logical progression of statements </a:t>
            </a:r>
            <a:r>
              <a:rPr lang="en-US" sz="2400" dirty="0" smtClean="0"/>
              <a:t>to explore the truth of their conjectures. They are able to analyze situations by </a:t>
            </a:r>
            <a:r>
              <a:rPr lang="en-US" sz="2400" dirty="0" smtClean="0">
                <a:solidFill>
                  <a:schemeClr val="accent4"/>
                </a:solidFill>
              </a:rPr>
              <a:t>breaking them into cases</a:t>
            </a:r>
            <a:r>
              <a:rPr lang="en-US" sz="2400" dirty="0" smtClean="0"/>
              <a:t>, and can recognize and use </a:t>
            </a:r>
            <a:r>
              <a:rPr lang="en-US" sz="2400" dirty="0" smtClean="0">
                <a:solidFill>
                  <a:schemeClr val="accent4"/>
                </a:solidFill>
              </a:rPr>
              <a:t>counterexamples</a:t>
            </a:r>
            <a:r>
              <a:rPr lang="en-US" sz="2400" dirty="0" smtClean="0"/>
              <a:t>. They justify their conclusions, </a:t>
            </a:r>
            <a:r>
              <a:rPr lang="en-US" sz="2400" dirty="0" smtClean="0">
                <a:solidFill>
                  <a:schemeClr val="accent4"/>
                </a:solidFill>
              </a:rPr>
              <a:t>communicate</a:t>
            </a:r>
            <a:r>
              <a:rPr lang="en-US" sz="2400" dirty="0" smtClean="0"/>
              <a:t> them to others, and </a:t>
            </a:r>
            <a:r>
              <a:rPr lang="en-US" sz="2400" dirty="0" smtClean="0">
                <a:solidFill>
                  <a:schemeClr val="accent4"/>
                </a:solidFill>
              </a:rPr>
              <a:t>respond</a:t>
            </a:r>
            <a:r>
              <a:rPr lang="en-US" sz="2400" dirty="0" smtClean="0"/>
              <a:t> to the arguments of others. They </a:t>
            </a:r>
            <a:r>
              <a:rPr lang="en-US" sz="2400" dirty="0" smtClean="0">
                <a:solidFill>
                  <a:schemeClr val="accent4"/>
                </a:solidFill>
              </a:rPr>
              <a:t>reason inductively about data</a:t>
            </a:r>
            <a:r>
              <a:rPr lang="en-US" sz="2400" dirty="0" smtClean="0"/>
              <a:t>, making plausible arguments that take into account the context from which the data arose.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3416"/>
            <a:ext cx="8087811" cy="1277815"/>
          </a:xfrm>
        </p:spPr>
        <p:txBody>
          <a:bodyPr>
            <a:normAutofit/>
          </a:bodyPr>
          <a:lstStyle/>
          <a:p>
            <a:r>
              <a:rPr lang="en-US" sz="2500" dirty="0" smtClean="0">
                <a:solidFill>
                  <a:schemeClr val="accent2">
                    <a:lumMod val="75000"/>
                  </a:schemeClr>
                </a:solidFill>
              </a:rPr>
              <a:t>Online Example </a:t>
            </a:r>
            <a:r>
              <a:rPr lang="en-US" sz="2500" dirty="0" smtClean="0">
                <a:solidFill>
                  <a:schemeClr val="accent2">
                    <a:lumMod val="75000"/>
                  </a:schemeClr>
                </a:solidFill>
              </a:rPr>
              <a:t>of Formative Assessment </a:t>
            </a:r>
            <a:r>
              <a:rPr lang="en-US" sz="2500" dirty="0" smtClean="0">
                <a:solidFill>
                  <a:schemeClr val="accent2">
                    <a:lumMod val="75000"/>
                  </a:schemeClr>
                </a:solidFill>
              </a:rPr>
              <a:t>From </a:t>
            </a:r>
            <a:r>
              <a:rPr lang="en-US" sz="2500" dirty="0" smtClean="0">
                <a:solidFill>
                  <a:schemeClr val="accent2">
                    <a:lumMod val="75000"/>
                  </a:schemeClr>
                </a:solidFill>
              </a:rPr>
              <a:t>Teaching Channel by Ms. Meghan </a:t>
            </a:r>
            <a:r>
              <a:rPr lang="en-US" sz="2500" dirty="0" err="1" smtClean="0">
                <a:solidFill>
                  <a:schemeClr val="accent2">
                    <a:lumMod val="75000"/>
                  </a:schemeClr>
                </a:solidFill>
              </a:rPr>
              <a:t>Mekita</a:t>
            </a:r>
            <a:r>
              <a:rPr lang="en-US" sz="2500" dirty="0" smtClean="0">
                <a:solidFill>
                  <a:schemeClr val="accent2">
                    <a:lumMod val="75000"/>
                  </a:schemeClr>
                </a:solidFill>
              </a:rPr>
              <a:t> – Day 1 </a:t>
            </a:r>
            <a:endParaRPr lang="en-US" sz="2500" dirty="0">
              <a:solidFill>
                <a:schemeClr val="accent2">
                  <a:lumMod val="75000"/>
                </a:schemeClr>
              </a:solidFill>
            </a:endParaRPr>
          </a:p>
        </p:txBody>
      </p:sp>
      <p:sp>
        <p:nvSpPr>
          <p:cNvPr id="3" name="Content Placeholder 2"/>
          <p:cNvSpPr>
            <a:spLocks noGrp="1"/>
          </p:cNvSpPr>
          <p:nvPr>
            <p:ph idx="1"/>
          </p:nvPr>
        </p:nvSpPr>
        <p:spPr>
          <a:xfrm>
            <a:off x="685800" y="1465385"/>
            <a:ext cx="7772400" cy="4706816"/>
          </a:xfrm>
        </p:spPr>
        <p:txBody>
          <a:bodyPr>
            <a:noAutofit/>
          </a:bodyPr>
          <a:lstStyle/>
          <a:p>
            <a:r>
              <a:rPr lang="en-US" dirty="0"/>
              <a:t>Lesson </a:t>
            </a:r>
            <a:r>
              <a:rPr lang="en-US" dirty="0" smtClean="0"/>
              <a:t>Objective</a:t>
            </a:r>
            <a:r>
              <a:rPr lang="en-US" dirty="0"/>
              <a:t>: Review and assess understanding of transformations </a:t>
            </a:r>
            <a:r>
              <a:rPr lang="en-US" dirty="0" smtClean="0"/>
              <a:t>(Length </a:t>
            </a:r>
            <a:r>
              <a:rPr lang="en-US" dirty="0"/>
              <a:t>9 </a:t>
            </a:r>
            <a:r>
              <a:rPr lang="en-US" dirty="0" smtClean="0"/>
              <a:t>min) </a:t>
            </a:r>
          </a:p>
          <a:p>
            <a:r>
              <a:rPr lang="en-US" dirty="0" smtClean="0"/>
              <a:t>Questions </a:t>
            </a:r>
            <a:r>
              <a:rPr lang="en-US" dirty="0"/>
              <a:t>to </a:t>
            </a:r>
            <a:r>
              <a:rPr lang="en-US" dirty="0" smtClean="0"/>
              <a:t>Consider while watch the video</a:t>
            </a:r>
          </a:p>
          <a:p>
            <a:pPr marL="457200" indent="-457200">
              <a:buFont typeface="+mj-lt"/>
              <a:buAutoNum type="arabicPeriod"/>
            </a:pPr>
            <a:r>
              <a:rPr lang="en-US" dirty="0">
                <a:solidFill>
                  <a:schemeClr val="accent2">
                    <a:lumMod val="75000"/>
                  </a:schemeClr>
                </a:solidFill>
              </a:rPr>
              <a:t>How do the students help each other with their misconceptions? </a:t>
            </a:r>
            <a:endParaRPr lang="en-US" dirty="0" smtClean="0">
              <a:solidFill>
                <a:schemeClr val="accent2">
                  <a:lumMod val="75000"/>
                </a:schemeClr>
              </a:solidFill>
            </a:endParaRPr>
          </a:p>
          <a:p>
            <a:pPr marL="457200" indent="-457200">
              <a:buFont typeface="+mj-lt"/>
              <a:buAutoNum type="arabicPeriod"/>
            </a:pPr>
            <a:r>
              <a:rPr lang="en-US" dirty="0" smtClean="0">
                <a:solidFill>
                  <a:schemeClr val="accent2">
                    <a:lumMod val="75000"/>
                  </a:schemeClr>
                </a:solidFill>
              </a:rPr>
              <a:t>Why </a:t>
            </a:r>
            <a:r>
              <a:rPr lang="en-US" dirty="0">
                <a:solidFill>
                  <a:schemeClr val="accent2">
                    <a:lumMod val="75000"/>
                  </a:schemeClr>
                </a:solidFill>
              </a:rPr>
              <a:t>does Ms. </a:t>
            </a:r>
            <a:r>
              <a:rPr lang="en-US" dirty="0" err="1">
                <a:solidFill>
                  <a:schemeClr val="accent2">
                    <a:lumMod val="75000"/>
                  </a:schemeClr>
                </a:solidFill>
              </a:rPr>
              <a:t>Mekita</a:t>
            </a:r>
            <a:r>
              <a:rPr lang="en-US" dirty="0">
                <a:solidFill>
                  <a:schemeClr val="accent2">
                    <a:lumMod val="75000"/>
                  </a:schemeClr>
                </a:solidFill>
              </a:rPr>
              <a:t> review the student work with her colleagues? </a:t>
            </a:r>
            <a:endParaRPr lang="en-US" dirty="0" smtClean="0">
              <a:solidFill>
                <a:schemeClr val="accent2">
                  <a:lumMod val="75000"/>
                </a:schemeClr>
              </a:solidFill>
            </a:endParaRPr>
          </a:p>
          <a:p>
            <a:pPr marL="457200" indent="-457200">
              <a:buFont typeface="+mj-lt"/>
              <a:buAutoNum type="arabicPeriod"/>
            </a:pPr>
            <a:r>
              <a:rPr lang="en-US" dirty="0" smtClean="0">
                <a:solidFill>
                  <a:schemeClr val="accent2">
                    <a:lumMod val="75000"/>
                  </a:schemeClr>
                </a:solidFill>
              </a:rPr>
              <a:t>What </a:t>
            </a:r>
            <a:r>
              <a:rPr lang="en-US" dirty="0">
                <a:solidFill>
                  <a:schemeClr val="accent2">
                    <a:lumMod val="75000"/>
                  </a:schemeClr>
                </a:solidFill>
              </a:rPr>
              <a:t>common misconceptions do the teachers notice in the work? How will they address them? </a:t>
            </a:r>
            <a:endParaRPr lang="en-US" dirty="0" smtClean="0">
              <a:solidFill>
                <a:schemeClr val="accent2">
                  <a:lumMod val="75000"/>
                </a:schemeClr>
              </a:solidFill>
            </a:endParaRPr>
          </a:p>
          <a:p>
            <a:pPr marL="457200" indent="-457200">
              <a:buFont typeface="+mj-lt"/>
              <a:buAutoNum type="arabicPeriod"/>
            </a:pPr>
            <a:r>
              <a:rPr lang="en-US" dirty="0" smtClean="0">
                <a:solidFill>
                  <a:schemeClr val="accent2">
                    <a:lumMod val="75000"/>
                  </a:schemeClr>
                </a:solidFill>
              </a:rPr>
              <a:t>Can you find any place she used evidence, warrant, backing and qualifier to make sense of a concept?</a:t>
            </a:r>
          </a:p>
          <a:p>
            <a:r>
              <a:rPr lang="en-US" dirty="0" smtClean="0"/>
              <a:t>Common </a:t>
            </a:r>
            <a:r>
              <a:rPr lang="en-US" dirty="0"/>
              <a:t>Core Standards: Math.HSG.CO.A.4, Math.HSG.CO.A.5</a:t>
            </a:r>
          </a:p>
          <a:p>
            <a:pPr marL="0" indent="0">
              <a:buNone/>
            </a:pPr>
            <a:r>
              <a:rPr lang="en-US" dirty="0" smtClean="0">
                <a:hlinkClick r:id="rId2"/>
              </a:rPr>
              <a:t>https</a:t>
            </a:r>
            <a:r>
              <a:rPr lang="en-US" dirty="0">
                <a:hlinkClick r:id="rId2"/>
              </a:rPr>
              <a:t>://www.teachingchannel.org/videos/transformations-issues-ccssmdc</a:t>
            </a:r>
            <a:endParaRPr lang="en-US" dirty="0"/>
          </a:p>
          <a:p>
            <a:endParaRPr lang="en-US" sz="2200" dirty="0"/>
          </a:p>
        </p:txBody>
      </p:sp>
    </p:spTree>
    <p:extLst>
      <p:ext uri="{BB962C8B-B14F-4D97-AF65-F5344CB8AC3E}">
        <p14:creationId xmlns:p14="http://schemas.microsoft.com/office/powerpoint/2010/main" val="1776430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5">
                    <a:lumMod val="50000"/>
                  </a:schemeClr>
                </a:solidFill>
              </a:rPr>
              <a:t>Notes for Day 1</a:t>
            </a:r>
            <a:endParaRPr lang="en-US" sz="3000" dirty="0">
              <a:solidFill>
                <a:schemeClr val="accent5">
                  <a:lumMod val="50000"/>
                </a:schemeClr>
              </a:solidFill>
            </a:endParaRPr>
          </a:p>
        </p:txBody>
      </p:sp>
      <p:sp>
        <p:nvSpPr>
          <p:cNvPr id="3" name="Content Placeholder 2"/>
          <p:cNvSpPr>
            <a:spLocks noGrp="1"/>
          </p:cNvSpPr>
          <p:nvPr>
            <p:ph idx="1"/>
          </p:nvPr>
        </p:nvSpPr>
        <p:spPr>
          <a:xfrm>
            <a:off x="644769" y="1688123"/>
            <a:ext cx="7767711" cy="4642339"/>
          </a:xfrm>
        </p:spPr>
        <p:txBody>
          <a:bodyPr>
            <a:normAutofit lnSpcReduction="10000"/>
          </a:bodyPr>
          <a:lstStyle/>
          <a:p>
            <a:r>
              <a:rPr lang="en-US" dirty="0" smtClean="0"/>
              <a:t>Combined Lectures and group work. </a:t>
            </a:r>
          </a:p>
          <a:p>
            <a:r>
              <a:rPr lang="en-US" dirty="0" smtClean="0"/>
              <a:t>Drawing line y=-2, using points as evidence</a:t>
            </a:r>
          </a:p>
          <a:p>
            <a:r>
              <a:rPr lang="en-US" dirty="0" smtClean="0"/>
              <a:t>Question to students: describe transformation that preserve the shape – a student used definition to answer (warrant)</a:t>
            </a:r>
          </a:p>
          <a:p>
            <a:r>
              <a:rPr lang="en-US" dirty="0" smtClean="0"/>
              <a:t>When students answering a question, teacher asked them a second question for reasoning. </a:t>
            </a:r>
          </a:p>
          <a:p>
            <a:r>
              <a:rPr lang="en-US" dirty="0" smtClean="0"/>
              <a:t>Teacher asked for different ways for justification (congruence – backing)</a:t>
            </a:r>
          </a:p>
          <a:p>
            <a:r>
              <a:rPr lang="en-US" dirty="0" smtClean="0"/>
              <a:t>Students listen to each other, help each other to find mistakes and explain why. </a:t>
            </a:r>
          </a:p>
          <a:p>
            <a:r>
              <a:rPr lang="en-US" dirty="0" smtClean="0"/>
              <a:t>Give pre-assessment to reveal where each student is at. </a:t>
            </a:r>
          </a:p>
          <a:p>
            <a:r>
              <a:rPr lang="en-US" dirty="0" smtClean="0"/>
              <a:t>Meet with colleagues – share and analyze the pre-assessment, identify common misconceptions, and plan for the next step. Formulate more and better questions to ask in the formative assessment. </a:t>
            </a:r>
          </a:p>
          <a:p>
            <a:endParaRPr lang="en-US" dirty="0"/>
          </a:p>
        </p:txBody>
      </p:sp>
    </p:spTree>
    <p:extLst>
      <p:ext uri="{BB962C8B-B14F-4D97-AF65-F5344CB8AC3E}">
        <p14:creationId xmlns:p14="http://schemas.microsoft.com/office/powerpoint/2010/main" val="420212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2">
                    <a:lumMod val="75000"/>
                  </a:schemeClr>
                </a:solidFill>
              </a:rPr>
              <a:t>Online Example From Teaching Channel by Ms. Meghan </a:t>
            </a:r>
            <a:r>
              <a:rPr lang="en-US" sz="3000" dirty="0" err="1" smtClean="0">
                <a:solidFill>
                  <a:schemeClr val="accent2">
                    <a:lumMod val="75000"/>
                  </a:schemeClr>
                </a:solidFill>
              </a:rPr>
              <a:t>Mekita</a:t>
            </a:r>
            <a:r>
              <a:rPr lang="en-US" sz="3000" dirty="0" smtClean="0">
                <a:solidFill>
                  <a:schemeClr val="accent2">
                    <a:lumMod val="75000"/>
                  </a:schemeClr>
                </a:solidFill>
              </a:rPr>
              <a:t> - Day 2  </a:t>
            </a:r>
            <a:endParaRPr lang="en-US" sz="3000" dirty="0">
              <a:solidFill>
                <a:schemeClr val="accent2">
                  <a:lumMod val="75000"/>
                </a:schemeClr>
              </a:solidFill>
            </a:endParaRPr>
          </a:p>
        </p:txBody>
      </p:sp>
      <p:sp>
        <p:nvSpPr>
          <p:cNvPr id="3" name="Content Placeholder 2"/>
          <p:cNvSpPr>
            <a:spLocks noGrp="1"/>
          </p:cNvSpPr>
          <p:nvPr>
            <p:ph idx="1"/>
          </p:nvPr>
        </p:nvSpPr>
        <p:spPr>
          <a:xfrm>
            <a:off x="685800" y="1840375"/>
            <a:ext cx="7772400" cy="4331825"/>
          </a:xfrm>
        </p:spPr>
        <p:txBody>
          <a:bodyPr>
            <a:normAutofit fontScale="92500"/>
          </a:bodyPr>
          <a:lstStyle/>
          <a:p>
            <a:r>
              <a:rPr lang="en-US" dirty="0"/>
              <a:t>Lesson </a:t>
            </a:r>
            <a:r>
              <a:rPr lang="en-US" dirty="0" smtClean="0"/>
              <a:t>Objective: Work </a:t>
            </a:r>
            <a:r>
              <a:rPr lang="en-US" dirty="0"/>
              <a:t>in pairs to understand </a:t>
            </a:r>
            <a:r>
              <a:rPr lang="en-US" dirty="0" smtClean="0"/>
              <a:t>transformations (Length </a:t>
            </a:r>
            <a:r>
              <a:rPr lang="en-US" dirty="0"/>
              <a:t>9 </a:t>
            </a:r>
            <a:r>
              <a:rPr lang="en-US" dirty="0" smtClean="0"/>
              <a:t>min) </a:t>
            </a:r>
          </a:p>
          <a:p>
            <a:r>
              <a:rPr lang="en-US" dirty="0" smtClean="0"/>
              <a:t>Questions </a:t>
            </a:r>
            <a:r>
              <a:rPr lang="en-US" dirty="0"/>
              <a:t>to </a:t>
            </a:r>
            <a:r>
              <a:rPr lang="en-US" dirty="0" smtClean="0"/>
              <a:t>Consider while watch the video</a:t>
            </a:r>
          </a:p>
          <a:p>
            <a:pPr marL="457200" indent="-457200">
              <a:buFont typeface="+mj-lt"/>
              <a:buAutoNum type="arabicPeriod"/>
            </a:pPr>
            <a:r>
              <a:rPr lang="en-US" sz="2200" dirty="0" smtClean="0">
                <a:solidFill>
                  <a:schemeClr val="accent2">
                    <a:lumMod val="75000"/>
                  </a:schemeClr>
                </a:solidFill>
              </a:rPr>
              <a:t>How </a:t>
            </a:r>
            <a:r>
              <a:rPr lang="en-US" sz="2200" dirty="0">
                <a:solidFill>
                  <a:schemeClr val="accent2">
                    <a:lumMod val="75000"/>
                  </a:schemeClr>
                </a:solidFill>
              </a:rPr>
              <a:t>does Ms. </a:t>
            </a:r>
            <a:r>
              <a:rPr lang="en-US" sz="2200" dirty="0" err="1" smtClean="0">
                <a:solidFill>
                  <a:schemeClr val="accent2">
                    <a:lumMod val="75000"/>
                  </a:schemeClr>
                </a:solidFill>
              </a:rPr>
              <a:t>Mekita</a:t>
            </a:r>
            <a:r>
              <a:rPr lang="en-US" sz="2200" dirty="0" smtClean="0">
                <a:solidFill>
                  <a:schemeClr val="accent2">
                    <a:lumMod val="75000"/>
                  </a:schemeClr>
                </a:solidFill>
              </a:rPr>
              <a:t> </a:t>
            </a:r>
            <a:r>
              <a:rPr lang="en-US" sz="2200" dirty="0">
                <a:solidFill>
                  <a:schemeClr val="accent2">
                    <a:lumMod val="75000"/>
                  </a:schemeClr>
                </a:solidFill>
              </a:rPr>
              <a:t>decide to pair the students for the collaborative task? </a:t>
            </a:r>
            <a:endParaRPr lang="en-US" sz="2200" dirty="0" smtClean="0">
              <a:solidFill>
                <a:schemeClr val="accent2">
                  <a:lumMod val="75000"/>
                </a:schemeClr>
              </a:solidFill>
            </a:endParaRPr>
          </a:p>
          <a:p>
            <a:pPr marL="457200" indent="-457200">
              <a:buFont typeface="+mj-lt"/>
              <a:buAutoNum type="arabicPeriod"/>
            </a:pPr>
            <a:r>
              <a:rPr lang="en-US" sz="2200" dirty="0" smtClean="0">
                <a:solidFill>
                  <a:schemeClr val="accent2">
                    <a:lumMod val="75000"/>
                  </a:schemeClr>
                </a:solidFill>
              </a:rPr>
              <a:t>How </a:t>
            </a:r>
            <a:r>
              <a:rPr lang="en-US" sz="2200" dirty="0">
                <a:solidFill>
                  <a:schemeClr val="accent2">
                    <a:lumMod val="75000"/>
                  </a:schemeClr>
                </a:solidFill>
              </a:rPr>
              <a:t>does the word and shape card activity encourage mathematical reasoning? </a:t>
            </a:r>
            <a:endParaRPr lang="en-US" sz="2200" dirty="0" smtClean="0">
              <a:solidFill>
                <a:schemeClr val="accent2">
                  <a:lumMod val="75000"/>
                </a:schemeClr>
              </a:solidFill>
            </a:endParaRPr>
          </a:p>
          <a:p>
            <a:pPr marL="457200" indent="-457200">
              <a:buFont typeface="+mj-lt"/>
              <a:buAutoNum type="arabicPeriod"/>
            </a:pPr>
            <a:r>
              <a:rPr lang="en-US" sz="2200" dirty="0" smtClean="0">
                <a:solidFill>
                  <a:schemeClr val="accent2">
                    <a:lumMod val="75000"/>
                  </a:schemeClr>
                </a:solidFill>
              </a:rPr>
              <a:t>Why </a:t>
            </a:r>
            <a:r>
              <a:rPr lang="en-US" sz="2200" dirty="0">
                <a:solidFill>
                  <a:schemeClr val="accent2">
                    <a:lumMod val="75000"/>
                  </a:schemeClr>
                </a:solidFill>
              </a:rPr>
              <a:t>does Ms. </a:t>
            </a:r>
            <a:r>
              <a:rPr lang="en-US" sz="2200" dirty="0" err="1">
                <a:solidFill>
                  <a:schemeClr val="accent2">
                    <a:lumMod val="75000"/>
                  </a:schemeClr>
                </a:solidFill>
              </a:rPr>
              <a:t>Mekita</a:t>
            </a:r>
            <a:r>
              <a:rPr lang="en-US" sz="2200" dirty="0">
                <a:solidFill>
                  <a:schemeClr val="accent2">
                    <a:lumMod val="75000"/>
                  </a:schemeClr>
                </a:solidFill>
              </a:rPr>
              <a:t> give each student personalized guiding questions for the post assessment? </a:t>
            </a:r>
            <a:endParaRPr lang="en-US" sz="2200" dirty="0" smtClean="0">
              <a:solidFill>
                <a:schemeClr val="accent2">
                  <a:lumMod val="75000"/>
                </a:schemeClr>
              </a:solidFill>
            </a:endParaRPr>
          </a:p>
          <a:p>
            <a:r>
              <a:rPr lang="en-US" dirty="0" smtClean="0"/>
              <a:t>Common </a:t>
            </a:r>
            <a:r>
              <a:rPr lang="en-US" dirty="0"/>
              <a:t>Core Standards: Math.HSG.CO.A.4, Math.HSG.CO.A.5</a:t>
            </a:r>
          </a:p>
          <a:p>
            <a:pPr marL="0" indent="0">
              <a:buNone/>
            </a:pPr>
            <a:r>
              <a:rPr lang="en-US" dirty="0" smtClean="0">
                <a:hlinkClick r:id="rId3"/>
              </a:rPr>
              <a:t>https</a:t>
            </a:r>
            <a:r>
              <a:rPr lang="en-US" dirty="0">
                <a:hlinkClick r:id="rId3"/>
              </a:rPr>
              <a:t>://www.teachingchannel.org/videos/transformations-issues-ccssmdc</a:t>
            </a:r>
            <a:endParaRPr lang="en-US" dirty="0"/>
          </a:p>
          <a:p>
            <a:endParaRPr lang="en-US" dirty="0"/>
          </a:p>
        </p:txBody>
      </p:sp>
    </p:spTree>
    <p:extLst>
      <p:ext uri="{BB962C8B-B14F-4D97-AF65-F5344CB8AC3E}">
        <p14:creationId xmlns:p14="http://schemas.microsoft.com/office/powerpoint/2010/main" val="1016773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50000"/>
                  </a:schemeClr>
                </a:solidFill>
              </a:rPr>
              <a:t>Notes for Day 2</a:t>
            </a:r>
            <a:endParaRPr lang="en-US" sz="2800" dirty="0">
              <a:solidFill>
                <a:schemeClr val="accent6">
                  <a:lumMod val="50000"/>
                </a:schemeClr>
              </a:solidFill>
            </a:endParaRPr>
          </a:p>
        </p:txBody>
      </p:sp>
      <p:sp>
        <p:nvSpPr>
          <p:cNvPr id="3" name="Content Placeholder 2"/>
          <p:cNvSpPr>
            <a:spLocks noGrp="1"/>
          </p:cNvSpPr>
          <p:nvPr>
            <p:ph idx="1"/>
          </p:nvPr>
        </p:nvSpPr>
        <p:spPr>
          <a:xfrm>
            <a:off x="832338" y="1688123"/>
            <a:ext cx="7580142" cy="4759569"/>
          </a:xfrm>
        </p:spPr>
        <p:txBody>
          <a:bodyPr>
            <a:normAutofit/>
          </a:bodyPr>
          <a:lstStyle/>
          <a:p>
            <a:r>
              <a:rPr lang="en-US" dirty="0" smtClean="0"/>
              <a:t>Greet students - professionalism. </a:t>
            </a:r>
          </a:p>
          <a:p>
            <a:r>
              <a:rPr lang="en-US" dirty="0" smtClean="0"/>
              <a:t>Use previous day’s pre-assessment to lead further questions and have students answer the questions and explain why.</a:t>
            </a:r>
          </a:p>
          <a:p>
            <a:r>
              <a:rPr lang="en-US" dirty="0" smtClean="0"/>
              <a:t>Conduct formative assessment through pair-work. A number of cards are given. Task: order the cards by using a sequence of transformation. Both students in the pair have to understand. </a:t>
            </a:r>
          </a:p>
          <a:p>
            <a:r>
              <a:rPr lang="en-US" dirty="0" smtClean="0"/>
              <a:t>Students were first confused. Once they saw how to select the first few cards they got the ideas. </a:t>
            </a:r>
            <a:r>
              <a:rPr lang="en-US" dirty="0"/>
              <a:t>T</a:t>
            </a:r>
            <a:r>
              <a:rPr lang="en-US" dirty="0" smtClean="0"/>
              <a:t>hey had a break through.</a:t>
            </a:r>
          </a:p>
          <a:p>
            <a:r>
              <a:rPr lang="en-US" dirty="0" smtClean="0"/>
              <a:t>Partner work</a:t>
            </a:r>
            <a:r>
              <a:rPr lang="en-US" dirty="0"/>
              <a:t> </a:t>
            </a:r>
            <a:r>
              <a:rPr lang="en-US" dirty="0" smtClean="0"/>
              <a:t>helped me “see what I didn’t see and why I made mistakes in the pre-assessment”.</a:t>
            </a:r>
          </a:p>
          <a:p>
            <a:r>
              <a:rPr lang="en-US" dirty="0" smtClean="0"/>
              <a:t> At end of the class, focus on transformation of one point and look for pattern. </a:t>
            </a:r>
          </a:p>
          <a:p>
            <a:r>
              <a:rPr lang="en-US" dirty="0" smtClean="0"/>
              <a:t>Post assessment is individualized to check on misconceptions students made in the pre-assessment.</a:t>
            </a:r>
            <a:endParaRPr lang="en-US" dirty="0"/>
          </a:p>
        </p:txBody>
      </p:sp>
    </p:spTree>
    <p:extLst>
      <p:ext uri="{BB962C8B-B14F-4D97-AF65-F5344CB8AC3E}">
        <p14:creationId xmlns:p14="http://schemas.microsoft.com/office/powerpoint/2010/main" val="2098331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2">
                    <a:lumMod val="75000"/>
                  </a:schemeClr>
                </a:solidFill>
              </a:rPr>
              <a:t>Online Example From Teaching Channel by Ms. Meghan </a:t>
            </a:r>
            <a:r>
              <a:rPr lang="en-US" sz="3000" dirty="0" err="1" smtClean="0">
                <a:solidFill>
                  <a:schemeClr val="accent2">
                    <a:lumMod val="75000"/>
                  </a:schemeClr>
                </a:solidFill>
              </a:rPr>
              <a:t>Mekita</a:t>
            </a:r>
            <a:r>
              <a:rPr lang="en-US" sz="3000" dirty="0" smtClean="0">
                <a:solidFill>
                  <a:schemeClr val="accent2">
                    <a:lumMod val="75000"/>
                  </a:schemeClr>
                </a:solidFill>
              </a:rPr>
              <a:t> - Day 3  </a:t>
            </a:r>
            <a:endParaRPr lang="en-US" sz="3000" dirty="0">
              <a:solidFill>
                <a:schemeClr val="accent2">
                  <a:lumMod val="75000"/>
                </a:schemeClr>
              </a:solidFill>
            </a:endParaRPr>
          </a:p>
        </p:txBody>
      </p:sp>
      <p:sp>
        <p:nvSpPr>
          <p:cNvPr id="3" name="Content Placeholder 2"/>
          <p:cNvSpPr>
            <a:spLocks noGrp="1"/>
          </p:cNvSpPr>
          <p:nvPr>
            <p:ph idx="1"/>
          </p:nvPr>
        </p:nvSpPr>
        <p:spPr>
          <a:xfrm>
            <a:off x="685800" y="1782501"/>
            <a:ext cx="7772400" cy="4988689"/>
          </a:xfrm>
        </p:spPr>
        <p:txBody>
          <a:bodyPr>
            <a:normAutofit/>
          </a:bodyPr>
          <a:lstStyle/>
          <a:p>
            <a:r>
              <a:rPr lang="en-US" dirty="0"/>
              <a:t>Lesson </a:t>
            </a:r>
            <a:r>
              <a:rPr lang="en-US" dirty="0" smtClean="0"/>
              <a:t>Objective</a:t>
            </a:r>
            <a:r>
              <a:rPr lang="en-US" dirty="0"/>
              <a:t>: Assess understanding of transformations  </a:t>
            </a:r>
            <a:r>
              <a:rPr lang="en-US" dirty="0" smtClean="0"/>
              <a:t>(Length </a:t>
            </a:r>
            <a:r>
              <a:rPr lang="en-US" dirty="0"/>
              <a:t>9 </a:t>
            </a:r>
            <a:r>
              <a:rPr lang="en-US" dirty="0" smtClean="0"/>
              <a:t>min) </a:t>
            </a:r>
          </a:p>
          <a:p>
            <a:r>
              <a:rPr lang="en-US" dirty="0" smtClean="0"/>
              <a:t>Questions </a:t>
            </a:r>
            <a:r>
              <a:rPr lang="en-US" dirty="0"/>
              <a:t>to </a:t>
            </a:r>
            <a:r>
              <a:rPr lang="en-US" dirty="0" smtClean="0"/>
              <a:t>Consider while watch the video</a:t>
            </a:r>
          </a:p>
          <a:p>
            <a:pPr marL="457200" indent="-457200">
              <a:buFont typeface="+mj-lt"/>
              <a:buAutoNum type="arabicPeriod"/>
            </a:pPr>
            <a:r>
              <a:rPr lang="en-US" sz="2000" dirty="0">
                <a:solidFill>
                  <a:schemeClr val="accent2">
                    <a:lumMod val="75000"/>
                  </a:schemeClr>
                </a:solidFill>
              </a:rPr>
              <a:t>What does the post assessment reveal about student growth? </a:t>
            </a:r>
            <a:endParaRPr lang="en-US" sz="2000" dirty="0" smtClean="0">
              <a:solidFill>
                <a:schemeClr val="accent2">
                  <a:lumMod val="75000"/>
                </a:schemeClr>
              </a:solidFill>
            </a:endParaRPr>
          </a:p>
          <a:p>
            <a:pPr marL="457200" indent="-457200">
              <a:buFont typeface="+mj-lt"/>
              <a:buAutoNum type="arabicPeriod"/>
            </a:pPr>
            <a:r>
              <a:rPr lang="en-US" sz="2000" dirty="0" smtClean="0">
                <a:solidFill>
                  <a:schemeClr val="accent2">
                    <a:lumMod val="75000"/>
                  </a:schemeClr>
                </a:solidFill>
              </a:rPr>
              <a:t>How </a:t>
            </a:r>
            <a:r>
              <a:rPr lang="en-US" sz="2000" dirty="0">
                <a:solidFill>
                  <a:schemeClr val="accent2">
                    <a:lumMod val="75000"/>
                  </a:schemeClr>
                </a:solidFill>
              </a:rPr>
              <a:t>does Ms. </a:t>
            </a:r>
            <a:r>
              <a:rPr lang="en-US" sz="2000" dirty="0" err="1">
                <a:solidFill>
                  <a:schemeClr val="accent2">
                    <a:lumMod val="75000"/>
                  </a:schemeClr>
                </a:solidFill>
              </a:rPr>
              <a:t>Mekita</a:t>
            </a:r>
            <a:r>
              <a:rPr lang="en-US" sz="2000" dirty="0">
                <a:solidFill>
                  <a:schemeClr val="accent2">
                    <a:lumMod val="75000"/>
                  </a:schemeClr>
                </a:solidFill>
              </a:rPr>
              <a:t> use the post assessment to inform her instruction? </a:t>
            </a:r>
            <a:endParaRPr lang="en-US" sz="2000" dirty="0" smtClean="0">
              <a:solidFill>
                <a:schemeClr val="accent2">
                  <a:lumMod val="75000"/>
                </a:schemeClr>
              </a:solidFill>
            </a:endParaRPr>
          </a:p>
          <a:p>
            <a:pPr marL="457200" indent="-457200">
              <a:buFont typeface="+mj-lt"/>
              <a:buAutoNum type="arabicPeriod"/>
            </a:pPr>
            <a:r>
              <a:rPr lang="en-US" sz="2000" dirty="0" smtClean="0">
                <a:solidFill>
                  <a:schemeClr val="accent2">
                    <a:lumMod val="75000"/>
                  </a:schemeClr>
                </a:solidFill>
              </a:rPr>
              <a:t>Why </a:t>
            </a:r>
            <a:r>
              <a:rPr lang="en-US" sz="2000" dirty="0">
                <a:solidFill>
                  <a:schemeClr val="accent2">
                    <a:lumMod val="75000"/>
                  </a:schemeClr>
                </a:solidFill>
              </a:rPr>
              <a:t>does Ms. </a:t>
            </a:r>
            <a:r>
              <a:rPr lang="en-US" sz="2000" dirty="0" err="1">
                <a:solidFill>
                  <a:schemeClr val="accent2">
                    <a:lumMod val="75000"/>
                  </a:schemeClr>
                </a:solidFill>
              </a:rPr>
              <a:t>Mekita</a:t>
            </a:r>
            <a:r>
              <a:rPr lang="en-US" sz="2000" dirty="0">
                <a:solidFill>
                  <a:schemeClr val="accent2">
                    <a:lumMod val="75000"/>
                  </a:schemeClr>
                </a:solidFill>
              </a:rPr>
              <a:t> decide to give students an opportunity to work in pairs </a:t>
            </a:r>
            <a:r>
              <a:rPr lang="en-US" sz="2000" dirty="0" smtClean="0">
                <a:solidFill>
                  <a:schemeClr val="accent2">
                    <a:lumMod val="75000"/>
                  </a:schemeClr>
                </a:solidFill>
              </a:rPr>
              <a:t>again?                      </a:t>
            </a:r>
            <a:r>
              <a:rPr lang="en-US" sz="2000" dirty="0">
                <a:solidFill>
                  <a:schemeClr val="accent2">
                    <a:lumMod val="75000"/>
                  </a:schemeClr>
                </a:solidFill>
              </a:rPr>
              <a:t> </a:t>
            </a:r>
            <a:r>
              <a:rPr lang="en-US" sz="2000" dirty="0" smtClean="0">
                <a:solidFill>
                  <a:schemeClr val="accent2">
                    <a:lumMod val="75000"/>
                  </a:schemeClr>
                </a:solidFill>
              </a:rPr>
              <a:t>    </a:t>
            </a:r>
            <a:r>
              <a:rPr lang="en-US" dirty="0" smtClean="0"/>
              <a:t>Common </a:t>
            </a:r>
            <a:r>
              <a:rPr lang="en-US" dirty="0"/>
              <a:t>Core Standards: Math.HSG.CO.A.4, Math.HSG.CO.A.5</a:t>
            </a:r>
          </a:p>
          <a:p>
            <a:pPr marL="0" indent="0">
              <a:buNone/>
            </a:pPr>
            <a:r>
              <a:rPr lang="en-US" dirty="0" smtClean="0">
                <a:hlinkClick r:id="rId2"/>
              </a:rPr>
              <a:t>https</a:t>
            </a:r>
            <a:r>
              <a:rPr lang="en-US" dirty="0">
                <a:hlinkClick r:id="rId2"/>
              </a:rPr>
              <a:t>://www.teachingchannel.org/videos/transformations-issues-ccssmdc</a:t>
            </a:r>
            <a:endParaRPr lang="en-US" dirty="0"/>
          </a:p>
          <a:p>
            <a:endParaRPr lang="en-US" dirty="0"/>
          </a:p>
        </p:txBody>
      </p:sp>
    </p:spTree>
    <p:extLst>
      <p:ext uri="{BB962C8B-B14F-4D97-AF65-F5344CB8AC3E}">
        <p14:creationId xmlns:p14="http://schemas.microsoft.com/office/powerpoint/2010/main" val="1293438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998637"/>
          </a:xfrm>
        </p:spPr>
        <p:txBody>
          <a:bodyPr>
            <a:normAutofit/>
          </a:bodyPr>
          <a:lstStyle/>
          <a:p>
            <a:r>
              <a:rPr lang="en-US" sz="3000" dirty="0" smtClean="0">
                <a:solidFill>
                  <a:schemeClr val="accent6">
                    <a:lumMod val="50000"/>
                  </a:schemeClr>
                </a:solidFill>
              </a:rPr>
              <a:t>Notes for Day 3</a:t>
            </a:r>
            <a:endParaRPr lang="en-US" sz="3000" dirty="0">
              <a:solidFill>
                <a:schemeClr val="accent6">
                  <a:lumMod val="50000"/>
                </a:schemeClr>
              </a:solidFill>
            </a:endParaRPr>
          </a:p>
        </p:txBody>
      </p:sp>
      <p:sp>
        <p:nvSpPr>
          <p:cNvPr id="3" name="Content Placeholder 2"/>
          <p:cNvSpPr>
            <a:spLocks noGrp="1"/>
          </p:cNvSpPr>
          <p:nvPr>
            <p:ph idx="1"/>
          </p:nvPr>
        </p:nvSpPr>
        <p:spPr>
          <a:xfrm>
            <a:off x="731520" y="1535723"/>
            <a:ext cx="7680960" cy="4747846"/>
          </a:xfrm>
        </p:spPr>
        <p:txBody>
          <a:bodyPr>
            <a:normAutofit/>
          </a:bodyPr>
          <a:lstStyle/>
          <a:p>
            <a:r>
              <a:rPr lang="en-US" sz="1900" dirty="0" smtClean="0"/>
              <a:t>Analyze the post assessment with colleagues, compare each student’s post assessment with her/his pre-assessment to see the growth. </a:t>
            </a:r>
            <a:r>
              <a:rPr lang="en-US" sz="1900" dirty="0"/>
              <a:t>M</a:t>
            </a:r>
            <a:r>
              <a:rPr lang="en-US" sz="1900" dirty="0" smtClean="0"/>
              <a:t>ost students had growth. Talked about what strategies worked. </a:t>
            </a:r>
          </a:p>
          <a:p>
            <a:r>
              <a:rPr lang="en-US" sz="1900" dirty="0" smtClean="0"/>
              <a:t>Find out what concepts students still have trouble on – e.g. making generalization. Design LP on the area for improvement.</a:t>
            </a:r>
          </a:p>
          <a:p>
            <a:r>
              <a:rPr lang="en-US" sz="1900" dirty="0" smtClean="0"/>
              <a:t>Use the same partners since they worked well in the previous class. </a:t>
            </a:r>
          </a:p>
          <a:p>
            <a:r>
              <a:rPr lang="en-US" sz="1900" dirty="0" smtClean="0"/>
              <a:t>Provide a set of cards to fill out missing information – push for generalization. </a:t>
            </a:r>
          </a:p>
          <a:p>
            <a:r>
              <a:rPr lang="en-US" sz="1900" dirty="0" smtClean="0"/>
              <a:t>Student feedback: working with a peer helps to build confidence. </a:t>
            </a:r>
          </a:p>
          <a:p>
            <a:r>
              <a:rPr lang="en-US" sz="1900" dirty="0" smtClean="0"/>
              <a:t>Encourage them to keep pushing themselves. </a:t>
            </a:r>
            <a:endParaRPr lang="en-US" sz="1900" dirty="0"/>
          </a:p>
        </p:txBody>
      </p:sp>
    </p:spTree>
    <p:extLst>
      <p:ext uri="{BB962C8B-B14F-4D97-AF65-F5344CB8AC3E}">
        <p14:creationId xmlns:p14="http://schemas.microsoft.com/office/powerpoint/2010/main" val="87756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What Can We Take Home form Ms. </a:t>
            </a:r>
            <a:r>
              <a:rPr lang="en-US" sz="3200" dirty="0" err="1" smtClean="0">
                <a:solidFill>
                  <a:schemeClr val="accent2">
                    <a:lumMod val="75000"/>
                  </a:schemeClr>
                </a:solidFill>
              </a:rPr>
              <a:t>Mekita’s</a:t>
            </a:r>
            <a:r>
              <a:rPr lang="en-US" sz="3200" dirty="0" smtClean="0">
                <a:solidFill>
                  <a:schemeClr val="accent2">
                    <a:lumMod val="75000"/>
                  </a:schemeClr>
                </a:solidFill>
              </a:rPr>
              <a:t> 3 Lessons? </a:t>
            </a:r>
            <a:endParaRPr lang="en-US" sz="3200" dirty="0">
              <a:solidFill>
                <a:schemeClr val="accent2">
                  <a:lumMod val="75000"/>
                </a:schemeClr>
              </a:solidFill>
            </a:endParaRPr>
          </a:p>
        </p:txBody>
      </p:sp>
      <p:sp>
        <p:nvSpPr>
          <p:cNvPr id="3" name="Content Placeholder 2"/>
          <p:cNvSpPr>
            <a:spLocks noGrp="1"/>
          </p:cNvSpPr>
          <p:nvPr>
            <p:ph idx="1"/>
          </p:nvPr>
        </p:nvSpPr>
        <p:spPr>
          <a:xfrm>
            <a:off x="731520" y="2103119"/>
            <a:ext cx="7680960" cy="4203895"/>
          </a:xfrm>
        </p:spPr>
        <p:txBody>
          <a:bodyPr>
            <a:normAutofit lnSpcReduction="10000"/>
          </a:bodyPr>
          <a:lstStyle/>
          <a:p>
            <a:r>
              <a:rPr lang="en-US" dirty="0" smtClean="0"/>
              <a:t>Use multiple stages of formative assessments: pre-assessment, lesson – a form of formative assessment, and post-assessment. Compare pre and post assessments.</a:t>
            </a:r>
          </a:p>
          <a:p>
            <a:r>
              <a:rPr lang="en-US" dirty="0" smtClean="0"/>
              <a:t>Work with other teachers to analyze each set of assessment and come up with differentiated instructional plan to guide EACH student to a higher level of understanding of math. </a:t>
            </a:r>
          </a:p>
          <a:p>
            <a:r>
              <a:rPr lang="en-US" dirty="0" smtClean="0"/>
              <a:t>Allow students to work in groups for reasoning and sense making, evaluate the group dynamics to determine if regrouping is necessary.</a:t>
            </a:r>
          </a:p>
          <a:p>
            <a:r>
              <a:rPr lang="en-US" dirty="0" smtClean="0"/>
              <a:t>Use multiple strategies such as asking questions and using shape cards.</a:t>
            </a:r>
          </a:p>
          <a:p>
            <a:r>
              <a:rPr lang="en-US" dirty="0" smtClean="0"/>
              <a:t>Set up a high standard and encourage students in practicing higher level of CCSS math practices - MP8 </a:t>
            </a:r>
            <a:r>
              <a:rPr lang="en-US" b="1" dirty="0"/>
              <a:t>Look for and </a:t>
            </a:r>
            <a:r>
              <a:rPr lang="en-US" b="1" dirty="0" smtClean="0"/>
              <a:t>Express Regularity </a:t>
            </a:r>
            <a:r>
              <a:rPr lang="en-US" b="1" dirty="0"/>
              <a:t>in </a:t>
            </a:r>
            <a:r>
              <a:rPr lang="en-US" b="1" dirty="0" smtClean="0"/>
              <a:t>Repeated </a:t>
            </a:r>
            <a:r>
              <a:rPr lang="en-US" b="1" dirty="0"/>
              <a:t>R</a:t>
            </a:r>
            <a:r>
              <a:rPr lang="en-US" b="1" dirty="0" smtClean="0"/>
              <a:t>easoning.</a:t>
            </a:r>
            <a:endParaRPr lang="en-US" b="1" dirty="0"/>
          </a:p>
          <a:p>
            <a:endParaRPr lang="en-US" dirty="0" smtClean="0"/>
          </a:p>
          <a:p>
            <a:endParaRPr lang="en-US" dirty="0" smtClean="0"/>
          </a:p>
          <a:p>
            <a:endParaRPr lang="en-US" dirty="0"/>
          </a:p>
        </p:txBody>
      </p:sp>
    </p:spTree>
    <p:extLst>
      <p:ext uri="{BB962C8B-B14F-4D97-AF65-F5344CB8AC3E}">
        <p14:creationId xmlns:p14="http://schemas.microsoft.com/office/powerpoint/2010/main" val="356025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You can also find video clips on teaching ratio and </a:t>
            </a:r>
            <a:r>
              <a:rPr lang="en-US" dirty="0"/>
              <a:t>proportional relationship on the same website: </a:t>
            </a:r>
            <a:r>
              <a:rPr lang="en-US" dirty="0">
                <a:hlinkClick r:id="rId2"/>
              </a:rPr>
              <a:t>https://</a:t>
            </a:r>
            <a:r>
              <a:rPr lang="en-US" dirty="0" smtClean="0">
                <a:hlinkClick r:id="rId2"/>
              </a:rPr>
              <a:t>www.teachingchannel.org/videos/proportional-relationship-misconceptions-ccssmdc</a:t>
            </a:r>
            <a:endParaRPr lang="en-US" dirty="0" smtClean="0"/>
          </a:p>
          <a:p>
            <a:endParaRPr lang="en-US" dirty="0"/>
          </a:p>
        </p:txBody>
      </p:sp>
    </p:spTree>
    <p:extLst>
      <p:ext uri="{BB962C8B-B14F-4D97-AF65-F5344CB8AC3E}">
        <p14:creationId xmlns:p14="http://schemas.microsoft.com/office/powerpoint/2010/main" val="294325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NCTM Position Statement on Intervention</a:t>
            </a:r>
            <a:endParaRPr lang="en-US" sz="3200" dirty="0">
              <a:solidFill>
                <a:schemeClr val="accent2">
                  <a:lumMod val="75000"/>
                </a:schemeClr>
              </a:solidFill>
            </a:endParaRPr>
          </a:p>
        </p:txBody>
      </p:sp>
      <p:sp>
        <p:nvSpPr>
          <p:cNvPr id="5" name="Content Placeholder 4"/>
          <p:cNvSpPr>
            <a:spLocks noGrp="1"/>
          </p:cNvSpPr>
          <p:nvPr>
            <p:ph idx="1"/>
          </p:nvPr>
        </p:nvSpPr>
        <p:spPr>
          <a:xfrm>
            <a:off x="731520" y="1840523"/>
            <a:ext cx="7680960" cy="4194517"/>
          </a:xfrm>
        </p:spPr>
        <p:txBody>
          <a:bodyPr>
            <a:normAutofit fontScale="92500"/>
          </a:bodyPr>
          <a:lstStyle/>
          <a:p>
            <a:r>
              <a:rPr lang="en-US" sz="2200" dirty="0" smtClean="0"/>
              <a:t>“Without </a:t>
            </a:r>
            <a:r>
              <a:rPr lang="en-US" sz="2200" dirty="0"/>
              <a:t>identifying specific interventions, we endorse the use of increasingly intensive and effective instructional interventions for students who struggle in mathematics. Teachers must use a variety of formative assessments to target strategic instructional techniques that are tailored to meet individual students' needs. When implementing appropriate interventions for all mathematics learners, teachers must possess strong backgrounds in mathematical content knowledge for teaching, pedagogical content knowledge, and a wide range of instructional strategies</a:t>
            </a:r>
            <a:r>
              <a:rPr lang="en-US" sz="2200" dirty="0" smtClean="0"/>
              <a:t>.” </a:t>
            </a:r>
          </a:p>
          <a:p>
            <a:pPr marL="0" indent="0">
              <a:buNone/>
            </a:pPr>
            <a:r>
              <a:rPr lang="en-US" dirty="0">
                <a:hlinkClick r:id="rId2"/>
              </a:rPr>
              <a:t>http://www.nctm.org/Standards-and-Positions/Position-Statements/Intervention</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2055232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Interpreting and Acting on Common Mistakes</a:t>
            </a:r>
            <a:endParaRPr lang="en-US" sz="3200"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We will use common mistakes in Algebra, Ratio and Proportional Relationship, and Exponents to discuss how to </a:t>
            </a:r>
          </a:p>
          <a:p>
            <a:pPr>
              <a:buFont typeface="Arial" charset="0"/>
              <a:buChar char="•"/>
            </a:pPr>
            <a:r>
              <a:rPr lang="en-US" sz="2400" dirty="0"/>
              <a:t>i</a:t>
            </a:r>
            <a:r>
              <a:rPr lang="en-US" sz="2400" dirty="0" smtClean="0"/>
              <a:t>ncrease understanding of CCSS content,</a:t>
            </a:r>
          </a:p>
          <a:p>
            <a:pPr>
              <a:buFont typeface="Arial" charset="0"/>
              <a:buChar char="•"/>
            </a:pPr>
            <a:r>
              <a:rPr lang="en-US" sz="2400" dirty="0"/>
              <a:t>c</a:t>
            </a:r>
            <a:r>
              <a:rPr lang="en-US" sz="2400" dirty="0" smtClean="0"/>
              <a:t>reate differentiated instruction, and </a:t>
            </a:r>
          </a:p>
          <a:p>
            <a:pPr>
              <a:buFont typeface="Arial" charset="0"/>
              <a:buChar char="•"/>
            </a:pPr>
            <a:r>
              <a:rPr lang="en-US" sz="2400" dirty="0"/>
              <a:t>u</a:t>
            </a:r>
            <a:r>
              <a:rPr lang="en-US" sz="2400" dirty="0" smtClean="0"/>
              <a:t>se MP3 to carry out Formative Assessment Step 3 </a:t>
            </a:r>
            <a:r>
              <a:rPr lang="en-US" sz="2400" dirty="0" smtClean="0">
                <a:solidFill>
                  <a:schemeClr val="accent6">
                    <a:lumMod val="50000"/>
                  </a:schemeClr>
                </a:solidFill>
              </a:rPr>
              <a:t>(Interpreting Evidence), </a:t>
            </a:r>
            <a:r>
              <a:rPr lang="en-US" sz="2400" dirty="0" smtClean="0"/>
              <a:t>and Step 4 </a:t>
            </a:r>
            <a:r>
              <a:rPr lang="en-US" sz="2400" dirty="0" smtClean="0">
                <a:solidFill>
                  <a:schemeClr val="accent6">
                    <a:lumMod val="50000"/>
                  </a:schemeClr>
                </a:solidFill>
              </a:rPr>
              <a:t>(Acting on Evidence). </a:t>
            </a:r>
          </a:p>
          <a:p>
            <a:pPr marL="0" indent="0">
              <a:buNone/>
            </a:pPr>
            <a:endParaRPr lang="en-US" sz="2400" dirty="0" smtClean="0"/>
          </a:p>
        </p:txBody>
      </p:sp>
    </p:spTree>
    <p:extLst>
      <p:ext uri="{BB962C8B-B14F-4D97-AF65-F5344CB8AC3E}">
        <p14:creationId xmlns:p14="http://schemas.microsoft.com/office/powerpoint/2010/main" val="156677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1115568"/>
          </a:xfrm>
        </p:spPr>
        <p:txBody>
          <a:bodyPr>
            <a:normAutofit fontScale="90000"/>
          </a:bodyPr>
          <a:lstStyle/>
          <a:p>
            <a:r>
              <a:rPr lang="en-US" sz="3000" b="0" dirty="0" smtClean="0">
                <a:solidFill>
                  <a:schemeClr val="accent2">
                    <a:lumMod val="75000"/>
                  </a:schemeClr>
                </a:solidFill>
              </a:rPr>
              <a:t>MP3: Construct Viable Arguments and Critique the Reasoning of Others (continued)</a:t>
            </a:r>
            <a:endParaRPr lang="en-US" sz="3000" b="0" dirty="0">
              <a:solidFill>
                <a:schemeClr val="accent2">
                  <a:lumMod val="75000"/>
                </a:schemeClr>
              </a:solidFill>
            </a:endParaRPr>
          </a:p>
        </p:txBody>
      </p:sp>
      <p:sp>
        <p:nvSpPr>
          <p:cNvPr id="5" name="Content Placeholder 4"/>
          <p:cNvSpPr>
            <a:spLocks noGrp="1"/>
          </p:cNvSpPr>
          <p:nvPr>
            <p:ph idx="1"/>
          </p:nvPr>
        </p:nvSpPr>
        <p:spPr>
          <a:xfrm>
            <a:off x="457199" y="1600200"/>
            <a:ext cx="8001001" cy="5257800"/>
          </a:xfrm>
        </p:spPr>
        <p:txBody>
          <a:bodyPr>
            <a:noAutofit/>
          </a:bodyPr>
          <a:lstStyle/>
          <a:p>
            <a:r>
              <a:rPr lang="en-US" sz="2200" dirty="0" smtClean="0"/>
              <a:t>Mathematically proficient students are also able to compare the effectiveness of two plausible arguments, distinguish correct logic or reasoning from that which is flawed, and—if there is a flaw in an argument—explain what it is. 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a:t>
            </a:r>
            <a:r>
              <a:rPr lang="en-US" sz="2200" dirty="0" smtClean="0">
                <a:solidFill>
                  <a:schemeClr val="accent4"/>
                </a:solidFill>
              </a:rPr>
              <a:t>can listen or read the arguments of others, decide whether they make sense, and ask useful questions to clarify or improve the arguments.</a:t>
            </a:r>
          </a:p>
          <a:p>
            <a:endParaRPr lang="en-US" sz="22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14" y="785446"/>
            <a:ext cx="7408985" cy="655342"/>
          </a:xfrm>
        </p:spPr>
        <p:txBody>
          <a:bodyPr>
            <a:normAutofit fontScale="90000"/>
          </a:bodyPr>
          <a:lstStyle/>
          <a:p>
            <a:r>
              <a:rPr lang="en-US" sz="3200" dirty="0" smtClean="0">
                <a:solidFill>
                  <a:schemeClr val="accent2">
                    <a:lumMod val="75000"/>
                  </a:schemeClr>
                </a:solidFill>
              </a:rPr>
              <a:t>Additional Examples of Using </a:t>
            </a:r>
            <a:r>
              <a:rPr lang="en-US" sz="3200" dirty="0" err="1" smtClean="0">
                <a:solidFill>
                  <a:schemeClr val="accent2">
                    <a:lumMod val="75000"/>
                  </a:schemeClr>
                </a:solidFill>
              </a:rPr>
              <a:t>Toulmin</a:t>
            </a:r>
            <a:r>
              <a:rPr lang="en-US" sz="3200" dirty="0" smtClean="0">
                <a:solidFill>
                  <a:schemeClr val="accent2">
                    <a:lumMod val="75000"/>
                  </a:schemeClr>
                </a:solidFill>
              </a:rPr>
              <a:t> Model of Argument</a:t>
            </a:r>
            <a:endParaRPr lang="en-US" sz="3200" dirty="0">
              <a:solidFill>
                <a:schemeClr val="accent2">
                  <a:lumMod val="75000"/>
                </a:schemeClr>
              </a:solidFill>
            </a:endParaRPr>
          </a:p>
        </p:txBody>
      </p:sp>
      <p:sp>
        <p:nvSpPr>
          <p:cNvPr id="3" name="Content Placeholder 2"/>
          <p:cNvSpPr>
            <a:spLocks noGrp="1"/>
          </p:cNvSpPr>
          <p:nvPr>
            <p:ph idx="1"/>
          </p:nvPr>
        </p:nvSpPr>
        <p:spPr>
          <a:xfrm>
            <a:off x="691661" y="2063262"/>
            <a:ext cx="7418333" cy="4659824"/>
          </a:xfrm>
        </p:spPr>
        <p:txBody>
          <a:bodyPr>
            <a:normAutofit/>
          </a:bodyPr>
          <a:lstStyle/>
          <a:p>
            <a:r>
              <a:rPr lang="en-US" sz="2200" dirty="0" smtClean="0"/>
              <a:t>Is </a:t>
            </a:r>
            <a:r>
              <a:rPr lang="en-US" sz="2200" dirty="0" err="1" smtClean="0"/>
              <a:t>a+a</a:t>
            </a:r>
            <a:r>
              <a:rPr lang="en-US" sz="2200" dirty="0" smtClean="0"/>
              <a:t>=a</a:t>
            </a:r>
            <a:r>
              <a:rPr lang="en-US" sz="2200" baseline="30000" dirty="0" smtClean="0"/>
              <a:t>2 </a:t>
            </a:r>
            <a:r>
              <a:rPr lang="en-US" sz="2200" dirty="0" smtClean="0"/>
              <a:t> true?</a:t>
            </a:r>
          </a:p>
          <a:p>
            <a:endParaRPr lang="en-US" sz="2200" dirty="0" smtClean="0"/>
          </a:p>
          <a:p>
            <a:r>
              <a:rPr lang="en-US" sz="2200" dirty="0" smtClean="0"/>
              <a:t> Is                                true? </a:t>
            </a:r>
          </a:p>
          <a:p>
            <a:endParaRPr lang="en-US" sz="2200" dirty="0" smtClean="0"/>
          </a:p>
          <a:p>
            <a:pPr marL="0" indent="0">
              <a:buNone/>
            </a:pPr>
            <a:r>
              <a:rPr lang="en-US" dirty="0" smtClean="0">
                <a:solidFill>
                  <a:srgbClr val="C00000"/>
                </a:solidFill>
              </a:rPr>
              <a:t>(Open questions for allowing differentiated instruction.)</a:t>
            </a:r>
          </a:p>
        </p:txBody>
      </p:sp>
      <p:graphicFrame>
        <p:nvGraphicFramePr>
          <p:cNvPr id="5" name="Object 2"/>
          <p:cNvGraphicFramePr>
            <a:graphicFrameLocks noChangeAspect="1"/>
          </p:cNvGraphicFramePr>
          <p:nvPr>
            <p:extLst>
              <p:ext uri="{D42A27DB-BD31-4B8C-83A1-F6EECF244321}">
                <p14:modId xmlns:p14="http://schemas.microsoft.com/office/powerpoint/2010/main" val="905455372"/>
              </p:ext>
            </p:extLst>
          </p:nvPr>
        </p:nvGraphicFramePr>
        <p:xfrm>
          <a:off x="1389496" y="2903614"/>
          <a:ext cx="2124221" cy="451429"/>
        </p:xfrm>
        <a:graphic>
          <a:graphicData uri="http://schemas.openxmlformats.org/presentationml/2006/ole">
            <mc:AlternateContent xmlns:mc="http://schemas.openxmlformats.org/markup-compatibility/2006">
              <mc:Choice xmlns:v="urn:schemas-microsoft-com:vml" Requires="v">
                <p:oleObj spid="_x0000_s1078" name="Equation" r:id="rId3" imgW="1016000" imgH="215900" progId="Equation.3">
                  <p:embed/>
                </p:oleObj>
              </mc:Choice>
              <mc:Fallback>
                <p:oleObj name="Equation" r:id="rId3" imgW="10160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496" y="2903614"/>
                        <a:ext cx="2124221" cy="451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080"/>
            <a:ext cx="7467600" cy="1143000"/>
          </a:xfrm>
        </p:spPr>
        <p:txBody>
          <a:bodyPr>
            <a:normAutofit/>
          </a:bodyPr>
          <a:lstStyle/>
          <a:p>
            <a:r>
              <a:rPr lang="en-US" sz="3200" dirty="0" smtClean="0">
                <a:solidFill>
                  <a:schemeClr val="accent2">
                    <a:lumMod val="75000"/>
                  </a:schemeClr>
                </a:solidFill>
              </a:rPr>
              <a:t> </a:t>
            </a:r>
            <a:endParaRPr lang="en-US" sz="3200" dirty="0">
              <a:solidFill>
                <a:schemeClr val="accent2">
                  <a:lumMod val="75000"/>
                </a:schemeClr>
              </a:solidFill>
            </a:endParaRPr>
          </a:p>
        </p:txBody>
      </p:sp>
      <p:sp>
        <p:nvSpPr>
          <p:cNvPr id="3" name="Content Placeholder 2"/>
          <p:cNvSpPr>
            <a:spLocks noGrp="1"/>
          </p:cNvSpPr>
          <p:nvPr>
            <p:ph idx="1"/>
          </p:nvPr>
        </p:nvSpPr>
        <p:spPr>
          <a:xfrm>
            <a:off x="457200" y="996462"/>
            <a:ext cx="7819292" cy="4958860"/>
          </a:xfrm>
        </p:spPr>
        <p:txBody>
          <a:bodyPr>
            <a:normAutofit lnSpcReduction="10000"/>
          </a:bodyPr>
          <a:lstStyle/>
          <a:p>
            <a:r>
              <a:rPr lang="en-US" dirty="0" smtClean="0"/>
              <a:t>Is </a:t>
            </a:r>
            <a:r>
              <a:rPr lang="en-US" dirty="0" err="1" smtClean="0"/>
              <a:t>a+a</a:t>
            </a:r>
            <a:r>
              <a:rPr lang="en-US" dirty="0" smtClean="0"/>
              <a:t>=a</a:t>
            </a:r>
            <a:r>
              <a:rPr lang="en-US" baseline="30000" dirty="0" smtClean="0"/>
              <a:t>2 </a:t>
            </a:r>
            <a:r>
              <a:rPr lang="en-US" dirty="0" smtClean="0"/>
              <a:t> true? </a:t>
            </a:r>
            <a:r>
              <a:rPr lang="en-US" dirty="0" smtClean="0">
                <a:solidFill>
                  <a:srgbClr val="C00000"/>
                </a:solidFill>
              </a:rPr>
              <a:t>(Open question for allowing differentiated instruction.)</a:t>
            </a:r>
          </a:p>
          <a:p>
            <a:pPr>
              <a:buNone/>
            </a:pPr>
            <a:r>
              <a:rPr lang="en-US" dirty="0" smtClean="0"/>
              <a:t>Students work in groups. They will  understand the problem and make sense of it. </a:t>
            </a:r>
          </a:p>
          <a:p>
            <a:pPr>
              <a:buNone/>
            </a:pPr>
            <a:r>
              <a:rPr lang="en-US" dirty="0" smtClean="0"/>
              <a:t>Toolbox for argumentation – </a:t>
            </a:r>
            <a:r>
              <a:rPr lang="en-US" dirty="0" smtClean="0">
                <a:solidFill>
                  <a:schemeClr val="accent1"/>
                </a:solidFill>
              </a:rPr>
              <a:t>different tiers for argumentation</a:t>
            </a:r>
            <a:r>
              <a:rPr lang="en-US" dirty="0" smtClean="0"/>
              <a:t>: </a:t>
            </a:r>
          </a:p>
          <a:p>
            <a:pPr>
              <a:buNone/>
            </a:pPr>
            <a:r>
              <a:rPr lang="en-US" dirty="0" smtClean="0"/>
              <a:t>Check whether the statement is true for special cases (a=0, a=1, a=2, a=3, a=−2, …, </a:t>
            </a:r>
            <a:r>
              <a:rPr lang="en-US" dirty="0" smtClean="0">
                <a:solidFill>
                  <a:schemeClr val="accent1"/>
                </a:solidFill>
              </a:rPr>
              <a:t>evidence</a:t>
            </a:r>
            <a:r>
              <a:rPr lang="en-US" dirty="0" smtClean="0"/>
              <a:t>)  </a:t>
            </a:r>
          </a:p>
          <a:p>
            <a:pPr>
              <a:buNone/>
            </a:pPr>
            <a:r>
              <a:rPr lang="en-US" dirty="0" smtClean="0"/>
              <a:t>Use multiplication definition models to explore the meanings of the left hand side and the right hand side. (e.g. is 2 groups of “a” the same as “a” groups of “a”, </a:t>
            </a:r>
            <a:r>
              <a:rPr lang="en-US" dirty="0" smtClean="0">
                <a:solidFill>
                  <a:schemeClr val="accent1"/>
                </a:solidFill>
              </a:rPr>
              <a:t>warrant</a:t>
            </a:r>
            <a:r>
              <a:rPr lang="en-US" dirty="0" smtClean="0"/>
              <a:t>).</a:t>
            </a:r>
          </a:p>
          <a:p>
            <a:pPr>
              <a:buNone/>
            </a:pPr>
            <a:r>
              <a:rPr lang="en-US" dirty="0" smtClean="0"/>
              <a:t>Create story problems to test the conjecture.  Check units: if a is 3 inches long, </a:t>
            </a:r>
            <a:r>
              <a:rPr lang="en-US" dirty="0" err="1" smtClean="0"/>
              <a:t>a+a</a:t>
            </a:r>
            <a:r>
              <a:rPr lang="en-US" dirty="0" smtClean="0"/>
              <a:t>=2a is 6 inches long; but a</a:t>
            </a:r>
            <a:r>
              <a:rPr lang="en-US" baseline="30000" dirty="0" smtClean="0"/>
              <a:t>2</a:t>
            </a:r>
            <a:r>
              <a:rPr lang="en-US" dirty="0" smtClean="0"/>
              <a:t> is the area of a square = 3X3 = 9 inches squared. (</a:t>
            </a:r>
            <a:r>
              <a:rPr lang="en-US" dirty="0" smtClean="0">
                <a:solidFill>
                  <a:schemeClr val="accent1"/>
                </a:solidFill>
              </a:rPr>
              <a:t>Backing</a:t>
            </a:r>
            <a:r>
              <a:rPr lang="en-US" dirty="0" smtClean="0"/>
              <a:t>)    </a:t>
            </a:r>
          </a:p>
          <a:p>
            <a:pPr>
              <a:buNone/>
            </a:pPr>
            <a:r>
              <a:rPr lang="en-US" dirty="0" smtClean="0"/>
              <a:t>When are they the same, when they are </a:t>
            </a:r>
          </a:p>
          <a:p>
            <a:pPr>
              <a:buNone/>
            </a:pPr>
            <a:r>
              <a:rPr lang="en-US" dirty="0" smtClean="0"/>
              <a:t>    not? (</a:t>
            </a:r>
            <a:r>
              <a:rPr lang="en-US" dirty="0" smtClean="0">
                <a:solidFill>
                  <a:schemeClr val="accent1"/>
                </a:solidFill>
              </a:rPr>
              <a:t>Qualifiers</a:t>
            </a:r>
            <a:r>
              <a:rPr lang="en-US" dirty="0" smtClean="0"/>
              <a:t>) </a:t>
            </a:r>
            <a:endParaRPr lang="en-US" dirty="0"/>
          </a:p>
        </p:txBody>
      </p:sp>
      <p:pic>
        <p:nvPicPr>
          <p:cNvPr id="4" name="Picture 3" descr="Screen Shot 2014-12-06 at 9.26.20 AM.png"/>
          <p:cNvPicPr>
            <a:picLocks noChangeAspect="1"/>
          </p:cNvPicPr>
          <p:nvPr/>
        </p:nvPicPr>
        <p:blipFill>
          <a:blip r:embed="rId3"/>
          <a:stretch>
            <a:fillRect/>
          </a:stretch>
        </p:blipFill>
        <p:spPr>
          <a:xfrm>
            <a:off x="6760541" y="5363364"/>
            <a:ext cx="2146300" cy="1422400"/>
          </a:xfrm>
          <a:prstGeom prst="rect">
            <a:avLst/>
          </a:prstGeom>
        </p:spPr>
      </p:pic>
    </p:spTree>
    <p:extLst>
      <p:ext uri="{BB962C8B-B14F-4D97-AF65-F5344CB8AC3E}">
        <p14:creationId xmlns:p14="http://schemas.microsoft.com/office/powerpoint/2010/main" val="341823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Assessment &amp; Differentiated instruction</a:t>
            </a:r>
            <a:endParaRPr lang="en-US" sz="32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794076"/>
                <a:ext cx="7726680" cy="4688786"/>
              </a:xfrm>
            </p:spPr>
            <p:txBody>
              <a:bodyPr>
                <a:normAutofit/>
              </a:bodyPr>
              <a:lstStyle/>
              <a:p>
                <a:pPr marL="0" indent="0">
                  <a:buNone/>
                </a:pPr>
                <a:r>
                  <a:rPr lang="en-US" sz="2100" dirty="0" smtClean="0">
                    <a:latin typeface="+mj-lt"/>
                  </a:rPr>
                  <a:t>What misconceptions students may have when writing </a:t>
                </a:r>
                <a:r>
                  <a:rPr lang="en-US" sz="2100" dirty="0" err="1" smtClean="0">
                    <a:latin typeface="+mj-lt"/>
                  </a:rPr>
                  <a:t>a+a</a:t>
                </a:r>
                <a:r>
                  <a:rPr lang="en-US" sz="2100" dirty="0" smtClean="0">
                    <a:latin typeface="+mj-lt"/>
                  </a:rPr>
                  <a:t>=a</a:t>
                </a:r>
                <a:r>
                  <a:rPr lang="en-US" sz="2100" baseline="30000" dirty="0" smtClean="0">
                    <a:latin typeface="+mj-lt"/>
                  </a:rPr>
                  <a:t>2</a:t>
                </a:r>
                <a:r>
                  <a:rPr lang="en-US" sz="2100" dirty="0" smtClean="0">
                    <a:latin typeface="+mj-lt"/>
                  </a:rPr>
                  <a:t>?</a:t>
                </a:r>
                <a:endParaRPr lang="en-US" sz="2100" dirty="0">
                  <a:latin typeface="+mj-lt"/>
                </a:endParaRPr>
              </a:p>
              <a:p>
                <a:pPr>
                  <a:buFont typeface="Arial" charset="0"/>
                  <a:buChar char="•"/>
                </a:pPr>
                <a:r>
                  <a:rPr lang="en-US" sz="2100" dirty="0" smtClean="0">
                    <a:latin typeface="+mj-lt"/>
                  </a:rPr>
                  <a:t>Unclear definitions of addition, multiplication and exponent.</a:t>
                </a:r>
              </a:p>
              <a:p>
                <a:pPr>
                  <a:buFont typeface="Arial" charset="0"/>
                  <a:buChar char="•"/>
                </a:pPr>
                <a:r>
                  <a:rPr lang="en-US" sz="2100" dirty="0" smtClean="0">
                    <a:latin typeface="+mj-lt"/>
                  </a:rPr>
                  <a:t>Not being able to see a=1a.</a:t>
                </a:r>
              </a:p>
              <a:p>
                <a:pPr>
                  <a:buFont typeface="Arial" charset="0"/>
                  <a:buChar char="•"/>
                </a:pPr>
                <a:r>
                  <a:rPr lang="en-US" sz="2100" dirty="0" smtClean="0">
                    <a:latin typeface="+mj-lt"/>
                  </a:rPr>
                  <a:t>Not being able to apply distributive property. </a:t>
                </a:r>
              </a:p>
              <a:p>
                <a:pPr>
                  <a:buFont typeface="Arial" charset="0"/>
                  <a:buChar char="•"/>
                </a:pPr>
                <a:r>
                  <a:rPr lang="en-US" sz="2100" dirty="0" smtClean="0">
                    <a:latin typeface="+mj-lt"/>
                  </a:rPr>
                  <a:t>Didn’t check the conclusion using simple cases. </a:t>
                </a:r>
              </a:p>
              <a:p>
                <a:pPr marL="0" indent="0">
                  <a:buNone/>
                </a:pPr>
                <a:r>
                  <a:rPr lang="en-US" sz="2100" dirty="0" smtClean="0">
                    <a:latin typeface="+mj-lt"/>
                  </a:rPr>
                  <a:t>To find out the details we can interview students. </a:t>
                </a:r>
              </a:p>
              <a:p>
                <a:pPr marL="0" indent="0">
                  <a:buNone/>
                </a:pPr>
                <a:endParaRPr lang="en-US" sz="2100" dirty="0" smtClean="0">
                  <a:latin typeface="+mj-lt"/>
                </a:endParaRPr>
              </a:p>
              <a:p>
                <a:pPr marL="0" indent="0">
                  <a:buNone/>
                </a:pPr>
                <a:r>
                  <a:rPr lang="en-US" sz="2100" dirty="0" smtClean="0">
                    <a:latin typeface="+mj-lt"/>
                  </a:rPr>
                  <a:t>Problems we can provide students for further learning: </a:t>
                </a:r>
              </a:p>
              <a:p>
                <a:pPr marL="0" indent="0">
                  <a:buNone/>
                </a:pPr>
                <a:r>
                  <a:rPr lang="en-US" sz="2100" dirty="0" smtClean="0">
                    <a:latin typeface="+mj-lt"/>
                  </a:rPr>
                  <a:t>3+3=? (3+3=6, or </a:t>
                </a:r>
                <a14:m>
                  <m:oMath xmlns:m="http://schemas.openxmlformats.org/officeDocument/2006/math">
                    <m:r>
                      <a:rPr lang="en-US" sz="2100" b="0" i="0" smtClean="0">
                        <a:latin typeface="Cambria Math" charset="0"/>
                        <a:ea typeface="Cambria Math" charset="0"/>
                        <a:cs typeface="Cambria Math" charset="0"/>
                      </a:rPr>
                      <m:t>3+3=2</m:t>
                    </m:r>
                    <m:r>
                      <a:rPr lang="en-US" sz="2100" i="1" smtClean="0">
                        <a:latin typeface="Cambria Math" charset="0"/>
                        <a:ea typeface="Cambria Math" charset="0"/>
                        <a:cs typeface="Cambria Math" charset="0"/>
                      </a:rPr>
                      <m:t>×</m:t>
                    </m:r>
                    <m:r>
                      <a:rPr lang="en-US" sz="2100" b="0" i="1" smtClean="0">
                        <a:latin typeface="Cambria Math" charset="0"/>
                        <a:ea typeface="Cambria Math" charset="0"/>
                        <a:cs typeface="Cambria Math" charset="0"/>
                      </a:rPr>
                      <m:t>3=6. )</m:t>
                    </m:r>
                  </m:oMath>
                </a14:m>
                <a:r>
                  <a:rPr lang="en-US" sz="2100" b="0" dirty="0" smtClean="0">
                    <a:latin typeface="+mj-lt"/>
                    <a:ea typeface="Cambria Math" charset="0"/>
                    <a:cs typeface="Cambria Math" charset="0"/>
                  </a:rPr>
                  <a:t>; a+2a=? Is </a:t>
                </a:r>
                <a:r>
                  <a:rPr lang="en-US" sz="2100" b="0" dirty="0" err="1" smtClean="0">
                    <a:latin typeface="+mj-lt"/>
                    <a:ea typeface="Cambria Math" charset="0"/>
                    <a:cs typeface="Cambria Math" charset="0"/>
                  </a:rPr>
                  <a:t>a+a+a</a:t>
                </a:r>
                <a:r>
                  <a:rPr lang="en-US" sz="2100" b="0" dirty="0" smtClean="0">
                    <a:latin typeface="+mj-lt"/>
                    <a:ea typeface="Cambria Math" charset="0"/>
                    <a:cs typeface="Cambria Math" charset="0"/>
                  </a:rPr>
                  <a:t>=</a:t>
                </a:r>
                <a14:m>
                  <m:oMath xmlns:m="http://schemas.openxmlformats.org/officeDocument/2006/math">
                    <m:sSup>
                      <m:sSupPr>
                        <m:ctrlPr>
                          <a:rPr lang="en-US" sz="2100" b="0" i="1" smtClean="0">
                            <a:latin typeface="Cambria Math" charset="0"/>
                            <a:ea typeface="Cambria Math" charset="0"/>
                            <a:cs typeface="Cambria Math" charset="0"/>
                          </a:rPr>
                        </m:ctrlPr>
                      </m:sSupPr>
                      <m:e>
                        <m:r>
                          <a:rPr lang="en-US" sz="2100" b="0" i="1" smtClean="0">
                            <a:latin typeface="Cambria Math" charset="0"/>
                            <a:ea typeface="Cambria Math" charset="0"/>
                            <a:cs typeface="Cambria Math" charset="0"/>
                          </a:rPr>
                          <m:t>𝑎</m:t>
                        </m:r>
                      </m:e>
                      <m:sup>
                        <m:r>
                          <a:rPr lang="en-US" sz="2100" b="0" i="1" smtClean="0">
                            <a:latin typeface="Cambria Math" charset="0"/>
                            <a:ea typeface="Cambria Math" charset="0"/>
                            <a:cs typeface="Cambria Math" charset="0"/>
                          </a:rPr>
                          <m:t>3</m:t>
                        </m:r>
                      </m:sup>
                    </m:sSup>
                  </m:oMath>
                </a14:m>
                <a:r>
                  <a:rPr lang="en-US" sz="2100" b="0" dirty="0" smtClean="0">
                    <a:latin typeface="+mj-lt"/>
                    <a:ea typeface="Cambria Math" charset="0"/>
                    <a:cs typeface="Cambria Math" charset="0"/>
                  </a:rPr>
                  <a:t>?</a:t>
                </a:r>
              </a:p>
              <a:p>
                <a:pPr marL="0" indent="0">
                  <a:buNone/>
                </a:pPr>
                <a:endParaRPr lang="en-US" sz="2100" dirty="0" smtClean="0">
                  <a:latin typeface="+mj-lt"/>
                </a:endParaRPr>
              </a:p>
              <a:p>
                <a:pPr>
                  <a:buFont typeface="Arial" charset="0"/>
                  <a:buChar char="•"/>
                </a:pPr>
                <a:endParaRPr lang="en-US" sz="2100" dirty="0">
                  <a:latin typeface="+mj-lt"/>
                </a:endParaRPr>
              </a:p>
              <a:p>
                <a:pPr>
                  <a:buFont typeface="Arial" charset="0"/>
                  <a:buChar char="•"/>
                </a:pPr>
                <a:endParaRPr lang="en-US" dirty="0">
                  <a:latin typeface="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794076"/>
                <a:ext cx="7726680" cy="4688786"/>
              </a:xfrm>
              <a:blipFill rotWithShape="0">
                <a:blip r:embed="rId2"/>
                <a:stretch>
                  <a:fillRect l="-947" t="-780"/>
                </a:stretch>
              </a:blipFill>
            </p:spPr>
            <p:txBody>
              <a:bodyPr/>
              <a:lstStyle/>
              <a:p>
                <a:r>
                  <a:rPr lang="en-US">
                    <a:noFill/>
                  </a:rPr>
                  <a:t> </a:t>
                </a:r>
              </a:p>
            </p:txBody>
          </p:sp>
        </mc:Fallback>
      </mc:AlternateContent>
    </p:spTree>
    <p:extLst>
      <p:ext uri="{BB962C8B-B14F-4D97-AF65-F5344CB8AC3E}">
        <p14:creationId xmlns:p14="http://schemas.microsoft.com/office/powerpoint/2010/main" val="166754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685799" y="1215343"/>
            <a:ext cx="8203557" cy="5440100"/>
          </a:xfrm>
        </p:spPr>
        <p:txBody>
          <a:bodyPr>
            <a:noAutofit/>
          </a:bodyPr>
          <a:lstStyle/>
          <a:p>
            <a:r>
              <a:rPr lang="en-US" sz="2300" dirty="0" smtClean="0"/>
              <a:t>Is                             true?</a:t>
            </a:r>
          </a:p>
          <a:p>
            <a:pPr>
              <a:buNone/>
            </a:pPr>
            <a:r>
              <a:rPr lang="en-US" sz="2300" dirty="0" smtClean="0"/>
              <a:t>Students work in groups. They will  understand the problem and make sense of it. </a:t>
            </a:r>
          </a:p>
          <a:p>
            <a:pPr>
              <a:buNone/>
            </a:pPr>
            <a:r>
              <a:rPr lang="en-US" sz="2300" dirty="0" smtClean="0"/>
              <a:t>Toolbox for argumentation: </a:t>
            </a:r>
          </a:p>
          <a:p>
            <a:pPr>
              <a:buNone/>
            </a:pPr>
            <a:r>
              <a:rPr lang="en-US" sz="2300" dirty="0" smtClean="0"/>
              <a:t>Check whether the statement is true for special cases (a=0, </a:t>
            </a:r>
            <a:r>
              <a:rPr lang="en-US" sz="2300" dirty="0" err="1" smtClean="0"/>
              <a:t>b</a:t>
            </a:r>
            <a:r>
              <a:rPr lang="en-US" sz="2300" dirty="0" smtClean="0"/>
              <a:t>=1; a=1, </a:t>
            </a:r>
            <a:r>
              <a:rPr lang="en-US" sz="2300" dirty="0" err="1" smtClean="0"/>
              <a:t>b</a:t>
            </a:r>
            <a:r>
              <a:rPr lang="en-US" sz="2300" dirty="0" smtClean="0"/>
              <a:t>=2; a=−1, </a:t>
            </a:r>
            <a:r>
              <a:rPr lang="en-US" sz="2300" dirty="0" err="1" smtClean="0"/>
              <a:t>b</a:t>
            </a:r>
            <a:r>
              <a:rPr lang="en-US" sz="2300" dirty="0" smtClean="0"/>
              <a:t>=1, …) (</a:t>
            </a:r>
            <a:r>
              <a:rPr lang="en-US" sz="2300" dirty="0" smtClean="0">
                <a:solidFill>
                  <a:srgbClr val="FF0000"/>
                </a:solidFill>
              </a:rPr>
              <a:t>evidence</a:t>
            </a:r>
            <a:r>
              <a:rPr lang="en-US" sz="2300" dirty="0" smtClean="0"/>
              <a:t>)  </a:t>
            </a:r>
          </a:p>
          <a:p>
            <a:pPr>
              <a:buNone/>
            </a:pPr>
            <a:r>
              <a:rPr lang="en-US" sz="2300" dirty="0" smtClean="0"/>
              <a:t>Use a right triangle and Pythagorean theorem to explore this when a and b are positive numbers (</a:t>
            </a:r>
            <a:r>
              <a:rPr lang="en-US" sz="2300" dirty="0" smtClean="0">
                <a:solidFill>
                  <a:srgbClr val="FF0000"/>
                </a:solidFill>
              </a:rPr>
              <a:t>warrant, use of graph for visual learners</a:t>
            </a:r>
            <a:r>
              <a:rPr lang="en-US" sz="2300" dirty="0" smtClean="0"/>
              <a:t>).</a:t>
            </a:r>
          </a:p>
          <a:p>
            <a:pPr>
              <a:buNone/>
            </a:pPr>
            <a:r>
              <a:rPr lang="en-US" sz="2300" dirty="0" smtClean="0"/>
              <a:t>Discuss other cases, say, a and </a:t>
            </a:r>
            <a:r>
              <a:rPr lang="en-US" sz="2300" dirty="0" err="1" smtClean="0"/>
              <a:t>b</a:t>
            </a:r>
            <a:r>
              <a:rPr lang="en-US" sz="2300" dirty="0" smtClean="0"/>
              <a:t> are negative (</a:t>
            </a:r>
            <a:r>
              <a:rPr lang="en-US" sz="2300" dirty="0" smtClean="0">
                <a:solidFill>
                  <a:srgbClr val="FF0000"/>
                </a:solidFill>
              </a:rPr>
              <a:t>backing</a:t>
            </a:r>
            <a:r>
              <a:rPr lang="en-US" sz="2300" dirty="0" smtClean="0"/>
              <a:t>).</a:t>
            </a:r>
          </a:p>
          <a:p>
            <a:pPr>
              <a:buNone/>
            </a:pPr>
            <a:r>
              <a:rPr lang="en-US" sz="2300" dirty="0" smtClean="0"/>
              <a:t>Find special cases when the equation holds (</a:t>
            </a:r>
            <a:r>
              <a:rPr lang="en-US" sz="2300" dirty="0" smtClean="0">
                <a:solidFill>
                  <a:srgbClr val="FF0000"/>
                </a:solidFill>
              </a:rPr>
              <a:t>qualifiers</a:t>
            </a:r>
            <a:r>
              <a:rPr lang="en-US" sz="2300" dirty="0" smtClean="0"/>
              <a:t>). </a:t>
            </a:r>
            <a:endParaRPr lang="en-US" sz="2300" dirty="0"/>
          </a:p>
        </p:txBody>
      </p:sp>
      <p:graphicFrame>
        <p:nvGraphicFramePr>
          <p:cNvPr id="44034" name="Object 2"/>
          <p:cNvGraphicFramePr>
            <a:graphicFrameLocks noChangeAspect="1"/>
          </p:cNvGraphicFramePr>
          <p:nvPr>
            <p:extLst>
              <p:ext uri="{D42A27DB-BD31-4B8C-83A1-F6EECF244321}">
                <p14:modId xmlns:p14="http://schemas.microsoft.com/office/powerpoint/2010/main" val="660299770"/>
              </p:ext>
            </p:extLst>
          </p:nvPr>
        </p:nvGraphicFramePr>
        <p:xfrm>
          <a:off x="1201185" y="1215343"/>
          <a:ext cx="2124221" cy="451429"/>
        </p:xfrm>
        <a:graphic>
          <a:graphicData uri="http://schemas.openxmlformats.org/presentationml/2006/ole">
            <mc:AlternateContent xmlns:mc="http://schemas.openxmlformats.org/markup-compatibility/2006">
              <mc:Choice xmlns:v="urn:schemas-microsoft-com:vml" Requires="v">
                <p:oleObj spid="_x0000_s44157" name="Equation" r:id="rId3" imgW="1016000" imgH="215900" progId="Equation.3">
                  <p:embed/>
                </p:oleObj>
              </mc:Choice>
              <mc:Fallback>
                <p:oleObj name="Equation" r:id="rId3" imgW="1016000" imgH="2159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85" y="1215343"/>
                        <a:ext cx="2124221" cy="451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Screen Shot 2014-12-06 at 9.24.09 AM.png"/>
          <p:cNvPicPr>
            <a:picLocks noChangeAspect="1"/>
          </p:cNvPicPr>
          <p:nvPr/>
        </p:nvPicPr>
        <p:blipFill>
          <a:blip r:embed="rId5"/>
          <a:stretch>
            <a:fillRect/>
          </a:stretch>
        </p:blipFill>
        <p:spPr>
          <a:xfrm>
            <a:off x="6787662" y="219910"/>
            <a:ext cx="1863256" cy="1575639"/>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2">
                    <a:lumMod val="75000"/>
                  </a:schemeClr>
                </a:solidFill>
              </a:rPr>
              <a:t>Assessment and differentiate Instruction</a:t>
            </a:r>
            <a:endParaRPr lang="en-US" sz="30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smtClean="0"/>
              <a:t>How was the mistake made? </a:t>
            </a:r>
          </a:p>
          <a:p>
            <a:r>
              <a:rPr lang="en-US" sz="2400" dirty="0" smtClean="0"/>
              <a:t>How do we design different level of problems to reinforce students’ understanding? </a:t>
            </a:r>
            <a:endParaRPr lang="en-US" sz="2400" dirty="0"/>
          </a:p>
        </p:txBody>
      </p:sp>
    </p:spTree>
    <p:extLst>
      <p:ext uri="{BB962C8B-B14F-4D97-AF65-F5344CB8AC3E}">
        <p14:creationId xmlns:p14="http://schemas.microsoft.com/office/powerpoint/2010/main" val="2118189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Common Mistakes in Ratio and Proportional Relationship (1)</a:t>
            </a:r>
            <a:endParaRPr lang="en-US" sz="32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sz="2100" dirty="0" smtClean="0">
                    <a:latin typeface="+mj-lt"/>
                  </a:rPr>
                  <a:t>6</a:t>
                </a:r>
                <a:r>
                  <a:rPr lang="en-US" sz="2100" baseline="30000" dirty="0" smtClean="0">
                    <a:latin typeface="+mj-lt"/>
                  </a:rPr>
                  <a:t>th</a:t>
                </a:r>
                <a:r>
                  <a:rPr lang="en-US" sz="2100" dirty="0" smtClean="0">
                    <a:latin typeface="+mj-lt"/>
                  </a:rPr>
                  <a:t> grade - The ratio of 3 to 4 is 4:3 or </a:t>
                </a:r>
                <a14:m>
                  <m:oMath xmlns:m="http://schemas.openxmlformats.org/officeDocument/2006/math">
                    <m:f>
                      <m:fPr>
                        <m:ctrlPr>
                          <a:rPr lang="bg-BG" sz="2100" i="1" smtClean="0">
                            <a:latin typeface="Cambria Math" charset="0"/>
                          </a:rPr>
                        </m:ctrlPr>
                      </m:fPr>
                      <m:num>
                        <m:r>
                          <a:rPr lang="en-US" sz="2100" b="0" i="1" smtClean="0">
                            <a:latin typeface="Cambria Math" charset="0"/>
                          </a:rPr>
                          <m:t>4</m:t>
                        </m:r>
                      </m:num>
                      <m:den>
                        <m:r>
                          <a:rPr lang="en-US" sz="2100" b="0" i="1" smtClean="0">
                            <a:latin typeface="Cambria Math" charset="0"/>
                          </a:rPr>
                          <m:t>3</m:t>
                        </m:r>
                      </m:den>
                    </m:f>
                  </m:oMath>
                </a14:m>
                <a:r>
                  <a:rPr lang="en-US" sz="2100" dirty="0" smtClean="0">
                    <a:latin typeface="+mj-lt"/>
                  </a:rPr>
                  <a:t>.</a:t>
                </a:r>
              </a:p>
              <a:p>
                <a:r>
                  <a:rPr lang="en-US" sz="2100" dirty="0" smtClean="0">
                    <a:latin typeface="+mj-lt"/>
                  </a:rPr>
                  <a:t>Determine the </a:t>
                </a:r>
                <a:r>
                  <a:rPr lang="en-US" sz="2100" dirty="0">
                    <a:latin typeface="+mj-lt"/>
                  </a:rPr>
                  <a:t>t</a:t>
                </a:r>
                <a:r>
                  <a:rPr lang="en-US" sz="2100" dirty="0" smtClean="0">
                    <a:latin typeface="+mj-lt"/>
                  </a:rPr>
                  <a:t>ype </a:t>
                </a:r>
                <a:r>
                  <a:rPr lang="en-US" sz="2100" dirty="0">
                    <a:latin typeface="+mj-lt"/>
                  </a:rPr>
                  <a:t>of </a:t>
                </a:r>
                <a:r>
                  <a:rPr lang="en-US" sz="2100" dirty="0" smtClean="0">
                    <a:latin typeface="+mj-lt"/>
                  </a:rPr>
                  <a:t>the mistake. </a:t>
                </a:r>
                <a:endParaRPr lang="en-US" sz="2100" dirty="0">
                  <a:latin typeface="+mj-lt"/>
                </a:endParaRPr>
              </a:p>
              <a:p>
                <a:r>
                  <a:rPr lang="en-US" sz="2100" dirty="0">
                    <a:latin typeface="+mj-lt"/>
                  </a:rPr>
                  <a:t>How to correct it? </a:t>
                </a:r>
                <a:endParaRPr lang="en-US" sz="2100" dirty="0" smtClean="0">
                  <a:latin typeface="+mj-lt"/>
                </a:endParaRPr>
              </a:p>
              <a:p>
                <a:pPr marL="0" indent="0">
                  <a:buNone/>
                </a:pPr>
                <a:r>
                  <a:rPr lang="en-US" sz="2100" dirty="0">
                    <a:solidFill>
                      <a:schemeClr val="accent2">
                        <a:lumMod val="50000"/>
                      </a:schemeClr>
                    </a:solidFill>
                    <a:latin typeface="+mj-lt"/>
                  </a:rPr>
                  <a:t>Making a card for clarifying misconception to help </a:t>
                </a:r>
                <a:r>
                  <a:rPr lang="en-US" sz="2100" dirty="0" smtClean="0">
                    <a:solidFill>
                      <a:schemeClr val="accent2">
                        <a:lumMod val="50000"/>
                      </a:schemeClr>
                    </a:solidFill>
                    <a:latin typeface="+mj-lt"/>
                  </a:rPr>
                  <a:t>ELLs and </a:t>
                </a:r>
                <a:r>
                  <a:rPr lang="en-US" sz="2100" dirty="0">
                    <a:solidFill>
                      <a:schemeClr val="accent2">
                        <a:lumMod val="50000"/>
                      </a:schemeClr>
                    </a:solidFill>
                    <a:latin typeface="+mj-lt"/>
                  </a:rPr>
                  <a:t>students who are </a:t>
                </a:r>
                <a:r>
                  <a:rPr lang="en-US" sz="2100" dirty="0" smtClean="0">
                    <a:solidFill>
                      <a:schemeClr val="accent2">
                        <a:lumMod val="50000"/>
                      </a:schemeClr>
                    </a:solidFill>
                    <a:latin typeface="+mj-lt"/>
                  </a:rPr>
                  <a:t>unclear about the definition of ratio. </a:t>
                </a:r>
                <a:endParaRPr lang="en-US" sz="2100" dirty="0" smtClean="0">
                  <a:latin typeface="+mj-lt"/>
                </a:endParaRPr>
              </a:p>
              <a:p>
                <a:r>
                  <a:rPr lang="en-US" sz="2100" dirty="0" smtClean="0">
                    <a:latin typeface="+mj-lt"/>
                  </a:rPr>
                  <a:t>Assign more similar problems and story problems to enhance understanding. </a:t>
                </a:r>
                <a:r>
                  <a:rPr lang="en-US" sz="2100" dirty="0" smtClean="0">
                    <a:solidFill>
                      <a:schemeClr val="accent2">
                        <a:lumMod val="50000"/>
                      </a:schemeClr>
                    </a:solidFill>
                    <a:latin typeface="+mj-lt"/>
                  </a:rPr>
                  <a:t> (The ratio of 7 to 8 is ___. The ratio of 8 to 7 is _____. There 12 girls and 14 boys in our class, the ratio of the number of girls to the number of boys is _____. )  </a:t>
                </a:r>
              </a:p>
              <a:p>
                <a:pPr marL="0" indent="0">
                  <a:buNone/>
                </a:pPr>
                <a:endParaRPr lang="en-US" dirty="0">
                  <a:solidFill>
                    <a:schemeClr val="accent2">
                      <a:lumMod val="50000"/>
                    </a:schemeClr>
                  </a:solidFill>
                </a:endParaRP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2" t="-465" b="-620"/>
                </a:stretch>
              </a:blipFill>
            </p:spPr>
            <p:txBody>
              <a:bodyPr/>
              <a:lstStyle/>
              <a:p>
                <a:r>
                  <a:rPr lang="en-US">
                    <a:noFill/>
                  </a:rPr>
                  <a:t> </a:t>
                </a:r>
              </a:p>
            </p:txBody>
          </p:sp>
        </mc:Fallback>
      </mc:AlternateContent>
    </p:spTree>
    <p:extLst>
      <p:ext uri="{BB962C8B-B14F-4D97-AF65-F5344CB8AC3E}">
        <p14:creationId xmlns:p14="http://schemas.microsoft.com/office/powerpoint/2010/main" val="21317163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3" y="511556"/>
            <a:ext cx="7772400" cy="1609344"/>
          </a:xfrm>
        </p:spPr>
        <p:txBody>
          <a:bodyPr>
            <a:normAutofit/>
          </a:bodyPr>
          <a:lstStyle/>
          <a:p>
            <a:r>
              <a:rPr lang="en-US" sz="3200" dirty="0" err="1" smtClean="0">
                <a:solidFill>
                  <a:schemeClr val="accent2">
                    <a:lumMod val="75000"/>
                  </a:schemeClr>
                </a:solidFill>
              </a:rPr>
              <a:t>Frayer</a:t>
            </a:r>
            <a:r>
              <a:rPr lang="en-US" sz="3200" dirty="0" smtClean="0">
                <a:solidFill>
                  <a:schemeClr val="accent2">
                    <a:lumMod val="75000"/>
                  </a:schemeClr>
                </a:solidFill>
              </a:rPr>
              <a:t> Model for </a:t>
            </a:r>
            <a:r>
              <a:rPr lang="en-US" sz="3200" dirty="0">
                <a:solidFill>
                  <a:schemeClr val="accent2">
                    <a:lumMod val="75000"/>
                  </a:schemeClr>
                </a:solidFill>
              </a:rPr>
              <a:t>U</a:t>
            </a:r>
            <a:r>
              <a:rPr lang="en-US" sz="3200" dirty="0" smtClean="0">
                <a:solidFill>
                  <a:schemeClr val="accent2">
                    <a:lumMod val="75000"/>
                  </a:schemeClr>
                </a:solidFill>
              </a:rPr>
              <a:t>nderstanding </a:t>
            </a:r>
            <a:r>
              <a:rPr lang="en-US" sz="3200" dirty="0">
                <a:solidFill>
                  <a:schemeClr val="accent2">
                    <a:lumMod val="75000"/>
                  </a:schemeClr>
                </a:solidFill>
              </a:rPr>
              <a:t>D</a:t>
            </a:r>
            <a:r>
              <a:rPr lang="en-US" sz="3200" dirty="0" smtClean="0">
                <a:solidFill>
                  <a:schemeClr val="accent2">
                    <a:lumMod val="75000"/>
                  </a:schemeClr>
                </a:solidFill>
              </a:rPr>
              <a:t>efinition </a:t>
            </a:r>
            <a:r>
              <a:rPr lang="en-US" sz="3200" dirty="0" smtClean="0">
                <a:solidFill>
                  <a:schemeClr val="accent5"/>
                </a:solidFill>
              </a:rPr>
              <a:t>(Helpful for EELs)</a:t>
            </a:r>
            <a:endParaRPr lang="en-US" sz="3200" dirty="0">
              <a:solidFill>
                <a:schemeClr val="accent5"/>
              </a:solidFill>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110053494"/>
                  </p:ext>
                </p:extLst>
              </p:nvPr>
            </p:nvGraphicFramePr>
            <p:xfrm>
              <a:off x="492369" y="2144344"/>
              <a:ext cx="8100646" cy="3904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110053494"/>
                  </p:ext>
                </p:extLst>
              </p:nvPr>
            </p:nvGraphicFramePr>
            <p:xfrm>
              <a:off x="492369" y="2144344"/>
              <a:ext cx="8100646" cy="3904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 name="Oval 4"/>
          <p:cNvSpPr/>
          <p:nvPr/>
        </p:nvSpPr>
        <p:spPr>
          <a:xfrm>
            <a:off x="4894777" y="2815609"/>
            <a:ext cx="567159" cy="62503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Oval 5"/>
          <p:cNvSpPr/>
          <p:nvPr/>
        </p:nvSpPr>
        <p:spPr>
          <a:xfrm>
            <a:off x="5506127" y="2819784"/>
            <a:ext cx="567159" cy="62503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7731320" y="2755389"/>
            <a:ext cx="567159" cy="62503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Oval 7"/>
          <p:cNvSpPr/>
          <p:nvPr/>
        </p:nvSpPr>
        <p:spPr>
          <a:xfrm>
            <a:off x="7085626" y="2755389"/>
            <a:ext cx="567159" cy="62503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6439107" y="2755389"/>
            <a:ext cx="609818" cy="62503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990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Assessment of Student Works on Ratio And Proportional Relationship</a:t>
            </a:r>
            <a:endParaRPr lang="en-US" sz="3000" dirty="0"/>
          </a:p>
        </p:txBody>
      </p:sp>
      <p:sp>
        <p:nvSpPr>
          <p:cNvPr id="3" name="Content Placeholder 2"/>
          <p:cNvSpPr>
            <a:spLocks noGrp="1"/>
          </p:cNvSpPr>
          <p:nvPr>
            <p:ph idx="1"/>
          </p:nvPr>
        </p:nvSpPr>
        <p:spPr/>
        <p:txBody>
          <a:bodyPr/>
          <a:lstStyle/>
          <a:p>
            <a:endParaRPr lang="en-US" dirty="0" smtClean="0">
              <a:hlinkClick r:id="rId3"/>
            </a:endParaRPr>
          </a:p>
          <a:p>
            <a:r>
              <a:rPr lang="en-US" sz="2200" dirty="0" smtClean="0"/>
              <a:t>We will examine and discuss a student work provided by </a:t>
            </a:r>
            <a:r>
              <a:rPr lang="en-US" sz="2200" dirty="0" err="1" smtClean="0"/>
              <a:t>MathMistakes.org</a:t>
            </a:r>
            <a:r>
              <a:rPr lang="en-US" sz="2200" dirty="0" smtClean="0"/>
              <a:t>, see printed material (</a:t>
            </a:r>
            <a:r>
              <a:rPr lang="en-US" sz="2200" dirty="0" smtClean="0">
                <a:hlinkClick r:id="rId3"/>
              </a:rPr>
              <a:t>http</a:t>
            </a:r>
            <a:r>
              <a:rPr lang="en-US" sz="2200" dirty="0">
                <a:hlinkClick r:id="rId3"/>
              </a:rPr>
              <a:t>://mathmistakes.org/category/9algebra1/ratios-and-proportions</a:t>
            </a:r>
            <a:r>
              <a:rPr lang="en-US" sz="2200" dirty="0" smtClean="0">
                <a:hlinkClick r:id="rId3"/>
              </a:rPr>
              <a:t>/</a:t>
            </a:r>
            <a:r>
              <a:rPr lang="en-US" sz="2200" dirty="0" smtClean="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69" y="4126523"/>
            <a:ext cx="8731193" cy="1641231"/>
          </a:xfrm>
          <a:prstGeom prst="rect">
            <a:avLst/>
          </a:prstGeom>
        </p:spPr>
      </p:pic>
    </p:spTree>
    <p:extLst>
      <p:ext uri="{BB962C8B-B14F-4D97-AF65-F5344CB8AC3E}">
        <p14:creationId xmlns:p14="http://schemas.microsoft.com/office/powerpoint/2010/main" val="204659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Assessment of Student Works on Exponents</a:t>
            </a:r>
            <a:endParaRPr lang="en-US" sz="32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759352"/>
                <a:ext cx="7772400" cy="4412848"/>
              </a:xfrm>
            </p:spPr>
            <p:txBody>
              <a:bodyPr>
                <a:normAutofit/>
              </a:bodyPr>
              <a:lstStyle/>
              <a:p>
                <a:endParaRPr lang="en-US" dirty="0" smtClean="0">
                  <a:hlinkClick r:id="rId2"/>
                </a:endParaRPr>
              </a:p>
              <a:p>
                <a:pPr marL="0" indent="0">
                  <a:buNone/>
                </a:pPr>
                <a:r>
                  <a:rPr lang="en-US" sz="2400" dirty="0" smtClean="0">
                    <a:latin typeface="+mj-lt"/>
                  </a:rPr>
                  <a:t>Common mistakes: </a:t>
                </a:r>
                <a14:m>
                  <m:oMath xmlns:m="http://schemas.openxmlformats.org/officeDocument/2006/math">
                    <m:sSup>
                      <m:sSupPr>
                        <m:ctrlPr>
                          <a:rPr lang="en-US" sz="2400" b="0" i="1" smtClean="0">
                            <a:latin typeface="Cambria Math" charset="0"/>
                          </a:rPr>
                        </m:ctrlPr>
                      </m:sSupPr>
                      <m:e>
                        <m:r>
                          <a:rPr lang="en-US" sz="2400" b="0" i="1" smtClean="0">
                            <a:latin typeface="Cambria Math" charset="0"/>
                          </a:rPr>
                          <m:t>𝑥</m:t>
                        </m:r>
                      </m:e>
                      <m:sup>
                        <m:r>
                          <a:rPr lang="en-US" sz="2400" b="0" i="1" smtClean="0">
                            <a:latin typeface="Cambria Math" charset="0"/>
                          </a:rPr>
                          <m:t>2</m:t>
                        </m:r>
                      </m:sup>
                    </m:sSup>
                    <m:sSup>
                      <m:sSupPr>
                        <m:ctrlPr>
                          <a:rPr lang="en-US" sz="2400" b="0" i="1" smtClean="0">
                            <a:latin typeface="Cambria Math" charset="0"/>
                          </a:rPr>
                        </m:ctrlPr>
                      </m:sSupPr>
                      <m:e>
                        <m:r>
                          <a:rPr lang="en-US" sz="2400" b="0" i="1" smtClean="0">
                            <a:latin typeface="Cambria Math" charset="0"/>
                          </a:rPr>
                          <m:t>𝑥</m:t>
                        </m:r>
                      </m:e>
                      <m:sup>
                        <m:r>
                          <a:rPr lang="en-US" sz="2400" b="0" i="1" smtClean="0">
                            <a:latin typeface="Cambria Math" charset="0"/>
                          </a:rPr>
                          <m:t>3</m:t>
                        </m:r>
                      </m:sup>
                    </m:sSup>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𝑥</m:t>
                        </m:r>
                      </m:e>
                      <m:sup>
                        <m:r>
                          <a:rPr lang="en-US" sz="2400" b="0" i="1" smtClean="0">
                            <a:latin typeface="Cambria Math" charset="0"/>
                          </a:rPr>
                          <m:t>5</m:t>
                        </m:r>
                      </m:sup>
                    </m:sSup>
                    <m:r>
                      <a:rPr lang="en-US" sz="2400" b="0" i="1" smtClean="0">
                        <a:latin typeface="Cambria Math" charset="0"/>
                      </a:rPr>
                      <m:t>.</m:t>
                    </m:r>
                  </m:oMath>
                </a14:m>
                <a:endParaRPr lang="en-US" sz="2400" dirty="0" smtClean="0">
                  <a:latin typeface="+mj-lt"/>
                </a:endParaRPr>
              </a:p>
              <a:p>
                <a:r>
                  <a:rPr lang="en-US" sz="2400" dirty="0">
                    <a:latin typeface="+mj-lt"/>
                  </a:rPr>
                  <a:t>A concept map of multiplication of exponents – University of Calgary, </a:t>
                </a:r>
                <a:r>
                  <a:rPr lang="en-US" sz="2400" dirty="0" smtClean="0">
                    <a:latin typeface="+mj-lt"/>
                  </a:rPr>
                  <a:t>see </a:t>
                </a:r>
                <a:r>
                  <a:rPr lang="en-US" sz="2400" dirty="0">
                    <a:latin typeface="+mj-lt"/>
                  </a:rPr>
                  <a:t>handout. (</a:t>
                </a:r>
                <a:r>
                  <a:rPr lang="en-US" sz="2400" dirty="0">
                    <a:latin typeface="+mj-lt"/>
                    <a:hlinkClick r:id="rId3"/>
                  </a:rPr>
                  <a:t>http://exponents-task3.blogspot.com/p/student-misconcpetions.html)</a:t>
                </a:r>
                <a:endParaRPr lang="en-US" sz="2400" dirty="0">
                  <a:latin typeface="+mj-lt"/>
                </a:endParaRPr>
              </a:p>
              <a:p>
                <a:r>
                  <a:rPr lang="en-US" sz="2400" dirty="0" smtClean="0">
                    <a:latin typeface="+mj-lt"/>
                  </a:rPr>
                  <a:t>We can create a similar map labelled with CCSS Math Contents and use it to assess students’ levels of understanding and to come up with effective differentiated instructional strategies.</a:t>
                </a:r>
                <a:r>
                  <a:rPr lang="en-US" dirty="0" smtClean="0"/>
                  <a:t> </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759352"/>
                <a:ext cx="7772400" cy="4412848"/>
              </a:xfrm>
              <a:blipFill rotWithShape="0">
                <a:blip r:embed="rId4"/>
                <a:stretch>
                  <a:fillRect l="-1255" r="-1961"/>
                </a:stretch>
              </a:blipFill>
            </p:spPr>
            <p:txBody>
              <a:bodyPr/>
              <a:lstStyle/>
              <a:p>
                <a:r>
                  <a:rPr lang="en-US">
                    <a:noFill/>
                  </a:rPr>
                  <a:t> </a:t>
                </a:r>
              </a:p>
            </p:txBody>
          </p:sp>
        </mc:Fallback>
      </mc:AlternateContent>
    </p:spTree>
    <p:extLst>
      <p:ext uri="{BB962C8B-B14F-4D97-AF65-F5344CB8AC3E}">
        <p14:creationId xmlns:p14="http://schemas.microsoft.com/office/powerpoint/2010/main" val="1101746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48" y="825513"/>
            <a:ext cx="8980352" cy="4838218"/>
          </a:xfrm>
        </p:spPr>
      </p:pic>
    </p:spTree>
    <p:extLst>
      <p:ext uri="{BB962C8B-B14F-4D97-AF65-F5344CB8AC3E}">
        <p14:creationId xmlns:p14="http://schemas.microsoft.com/office/powerpoint/2010/main" val="1908504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82122"/>
          </a:xfrm>
        </p:spPr>
        <p:txBody>
          <a:bodyPr>
            <a:normAutofit/>
          </a:bodyPr>
          <a:lstStyle/>
          <a:p>
            <a:r>
              <a:rPr lang="en-US" sz="3200" dirty="0" smtClean="0">
                <a:solidFill>
                  <a:schemeClr val="accent2">
                    <a:lumMod val="75000"/>
                  </a:schemeClr>
                </a:solidFill>
              </a:rPr>
              <a:t>SBAC – Claim 3 Communication and Reasoning</a:t>
            </a:r>
            <a:endParaRPr lang="en-US" sz="3200" dirty="0">
              <a:solidFill>
                <a:schemeClr val="accent2">
                  <a:lumMod val="75000"/>
                </a:schemeClr>
              </a:solidFill>
            </a:endParaRPr>
          </a:p>
        </p:txBody>
      </p:sp>
      <p:sp>
        <p:nvSpPr>
          <p:cNvPr id="3" name="Content Placeholder 2"/>
          <p:cNvSpPr>
            <a:spLocks noGrp="1"/>
          </p:cNvSpPr>
          <p:nvPr>
            <p:ph idx="1"/>
          </p:nvPr>
        </p:nvSpPr>
        <p:spPr>
          <a:xfrm>
            <a:off x="685800" y="1666754"/>
            <a:ext cx="8053086" cy="4505446"/>
          </a:xfrm>
        </p:spPr>
        <p:txBody>
          <a:bodyPr>
            <a:noAutofit/>
          </a:bodyPr>
          <a:lstStyle/>
          <a:p>
            <a:r>
              <a:rPr lang="en-US" sz="2200" dirty="0" smtClean="0"/>
              <a:t>Test propositions or conjectures with specific examples.</a:t>
            </a:r>
          </a:p>
          <a:p>
            <a:r>
              <a:rPr lang="en-US" sz="2200" dirty="0" smtClean="0"/>
              <a:t>Use the technique of breaking an argument into cases.</a:t>
            </a:r>
          </a:p>
          <a:p>
            <a:r>
              <a:rPr lang="en-US" sz="2200" dirty="0" smtClean="0"/>
              <a:t>Construct, autonomously, chains of reasoning that will justify or refute propositions or conjectures.</a:t>
            </a:r>
          </a:p>
          <a:p>
            <a:r>
              <a:rPr lang="en-US" sz="2200" dirty="0" smtClean="0"/>
              <a:t>Distinguish correct logic or reasoning from that which is flawed, and if there is a flaw in the argument explain what it is. </a:t>
            </a:r>
          </a:p>
          <a:p>
            <a:r>
              <a:rPr lang="en-US" sz="2200" dirty="0" smtClean="0"/>
              <a:t>State logical assumptions being used.</a:t>
            </a:r>
          </a:p>
          <a:p>
            <a:r>
              <a:rPr lang="en-US" sz="2200" dirty="0" smtClean="0"/>
              <a:t>Base arguments on concrete referents such as objects, drawings, diagrams, and actions.</a:t>
            </a:r>
          </a:p>
          <a:p>
            <a:pPr>
              <a:buNone/>
            </a:pPr>
            <a:r>
              <a:rPr lang="en-US" dirty="0" smtClean="0">
                <a:hlinkClick r:id="rId3"/>
              </a:rPr>
              <a:t>http://www.smarterbalanced.org/wordpress/wp:content/uploads/2014/05/Math_Preliminary_-Blueprint-2014_04-30Final.pdf</a:t>
            </a:r>
            <a:endParaRPr lang="en-US" sz="2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Assessment of Student Works on Exponents (continued)</a:t>
            </a:r>
            <a:endParaRPr lang="en-US" sz="32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hlinkClick r:id="rId3"/>
                </a:endParaRPr>
              </a:p>
              <a:p>
                <a:pPr marL="0" indent="0">
                  <a:buNone/>
                </a:pPr>
                <a:r>
                  <a:rPr lang="en-US" sz="2400" dirty="0" smtClean="0">
                    <a:latin typeface="+mj-lt"/>
                  </a:rPr>
                  <a:t>Common mistakes: </a:t>
                </a:r>
                <a14:m>
                  <m:oMath xmlns:m="http://schemas.openxmlformats.org/officeDocument/2006/math">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3</m:t>
                        </m:r>
                      </m:e>
                      <m:sup>
                        <m:r>
                          <a:rPr lang="en-US" sz="2400" b="0" i="1" smtClean="0">
                            <a:latin typeface="Cambria Math" charset="0"/>
                          </a:rPr>
                          <m:t>2</m:t>
                        </m:r>
                      </m:sup>
                    </m:sSup>
                    <m:r>
                      <a:rPr lang="en-US" sz="2400" b="0" i="1" smtClean="0">
                        <a:latin typeface="Cambria Math" charset="0"/>
                      </a:rPr>
                      <m:t>=9.</m:t>
                    </m:r>
                  </m:oMath>
                </a14:m>
                <a:endParaRPr lang="en-US" sz="2400" dirty="0" smtClean="0">
                  <a:latin typeface="+mj-lt"/>
                </a:endParaRPr>
              </a:p>
              <a:p>
                <a:r>
                  <a:rPr lang="en-US" sz="2400" dirty="0" smtClean="0">
                    <a:latin typeface="+mj-lt"/>
                  </a:rPr>
                  <a:t>How do we expand the boundary of the </a:t>
                </a:r>
                <a:r>
                  <a:rPr lang="en-US" sz="2400" dirty="0">
                    <a:latin typeface="+mj-lt"/>
                  </a:rPr>
                  <a:t>concept map of multiplication of </a:t>
                </a:r>
                <a:r>
                  <a:rPr lang="en-US" sz="2400" dirty="0" smtClean="0">
                    <a:latin typeface="+mj-lt"/>
                  </a:rPr>
                  <a:t>exponents for this mistake? </a:t>
                </a:r>
              </a:p>
              <a:p>
                <a:r>
                  <a:rPr lang="en-US" sz="2400" dirty="0" smtClean="0">
                    <a:latin typeface="+mj-lt"/>
                  </a:rPr>
                  <a:t>What kinds of problems can we provide to follow up?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190" r="-873"/>
                </a:stretch>
              </a:blipFill>
            </p:spPr>
            <p:txBody>
              <a:bodyPr/>
              <a:lstStyle/>
              <a:p>
                <a:r>
                  <a:rPr lang="en-US">
                    <a:noFill/>
                  </a:rPr>
                  <a:t> </a:t>
                </a:r>
              </a:p>
            </p:txBody>
          </p:sp>
        </mc:Fallback>
      </mc:AlternateContent>
    </p:spTree>
    <p:extLst>
      <p:ext uri="{BB962C8B-B14F-4D97-AF65-F5344CB8AC3E}">
        <p14:creationId xmlns:p14="http://schemas.microsoft.com/office/powerpoint/2010/main" val="742984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Preview of Module 24</a:t>
            </a:r>
            <a:endParaRPr lang="en-US" sz="32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a:solidFill>
                  <a:srgbClr val="C00000"/>
                </a:solidFill>
              </a:rPr>
              <a:t>Module 24: </a:t>
            </a:r>
            <a:r>
              <a:rPr lang="en-US" sz="2400" dirty="0" smtClean="0">
                <a:solidFill>
                  <a:srgbClr val="C00000"/>
                </a:solidFill>
              </a:rPr>
              <a:t>Lesson </a:t>
            </a:r>
            <a:r>
              <a:rPr lang="en-US" sz="2400" dirty="0">
                <a:solidFill>
                  <a:srgbClr val="C00000"/>
                </a:solidFill>
              </a:rPr>
              <a:t>Plan – Content, Differentiated Instructional Strategies, and  Formative </a:t>
            </a:r>
            <a:r>
              <a:rPr lang="en-US" sz="2400" dirty="0" smtClean="0">
                <a:solidFill>
                  <a:srgbClr val="C00000"/>
                </a:solidFill>
              </a:rPr>
              <a:t>Assessment </a:t>
            </a:r>
          </a:p>
          <a:p>
            <a:pPr marL="0" indent="0">
              <a:buNone/>
            </a:pPr>
            <a:r>
              <a:rPr lang="en-US" sz="2400" dirty="0" smtClean="0"/>
              <a:t>Discussion </a:t>
            </a:r>
            <a:r>
              <a:rPr lang="en-US" sz="2400" dirty="0"/>
              <a:t>of effective lesson plans. Zooming in onto differentiated </a:t>
            </a:r>
            <a:r>
              <a:rPr lang="en-US" sz="2400" dirty="0" smtClean="0"/>
              <a:t>instruction </a:t>
            </a:r>
            <a:r>
              <a:rPr lang="en-US" sz="2400" dirty="0"/>
              <a:t>for students with different kinds </a:t>
            </a:r>
            <a:r>
              <a:rPr lang="en-US" sz="2400" dirty="0" smtClean="0"/>
              <a:t>of levels</a:t>
            </a:r>
            <a:r>
              <a:rPr lang="en-US" sz="2400" dirty="0"/>
              <a:t>, backgrounds or </a:t>
            </a:r>
            <a:r>
              <a:rPr lang="en-US" sz="2400" dirty="0" smtClean="0"/>
              <a:t>needs.</a:t>
            </a:r>
            <a:endParaRPr lang="en-US" sz="2400" dirty="0">
              <a:solidFill>
                <a:srgbClr val="C00000"/>
              </a:solidFill>
            </a:endParaRPr>
          </a:p>
        </p:txBody>
      </p:sp>
    </p:spTree>
    <p:extLst>
      <p:ext uri="{BB962C8B-B14F-4D97-AF65-F5344CB8AC3E}">
        <p14:creationId xmlns:p14="http://schemas.microsoft.com/office/powerpoint/2010/main" val="975968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11122"/>
          </a:xfrm>
        </p:spPr>
        <p:txBody>
          <a:bodyPr>
            <a:normAutofit/>
          </a:bodyPr>
          <a:lstStyle/>
          <a:p>
            <a:r>
              <a:rPr lang="en-US" sz="2400" dirty="0" smtClean="0">
                <a:solidFill>
                  <a:schemeClr val="accent2">
                    <a:lumMod val="75000"/>
                  </a:schemeClr>
                </a:solidFill>
              </a:rPr>
              <a:t>Additional References</a:t>
            </a:r>
            <a:endParaRPr lang="en-US" sz="2400" dirty="0">
              <a:solidFill>
                <a:schemeClr val="accent2">
                  <a:lumMod val="75000"/>
                </a:schemeClr>
              </a:solidFill>
            </a:endParaRPr>
          </a:p>
        </p:txBody>
      </p:sp>
      <p:sp>
        <p:nvSpPr>
          <p:cNvPr id="3" name="Content Placeholder 2"/>
          <p:cNvSpPr>
            <a:spLocks noGrp="1"/>
          </p:cNvSpPr>
          <p:nvPr>
            <p:ph idx="1"/>
          </p:nvPr>
        </p:nvSpPr>
        <p:spPr>
          <a:xfrm>
            <a:off x="659757" y="1055077"/>
            <a:ext cx="7265043" cy="5519343"/>
          </a:xfrm>
        </p:spPr>
        <p:txBody>
          <a:bodyPr>
            <a:noAutofit/>
          </a:bodyPr>
          <a:lstStyle/>
          <a:p>
            <a:pPr marL="0"/>
            <a:r>
              <a:rPr lang="en-US" sz="1600" dirty="0" smtClean="0"/>
              <a:t>NCTM. Principles to Actions: Ensuring Mathematical Success for All. 2014. NCTM.</a:t>
            </a:r>
          </a:p>
          <a:p>
            <a:pPr marL="0"/>
            <a:r>
              <a:rPr lang="en-US" sz="1600" dirty="0"/>
              <a:t>Geometrical Transformation: </a:t>
            </a:r>
            <a:r>
              <a:rPr lang="en-US" sz="1600" dirty="0" smtClean="0">
                <a:hlinkClick r:id="rId3"/>
              </a:rPr>
              <a:t>https</a:t>
            </a:r>
            <a:r>
              <a:rPr lang="en-US" sz="1600" dirty="0">
                <a:hlinkClick r:id="rId3"/>
              </a:rPr>
              <a:t>://www.teachingchannel.org/videos/transformations-issues-ccssmdc</a:t>
            </a:r>
            <a:endParaRPr lang="en-US" sz="1600" dirty="0"/>
          </a:p>
          <a:p>
            <a:pPr marL="0"/>
            <a:r>
              <a:rPr lang="en-US" sz="1600" dirty="0"/>
              <a:t>Math Teaching Video from Teaching Channel: </a:t>
            </a:r>
            <a:r>
              <a:rPr lang="en-US" sz="1600" dirty="0" smtClean="0">
                <a:hlinkClick r:id="rId4"/>
              </a:rPr>
              <a:t>https</a:t>
            </a:r>
            <a:r>
              <a:rPr lang="en-US" sz="1600" dirty="0">
                <a:hlinkClick r:id="rId4"/>
              </a:rPr>
              <a:t>://</a:t>
            </a:r>
            <a:r>
              <a:rPr lang="en-US" sz="1600" dirty="0" smtClean="0">
                <a:hlinkClick r:id="rId4"/>
              </a:rPr>
              <a:t>www.teachingchannel.org/videos?page=1&amp;categories=subjects_math&amp;load=1</a:t>
            </a:r>
            <a:r>
              <a:rPr lang="en-US" sz="1600" dirty="0" smtClean="0"/>
              <a:t> </a:t>
            </a:r>
            <a:r>
              <a:rPr lang="en-US" sz="1600" dirty="0" smtClean="0">
                <a:hlinkClick r:id="rId5"/>
              </a:rPr>
              <a:t>http</a:t>
            </a:r>
            <a:r>
              <a:rPr lang="en-US" sz="1600" dirty="0">
                <a:hlinkClick r:id="rId5"/>
              </a:rPr>
              <a:t>://mathmistakes.org/category/geometry/transformations</a:t>
            </a:r>
            <a:r>
              <a:rPr lang="en-US" sz="1600" dirty="0" smtClean="0">
                <a:hlinkClick r:id="rId5"/>
              </a:rPr>
              <a:t>/</a:t>
            </a:r>
            <a:endParaRPr lang="en-US" sz="1600" dirty="0" smtClean="0"/>
          </a:p>
          <a:p>
            <a:pPr marL="0"/>
            <a:r>
              <a:rPr lang="en-US" sz="1600" dirty="0"/>
              <a:t>Common Mistakes in Exponents: </a:t>
            </a:r>
            <a:r>
              <a:rPr lang="en-US" sz="1600" dirty="0">
                <a:hlinkClick r:id="rId6"/>
              </a:rPr>
              <a:t>https://www.epcc.edu/CollegeReadiness/Documents/CM_Exponents_0-40.pdf</a:t>
            </a:r>
            <a:r>
              <a:rPr lang="en-US" sz="1600" dirty="0"/>
              <a:t> </a:t>
            </a:r>
            <a:r>
              <a:rPr lang="en-US" sz="1600" dirty="0" smtClean="0"/>
              <a:t>, </a:t>
            </a:r>
            <a:r>
              <a:rPr lang="en-US" sz="1600" dirty="0" smtClean="0">
                <a:hlinkClick r:id="rId7"/>
              </a:rPr>
              <a:t>http</a:t>
            </a:r>
            <a:r>
              <a:rPr lang="en-US" sz="1600" dirty="0">
                <a:hlinkClick r:id="rId7"/>
              </a:rPr>
              <a:t>://exponents-task3.blogspot.com/p/student-misconcpetions.html</a:t>
            </a:r>
            <a:endParaRPr lang="en-US" sz="1600" dirty="0"/>
          </a:p>
          <a:p>
            <a:pPr marL="0"/>
            <a:r>
              <a:rPr lang="en-US" sz="1600" dirty="0"/>
              <a:t>Common Mistakes in Ratio and Proportional relationships: </a:t>
            </a:r>
            <a:r>
              <a:rPr lang="en-US" sz="1600" dirty="0">
                <a:hlinkClick r:id="rId8"/>
              </a:rPr>
              <a:t>https://</a:t>
            </a:r>
            <a:r>
              <a:rPr lang="en-US" sz="1600" dirty="0" smtClean="0">
                <a:hlinkClick r:id="rId8"/>
              </a:rPr>
              <a:t>www.epcc.edu/CollegeReadiness/Documents/Ratios_Rates_Proportions.pdf</a:t>
            </a:r>
            <a:r>
              <a:rPr lang="en-US" sz="1600" dirty="0" smtClean="0"/>
              <a:t>, </a:t>
            </a:r>
            <a:r>
              <a:rPr lang="en-US" sz="1800" dirty="0" smtClean="0">
                <a:hlinkClick r:id="rId9"/>
              </a:rPr>
              <a:t>http</a:t>
            </a:r>
            <a:r>
              <a:rPr lang="en-US" sz="1800" dirty="0">
                <a:hlinkClick r:id="rId9"/>
              </a:rPr>
              <a:t>://mathmistakes.org/category/9algebra1/ratios-and-proportions/</a:t>
            </a:r>
            <a:endParaRPr lang="en-US" sz="1800" dirty="0"/>
          </a:p>
          <a:p>
            <a:pPr marL="0"/>
            <a:r>
              <a:rPr lang="en-US" sz="1800" dirty="0"/>
              <a:t>Common Algebraic Mistakes </a:t>
            </a:r>
            <a:r>
              <a:rPr lang="en-US" sz="1800" dirty="0">
                <a:hlinkClick r:id="rId10"/>
              </a:rPr>
              <a:t>http://</a:t>
            </a:r>
            <a:r>
              <a:rPr lang="en-US" sz="1800" dirty="0" smtClean="0">
                <a:hlinkClick r:id="rId10"/>
              </a:rPr>
              <a:t>www.mathmistakes.info/mistakes/algebra/index.html</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7710"/>
            <a:ext cx="8010395" cy="919927"/>
          </a:xfrm>
        </p:spPr>
        <p:txBody>
          <a:bodyPr>
            <a:normAutofit fontScale="90000"/>
          </a:bodyPr>
          <a:lstStyle/>
          <a:p>
            <a:r>
              <a:rPr lang="en-US" sz="3800" dirty="0" smtClean="0">
                <a:solidFill>
                  <a:schemeClr val="accent2">
                    <a:lumMod val="75000"/>
                  </a:schemeClr>
                </a:solidFill>
              </a:rPr>
              <a:t>Why Is MP3 Important?</a:t>
            </a:r>
            <a:r>
              <a:rPr lang="en-US" dirty="0" smtClean="0"/>
              <a:t> </a:t>
            </a:r>
            <a:br>
              <a:rPr lang="en-US" dirty="0" smtClean="0"/>
            </a:br>
            <a:endParaRPr lang="en-US" dirty="0"/>
          </a:p>
        </p:txBody>
      </p:sp>
      <p:sp>
        <p:nvSpPr>
          <p:cNvPr id="3" name="Content Placeholder 2"/>
          <p:cNvSpPr>
            <a:spLocks noGrp="1"/>
          </p:cNvSpPr>
          <p:nvPr>
            <p:ph idx="1"/>
          </p:nvPr>
        </p:nvSpPr>
        <p:spPr>
          <a:xfrm>
            <a:off x="695194" y="1307939"/>
            <a:ext cx="7772400" cy="5069712"/>
          </a:xfrm>
        </p:spPr>
        <p:txBody>
          <a:bodyPr>
            <a:normAutofit fontScale="92500"/>
          </a:bodyPr>
          <a:lstStyle/>
          <a:p>
            <a:pPr>
              <a:buNone/>
            </a:pPr>
            <a:r>
              <a:rPr lang="en-US" sz="2200" dirty="0"/>
              <a:t>- “</a:t>
            </a:r>
            <a:r>
              <a:rPr lang="en-US" sz="2200" i="1" dirty="0"/>
              <a:t>Deepen the understanding of the mathematics.”</a:t>
            </a:r>
          </a:p>
          <a:p>
            <a:pPr>
              <a:buNone/>
            </a:pPr>
            <a:r>
              <a:rPr lang="en-US" sz="2200" i="1" dirty="0"/>
              <a:t>- “Give students the ownership.”</a:t>
            </a:r>
          </a:p>
          <a:p>
            <a:pPr>
              <a:buNone/>
            </a:pPr>
            <a:r>
              <a:rPr lang="en-US" sz="2200" i="1" dirty="0" smtClean="0">
                <a:solidFill>
                  <a:schemeClr val="accent5">
                    <a:lumMod val="75000"/>
                  </a:schemeClr>
                </a:solidFill>
              </a:rPr>
              <a:t>(PBS Learning Media – Making the Case</a:t>
            </a:r>
            <a:r>
              <a:rPr lang="en-US" sz="2200" i="1" dirty="0" smtClean="0"/>
              <a:t>)</a:t>
            </a:r>
          </a:p>
          <a:p>
            <a:pPr>
              <a:buNone/>
            </a:pPr>
            <a:r>
              <a:rPr lang="en-US" sz="2200" i="1" dirty="0" smtClean="0"/>
              <a:t>- “</a:t>
            </a:r>
            <a:r>
              <a:rPr lang="en-US" sz="2200" i="1" dirty="0"/>
              <a:t>Many studies have provided evidence that when opportunities are made available to students to participate in rich forms of inquiry and argumentation, the quality of their own mathematical explanations and justification are enhanced.  This is because argumentation is a powerful reasoning tool which allows the participants in the dialogue to refute, criticize, elaborate and justify mathematical concepts and facts and develop an understanding of the opposing perspectives as all participants”</a:t>
            </a:r>
          </a:p>
          <a:p>
            <a:pPr>
              <a:buNone/>
            </a:pPr>
            <a:r>
              <a:rPr lang="en-US" sz="2200" i="1" dirty="0">
                <a:solidFill>
                  <a:schemeClr val="accent5"/>
                </a:solidFill>
              </a:rPr>
              <a:t>(</a:t>
            </a:r>
            <a:r>
              <a:rPr lang="en-US" sz="2200" dirty="0">
                <a:solidFill>
                  <a:schemeClr val="accent5"/>
                </a:solidFill>
              </a:rPr>
              <a:t>Roberta Hunter – Massey University. </a:t>
            </a:r>
            <a:r>
              <a:rPr lang="en-US" sz="2200" dirty="0">
                <a:solidFill>
                  <a:schemeClr val="accent5"/>
                </a:solidFill>
                <a:hlinkClick r:id="rId3"/>
              </a:rPr>
              <a:t>http://</a:t>
            </a:r>
            <a:r>
              <a:rPr lang="en-US" sz="2200" dirty="0" smtClean="0">
                <a:solidFill>
                  <a:schemeClr val="accent5"/>
                </a:solidFill>
                <a:hlinkClick r:id="rId3"/>
              </a:rPr>
              <a:t>www.emis.de/proceedings/PME31/3/81.pdf</a:t>
            </a:r>
            <a:r>
              <a:rPr lang="en-US" sz="2200" i="1" dirty="0" smtClean="0">
                <a:solidFill>
                  <a:schemeClr val="accent5"/>
                </a:solidFill>
              </a:rPr>
              <a:t>)  </a:t>
            </a:r>
            <a:endParaRPr lang="en-US" sz="2200" i="1" dirty="0">
              <a:solidFill>
                <a:schemeClr val="accent5"/>
              </a:solidFill>
            </a:endParaRPr>
          </a:p>
          <a:p>
            <a:endParaRPr lang="en-US" sz="2200" dirty="0" smtClean="0">
              <a:solidFill>
                <a:schemeClr val="accent5"/>
              </a:solidFill>
              <a:hlinkClick r:id="rId4"/>
            </a:endParaRP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73723"/>
            <a:ext cx="7680960" cy="1556994"/>
          </a:xfrm>
        </p:spPr>
        <p:txBody>
          <a:bodyPr>
            <a:normAutofit fontScale="90000"/>
          </a:bodyPr>
          <a:lstStyle/>
          <a:p>
            <a:r>
              <a:rPr lang="en-US" sz="2900" b="1" dirty="0" smtClean="0"/>
              <a:t>NCTM Executive </a:t>
            </a:r>
            <a:r>
              <a:rPr lang="en-US" sz="2900" b="1" dirty="0"/>
              <a:t>Summary </a:t>
            </a:r>
            <a:r>
              <a:rPr lang="en-US" sz="2900" dirty="0"/>
              <a:t/>
            </a:r>
            <a:br>
              <a:rPr lang="en-US" sz="2900" dirty="0"/>
            </a:br>
            <a:r>
              <a:rPr lang="en-US" sz="2900" i="1" dirty="0">
                <a:solidFill>
                  <a:schemeClr val="accent6">
                    <a:lumMod val="75000"/>
                  </a:schemeClr>
                </a:solidFill>
              </a:rPr>
              <a:t>Focus in High School Mathematics: Reasoning and Sense Making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000" i="1" dirty="0"/>
              <a:t>A high school mathematics program based on reasoning and sense making will prepare students for citizenship, the workplace, and further study. </a:t>
            </a:r>
          </a:p>
          <a:p>
            <a:r>
              <a:rPr lang="en-US" sz="2000" i="1" dirty="0"/>
              <a:t>Reasoning and sense making should be a part of the mathematics classroom every day. </a:t>
            </a:r>
          </a:p>
          <a:p>
            <a:r>
              <a:rPr lang="en-US" sz="2000" i="1" dirty="0"/>
              <a:t>Reasoning and sense making are integral to the experiences of all students across the high school mathematics curriculum. </a:t>
            </a:r>
          </a:p>
          <a:p>
            <a:r>
              <a:rPr lang="en-US" sz="2000" i="1" dirty="0"/>
              <a:t>Mathematical reasoning and sense making must be evident in the mathematical experiences of all students. </a:t>
            </a:r>
          </a:p>
          <a:p>
            <a:r>
              <a:rPr lang="en-US" sz="2000" i="1" dirty="0"/>
              <a:t>Curriculum, instruction, and assessment form a coherent whole to support reasoning and sense making.</a:t>
            </a:r>
            <a:r>
              <a:rPr lang="en-US" sz="2000" b="1" dirty="0"/>
              <a:t> </a:t>
            </a:r>
            <a:endParaRPr lang="en-US" sz="2000" dirty="0"/>
          </a:p>
          <a:p>
            <a:endParaRPr lang="en-US" dirty="0"/>
          </a:p>
        </p:txBody>
      </p:sp>
    </p:spTree>
    <p:extLst>
      <p:ext uri="{BB962C8B-B14F-4D97-AF65-F5344CB8AC3E}">
        <p14:creationId xmlns:p14="http://schemas.microsoft.com/office/powerpoint/2010/main" val="263695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Savon</Template>
  <TotalTime>20377</TotalTime>
  <Words>5291</Words>
  <Application>Microsoft Macintosh PowerPoint</Application>
  <PresentationFormat>On-screen Show (4:3)</PresentationFormat>
  <Paragraphs>479</Paragraphs>
  <Slides>72</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2</vt:lpstr>
      <vt:lpstr>Avenir Medium Oblique</vt:lpstr>
      <vt:lpstr>Calibri</vt:lpstr>
      <vt:lpstr>Cambria Math</vt:lpstr>
      <vt:lpstr>Century Gothic</vt:lpstr>
      <vt:lpstr>Garamond</vt:lpstr>
      <vt:lpstr>Helvetica</vt:lpstr>
      <vt:lpstr>Wingdings</vt:lpstr>
      <vt:lpstr>굴림</vt:lpstr>
      <vt:lpstr>Arial</vt:lpstr>
      <vt:lpstr>Savon</vt:lpstr>
      <vt:lpstr>Equation</vt:lpstr>
      <vt:lpstr>Modules 17 &amp; 20 Math Practice 3 in Action -   Reasoning and Sense Making </vt:lpstr>
      <vt:lpstr>Module 17 &amp; 20 Goals</vt:lpstr>
      <vt:lpstr>Content of Modules 17 &amp; 20</vt:lpstr>
      <vt:lpstr> </vt:lpstr>
      <vt:lpstr>MP3: Construct Viable Arguments and Critique the Reasoning of Others -</vt:lpstr>
      <vt:lpstr>MP3: Construct Viable Arguments and Critique the Reasoning of Others (continued)</vt:lpstr>
      <vt:lpstr>SBAC – Claim 3 Communication and Reasoning</vt:lpstr>
      <vt:lpstr>Why Is MP3 Important?  </vt:lpstr>
      <vt:lpstr>NCTM Executive Summary  Focus in High School Mathematics: Reasoning and Sense Making  </vt:lpstr>
      <vt:lpstr>PBS Make the Case Overview</vt:lpstr>
      <vt:lpstr>How Do We Implement MP3? </vt:lpstr>
      <vt:lpstr>Notes on PBS Example 1 </vt:lpstr>
      <vt:lpstr>PBS – Making the Case Example 2 </vt:lpstr>
      <vt:lpstr>Notes on PBS Example 2</vt:lpstr>
      <vt:lpstr>PBS – Making the Case Example 3 </vt:lpstr>
      <vt:lpstr>Notes on PBS Example 3</vt:lpstr>
      <vt:lpstr>PBS – Making the Case Example 4 </vt:lpstr>
      <vt:lpstr>Notes on PBS Example 4</vt:lpstr>
      <vt:lpstr>PBS – Making the Case Example 5 </vt:lpstr>
      <vt:lpstr>Notes on PBS Example 5</vt:lpstr>
      <vt:lpstr>PBS – Making the Case Example 6 </vt:lpstr>
      <vt:lpstr>Notes on PBS Example 6</vt:lpstr>
      <vt:lpstr>Making Meaningful and In-depth Argumentation</vt:lpstr>
      <vt:lpstr>PowerPoint Presentation</vt:lpstr>
      <vt:lpstr>Applying Toulmin Model of Argument to Mathematical Argumentation</vt:lpstr>
      <vt:lpstr>Claim - examples</vt:lpstr>
      <vt:lpstr>Development of Argumentation using Toulmin Model of Argument (Differentiated Instruction)</vt:lpstr>
      <vt:lpstr>Guiding Students in Debate</vt:lpstr>
      <vt:lpstr>Use Toulmin Model in Teaching </vt:lpstr>
      <vt:lpstr>Motivation Problem (Evidence): </vt:lpstr>
      <vt:lpstr> </vt:lpstr>
      <vt:lpstr>Collecting more Evidence and Making a Claim </vt:lpstr>
      <vt:lpstr>Making Argumentation on 7.ee.a.2</vt:lpstr>
      <vt:lpstr>NCTM Position on Access and Equity in Mathematics Education</vt:lpstr>
      <vt:lpstr>Promoting Equity through Reasoning –  A Case Study by Mueller and Mahet</vt:lpstr>
      <vt:lpstr>Promoting Equity through Reasoning –  Case Study Findings by Mueller and Mahet</vt:lpstr>
      <vt:lpstr>Promoting Equity through Reasoning –  Five Recommendations by Mueller and Mahet</vt:lpstr>
      <vt:lpstr>Promoting Equity through Reasoning –  Five Recommendations by Mueller and Mahet</vt:lpstr>
      <vt:lpstr>Promoting Equity through Reasoning –  Five Recommendations by Mueller and Mahet</vt:lpstr>
      <vt:lpstr> </vt:lpstr>
      <vt:lpstr>A Review of Formative Assessment Process</vt:lpstr>
      <vt:lpstr>The 4-step Formative Assessment</vt:lpstr>
      <vt:lpstr>The 4-step Formative Assessment</vt:lpstr>
      <vt:lpstr>The 4-step Formative Assessment</vt:lpstr>
      <vt:lpstr>The 4-step Formative Assessment</vt:lpstr>
      <vt:lpstr>Formative Assessment for Learning Math Practices </vt:lpstr>
      <vt:lpstr>PowerPoint Presentation</vt:lpstr>
      <vt:lpstr>Formative Assessment for Learning Math Practices </vt:lpstr>
      <vt:lpstr>PowerPoint Presentation</vt:lpstr>
      <vt:lpstr>Online Example of Formative Assessment From Teaching Channel by Ms. Meghan Mekita – Day 1 </vt:lpstr>
      <vt:lpstr>Notes for Day 1</vt:lpstr>
      <vt:lpstr>Online Example From Teaching Channel by Ms. Meghan Mekita - Day 2  </vt:lpstr>
      <vt:lpstr>Notes for Day 2</vt:lpstr>
      <vt:lpstr>Online Example From Teaching Channel by Ms. Meghan Mekita - Day 3  </vt:lpstr>
      <vt:lpstr>Notes for Day 3</vt:lpstr>
      <vt:lpstr>What Can We Take Home form Ms. Mekita’s 3 Lessons? </vt:lpstr>
      <vt:lpstr> </vt:lpstr>
      <vt:lpstr>NCTM Position Statement on Intervention</vt:lpstr>
      <vt:lpstr>Interpreting and Acting on Common Mistakes</vt:lpstr>
      <vt:lpstr>Additional Examples of Using Toulmin Model of Argument</vt:lpstr>
      <vt:lpstr> </vt:lpstr>
      <vt:lpstr>Assessment &amp; Differentiated instruction</vt:lpstr>
      <vt:lpstr> </vt:lpstr>
      <vt:lpstr>Assessment and differentiate Instruction</vt:lpstr>
      <vt:lpstr>Common Mistakes in Ratio and Proportional Relationship (1)</vt:lpstr>
      <vt:lpstr>Frayer Model for Understanding Definition (Helpful for EELs)</vt:lpstr>
      <vt:lpstr>Assessment of Student Works on Ratio And Proportional Relationship</vt:lpstr>
      <vt:lpstr>Assessment of Student Works on Exponents</vt:lpstr>
      <vt:lpstr>PowerPoint Presentation</vt:lpstr>
      <vt:lpstr>Assessment of Student Works on Exponents (continued)</vt:lpstr>
      <vt:lpstr>Preview of Module 24</vt:lpstr>
      <vt:lpstr>Additional References</vt:lpstr>
    </vt:vector>
  </TitlesOfParts>
  <Company>Pacific Lutheran University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 Department Natural Sciences</dc:creator>
  <cp:lastModifiedBy>zhumei764@yahoo.com</cp:lastModifiedBy>
  <cp:revision>203</cp:revision>
  <cp:lastPrinted>2017-01-25T16:50:03Z</cp:lastPrinted>
  <dcterms:created xsi:type="dcterms:W3CDTF">2015-11-05T18:30:48Z</dcterms:created>
  <dcterms:modified xsi:type="dcterms:W3CDTF">2017-01-27T15:36:09Z</dcterms:modified>
</cp:coreProperties>
</file>