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3" r:id="rId1"/>
  </p:sldMasterIdLst>
  <p:notesMasterIdLst>
    <p:notesMasterId r:id="rId45"/>
  </p:notesMasterIdLst>
  <p:handoutMasterIdLst>
    <p:handoutMasterId r:id="rId46"/>
  </p:handoutMasterIdLst>
  <p:sldIdLst>
    <p:sldId id="270" r:id="rId2"/>
    <p:sldId id="349" r:id="rId3"/>
    <p:sldId id="350" r:id="rId4"/>
    <p:sldId id="301" r:id="rId5"/>
    <p:sldId id="351" r:id="rId6"/>
    <p:sldId id="352" r:id="rId7"/>
    <p:sldId id="353" r:id="rId8"/>
    <p:sldId id="354" r:id="rId9"/>
    <p:sldId id="356" r:id="rId10"/>
    <p:sldId id="355" r:id="rId11"/>
    <p:sldId id="358" r:id="rId12"/>
    <p:sldId id="317" r:id="rId13"/>
    <p:sldId id="324" r:id="rId14"/>
    <p:sldId id="322" r:id="rId15"/>
    <p:sldId id="337" r:id="rId16"/>
    <p:sldId id="338" r:id="rId17"/>
    <p:sldId id="339" r:id="rId18"/>
    <p:sldId id="323" r:id="rId19"/>
    <p:sldId id="340" r:id="rId20"/>
    <p:sldId id="320" r:id="rId21"/>
    <p:sldId id="341" r:id="rId22"/>
    <p:sldId id="342" r:id="rId23"/>
    <p:sldId id="321" r:id="rId24"/>
    <p:sldId id="343" r:id="rId25"/>
    <p:sldId id="332" r:id="rId26"/>
    <p:sldId id="328" r:id="rId27"/>
    <p:sldId id="329" r:id="rId28"/>
    <p:sldId id="330" r:id="rId29"/>
    <p:sldId id="331" r:id="rId30"/>
    <p:sldId id="333" r:id="rId31"/>
    <p:sldId id="360" r:id="rId32"/>
    <p:sldId id="335" r:id="rId33"/>
    <p:sldId id="344" r:id="rId34"/>
    <p:sldId id="347" r:id="rId35"/>
    <p:sldId id="336" r:id="rId36"/>
    <p:sldId id="346" r:id="rId37"/>
    <p:sldId id="345" r:id="rId38"/>
    <p:sldId id="362" r:id="rId39"/>
    <p:sldId id="334" r:id="rId40"/>
    <p:sldId id="361" r:id="rId41"/>
    <p:sldId id="348" r:id="rId42"/>
    <p:sldId id="359" r:id="rId43"/>
    <p:sldId id="357" r:id="rId4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84" autoAdjust="0"/>
    <p:restoredTop sz="83974" autoAdjust="0"/>
  </p:normalViewPr>
  <p:slideViewPr>
    <p:cSldViewPr snapToGrid="0" snapToObjects="1">
      <p:cViewPr varScale="1">
        <p:scale>
          <a:sx n="89" d="100"/>
          <a:sy n="89" d="100"/>
        </p:scale>
        <p:origin x="12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9D5AA1-F4C0-9A43-A2C6-8C493F833FA5}" type="doc">
      <dgm:prSet loTypeId="urn:microsoft.com/office/officeart/2005/8/layout/process1" loCatId="" qsTypeId="urn:microsoft.com/office/officeart/2005/8/quickstyle/simple4" qsCatId="simple" csTypeId="urn:microsoft.com/office/officeart/2005/8/colors/accent1_2" csCatId="accent1" phldr="1"/>
      <dgm:spPr/>
    </dgm:pt>
    <dgm:pt modelId="{2B2F5D17-F195-2448-A91C-D684D15B9290}">
      <dgm:prSet phldrT="[Text]"/>
      <dgm:spPr/>
      <dgm:t>
        <a:bodyPr/>
        <a:lstStyle/>
        <a:p>
          <a:r>
            <a:rPr lang="en-US" dirty="0" smtClean="0"/>
            <a:t>Subject Math</a:t>
          </a:r>
          <a:endParaRPr lang="en-US" dirty="0"/>
        </a:p>
      </dgm:t>
    </dgm:pt>
    <dgm:pt modelId="{22A418E3-4256-5845-B0D1-39164F0A186E}" type="parTrans" cxnId="{AA213683-8FC3-5846-9D1E-14C8572CF02F}">
      <dgm:prSet/>
      <dgm:spPr/>
      <dgm:t>
        <a:bodyPr/>
        <a:lstStyle/>
        <a:p>
          <a:endParaRPr lang="en-US"/>
        </a:p>
      </dgm:t>
    </dgm:pt>
    <dgm:pt modelId="{D7C5999A-E16A-3445-B88A-655FB75C63D0}" type="sibTrans" cxnId="{AA213683-8FC3-5846-9D1E-14C8572CF02F}">
      <dgm:prSet/>
      <dgm:spPr/>
      <dgm:t>
        <a:bodyPr/>
        <a:lstStyle/>
        <a:p>
          <a:endParaRPr lang="en-US"/>
        </a:p>
      </dgm:t>
    </dgm:pt>
    <dgm:pt modelId="{A7E71C5E-1FBD-D34C-A2F4-BEB0F2C390E8}">
      <dgm:prSet phldrT="[Text]"/>
      <dgm:spPr/>
      <dgm:t>
        <a:bodyPr/>
        <a:lstStyle/>
        <a:p>
          <a:r>
            <a:rPr lang="en-US" dirty="0" smtClean="0"/>
            <a:t>Grade 6</a:t>
          </a:r>
          <a:endParaRPr lang="en-US" dirty="0"/>
        </a:p>
      </dgm:t>
    </dgm:pt>
    <dgm:pt modelId="{196926F3-4068-7540-9501-0C70946FCF69}" type="parTrans" cxnId="{520A09BC-26BB-1241-B3DE-B1964937AF33}">
      <dgm:prSet/>
      <dgm:spPr/>
      <dgm:t>
        <a:bodyPr/>
        <a:lstStyle/>
        <a:p>
          <a:endParaRPr lang="en-US"/>
        </a:p>
      </dgm:t>
    </dgm:pt>
    <dgm:pt modelId="{CFB4A331-8677-3140-B36D-CEBAB8E61FD4}" type="sibTrans" cxnId="{520A09BC-26BB-1241-B3DE-B1964937AF33}">
      <dgm:prSet/>
      <dgm:spPr/>
      <dgm:t>
        <a:bodyPr/>
        <a:lstStyle/>
        <a:p>
          <a:endParaRPr lang="en-US"/>
        </a:p>
      </dgm:t>
    </dgm:pt>
    <dgm:pt modelId="{8C849EA9-6284-314C-8DBE-B31328E5F574}">
      <dgm:prSet phldrT="[Text]"/>
      <dgm:spPr/>
      <dgm:t>
        <a:bodyPr/>
        <a:lstStyle/>
        <a:p>
          <a:r>
            <a:rPr lang="en-US" dirty="0" smtClean="0"/>
            <a:t>CCSS</a:t>
          </a:r>
        </a:p>
        <a:p>
          <a:r>
            <a:rPr lang="en-US" dirty="0" smtClean="0"/>
            <a:t>6.RP.A.1, </a:t>
          </a:r>
        </a:p>
        <a:p>
          <a:r>
            <a:rPr lang="en-US" dirty="0" smtClean="0"/>
            <a:t>6.RP.A.2</a:t>
          </a:r>
        </a:p>
        <a:p>
          <a:r>
            <a:rPr lang="en-US" dirty="0" smtClean="0"/>
            <a:t>6.RP.A.3</a:t>
          </a:r>
          <a:endParaRPr lang="en-US" dirty="0"/>
        </a:p>
      </dgm:t>
    </dgm:pt>
    <dgm:pt modelId="{B60CE2FA-08B2-1149-9E4C-BCD4F892DE1C}" type="parTrans" cxnId="{246A41AD-B142-B849-869D-86F53195F90E}">
      <dgm:prSet/>
      <dgm:spPr/>
      <dgm:t>
        <a:bodyPr/>
        <a:lstStyle/>
        <a:p>
          <a:endParaRPr lang="en-US"/>
        </a:p>
      </dgm:t>
    </dgm:pt>
    <dgm:pt modelId="{7450C8C3-4EFA-FE48-8D54-FCE8C3FE7E2A}" type="sibTrans" cxnId="{246A41AD-B142-B849-869D-86F53195F90E}">
      <dgm:prSet/>
      <dgm:spPr/>
      <dgm:t>
        <a:bodyPr/>
        <a:lstStyle/>
        <a:p>
          <a:endParaRPr lang="en-US"/>
        </a:p>
      </dgm:t>
    </dgm:pt>
    <dgm:pt modelId="{300DE4DC-57F4-6048-81F1-FCECA48E0ADA}" type="pres">
      <dgm:prSet presAssocID="{3D9D5AA1-F4C0-9A43-A2C6-8C493F833FA5}" presName="Name0" presStyleCnt="0">
        <dgm:presLayoutVars>
          <dgm:dir/>
          <dgm:resizeHandles val="exact"/>
        </dgm:presLayoutVars>
      </dgm:prSet>
      <dgm:spPr/>
    </dgm:pt>
    <dgm:pt modelId="{CD120D6A-3A96-A246-A661-2F6D33132273}" type="pres">
      <dgm:prSet presAssocID="{2B2F5D17-F195-2448-A91C-D684D15B9290}" presName="node" presStyleLbl="node1" presStyleIdx="0" presStyleCnt="3">
        <dgm:presLayoutVars>
          <dgm:bulletEnabled val="1"/>
        </dgm:presLayoutVars>
      </dgm:prSet>
      <dgm:spPr/>
      <dgm:t>
        <a:bodyPr/>
        <a:lstStyle/>
        <a:p>
          <a:endParaRPr lang="en-US"/>
        </a:p>
      </dgm:t>
    </dgm:pt>
    <dgm:pt modelId="{DB175F2A-725E-FF4D-B049-4C4A87B303D6}" type="pres">
      <dgm:prSet presAssocID="{D7C5999A-E16A-3445-B88A-655FB75C63D0}" presName="sibTrans" presStyleLbl="sibTrans2D1" presStyleIdx="0" presStyleCnt="2"/>
      <dgm:spPr/>
      <dgm:t>
        <a:bodyPr/>
        <a:lstStyle/>
        <a:p>
          <a:endParaRPr lang="en-US"/>
        </a:p>
      </dgm:t>
    </dgm:pt>
    <dgm:pt modelId="{AEA2D08D-8CF4-2047-852D-58E1B3C888DC}" type="pres">
      <dgm:prSet presAssocID="{D7C5999A-E16A-3445-B88A-655FB75C63D0}" presName="connectorText" presStyleLbl="sibTrans2D1" presStyleIdx="0" presStyleCnt="2"/>
      <dgm:spPr/>
      <dgm:t>
        <a:bodyPr/>
        <a:lstStyle/>
        <a:p>
          <a:endParaRPr lang="en-US"/>
        </a:p>
      </dgm:t>
    </dgm:pt>
    <dgm:pt modelId="{6AF3DC21-8A98-FA4E-A8CF-4774B16F01B1}" type="pres">
      <dgm:prSet presAssocID="{A7E71C5E-1FBD-D34C-A2F4-BEB0F2C390E8}" presName="node" presStyleLbl="node1" presStyleIdx="1" presStyleCnt="3" custLinFactNeighborX="0" custLinFactNeighborY="-4812">
        <dgm:presLayoutVars>
          <dgm:bulletEnabled val="1"/>
        </dgm:presLayoutVars>
      </dgm:prSet>
      <dgm:spPr/>
      <dgm:t>
        <a:bodyPr/>
        <a:lstStyle/>
        <a:p>
          <a:endParaRPr lang="en-US"/>
        </a:p>
      </dgm:t>
    </dgm:pt>
    <dgm:pt modelId="{2D26C8B2-C07B-F845-B563-DD1C7FE3EBAB}" type="pres">
      <dgm:prSet presAssocID="{CFB4A331-8677-3140-B36D-CEBAB8E61FD4}" presName="sibTrans" presStyleLbl="sibTrans2D1" presStyleIdx="1" presStyleCnt="2"/>
      <dgm:spPr/>
      <dgm:t>
        <a:bodyPr/>
        <a:lstStyle/>
        <a:p>
          <a:endParaRPr lang="en-US"/>
        </a:p>
      </dgm:t>
    </dgm:pt>
    <dgm:pt modelId="{73AE39F4-A4F7-5244-BCD0-B84662CB4E0C}" type="pres">
      <dgm:prSet presAssocID="{CFB4A331-8677-3140-B36D-CEBAB8E61FD4}" presName="connectorText" presStyleLbl="sibTrans2D1" presStyleIdx="1" presStyleCnt="2"/>
      <dgm:spPr/>
      <dgm:t>
        <a:bodyPr/>
        <a:lstStyle/>
        <a:p>
          <a:endParaRPr lang="en-US"/>
        </a:p>
      </dgm:t>
    </dgm:pt>
    <dgm:pt modelId="{D01E703D-1014-134A-93C1-27772FC036D8}" type="pres">
      <dgm:prSet presAssocID="{8C849EA9-6284-314C-8DBE-B31328E5F574}" presName="node" presStyleLbl="node1" presStyleIdx="2" presStyleCnt="3">
        <dgm:presLayoutVars>
          <dgm:bulletEnabled val="1"/>
        </dgm:presLayoutVars>
      </dgm:prSet>
      <dgm:spPr/>
      <dgm:t>
        <a:bodyPr/>
        <a:lstStyle/>
        <a:p>
          <a:endParaRPr lang="en-US"/>
        </a:p>
      </dgm:t>
    </dgm:pt>
  </dgm:ptLst>
  <dgm:cxnLst>
    <dgm:cxn modelId="{246A41AD-B142-B849-869D-86F53195F90E}" srcId="{3D9D5AA1-F4C0-9A43-A2C6-8C493F833FA5}" destId="{8C849EA9-6284-314C-8DBE-B31328E5F574}" srcOrd="2" destOrd="0" parTransId="{B60CE2FA-08B2-1149-9E4C-BCD4F892DE1C}" sibTransId="{7450C8C3-4EFA-FE48-8D54-FCE8C3FE7E2A}"/>
    <dgm:cxn modelId="{2C3F0C85-929F-974B-90E2-024F82BD3C22}" type="presOf" srcId="{A7E71C5E-1FBD-D34C-A2F4-BEB0F2C390E8}" destId="{6AF3DC21-8A98-FA4E-A8CF-4774B16F01B1}" srcOrd="0" destOrd="0" presId="urn:microsoft.com/office/officeart/2005/8/layout/process1"/>
    <dgm:cxn modelId="{7328FA73-4463-6C4D-BC27-AB72BAA04E17}" type="presOf" srcId="{D7C5999A-E16A-3445-B88A-655FB75C63D0}" destId="{DB175F2A-725E-FF4D-B049-4C4A87B303D6}" srcOrd="0" destOrd="0" presId="urn:microsoft.com/office/officeart/2005/8/layout/process1"/>
    <dgm:cxn modelId="{21258666-E38A-6844-AB60-DC1EF15D905E}" type="presOf" srcId="{D7C5999A-E16A-3445-B88A-655FB75C63D0}" destId="{AEA2D08D-8CF4-2047-852D-58E1B3C888DC}" srcOrd="1" destOrd="0" presId="urn:microsoft.com/office/officeart/2005/8/layout/process1"/>
    <dgm:cxn modelId="{B287E1EB-EE2F-C945-817A-FE79E68D496C}" type="presOf" srcId="{8C849EA9-6284-314C-8DBE-B31328E5F574}" destId="{D01E703D-1014-134A-93C1-27772FC036D8}" srcOrd="0" destOrd="0" presId="urn:microsoft.com/office/officeart/2005/8/layout/process1"/>
    <dgm:cxn modelId="{C6C7144B-94A4-E147-92AD-DF2B2316F2C3}" type="presOf" srcId="{CFB4A331-8677-3140-B36D-CEBAB8E61FD4}" destId="{2D26C8B2-C07B-F845-B563-DD1C7FE3EBAB}" srcOrd="0" destOrd="0" presId="urn:microsoft.com/office/officeart/2005/8/layout/process1"/>
    <dgm:cxn modelId="{0E277CB8-CA78-7C4E-BC74-6BCFF9B8F40C}" type="presOf" srcId="{2B2F5D17-F195-2448-A91C-D684D15B9290}" destId="{CD120D6A-3A96-A246-A661-2F6D33132273}" srcOrd="0" destOrd="0" presId="urn:microsoft.com/office/officeart/2005/8/layout/process1"/>
    <dgm:cxn modelId="{F1FAD909-4582-F04B-9243-69F15458A2B6}" type="presOf" srcId="{CFB4A331-8677-3140-B36D-CEBAB8E61FD4}" destId="{73AE39F4-A4F7-5244-BCD0-B84662CB4E0C}" srcOrd="1" destOrd="0" presId="urn:microsoft.com/office/officeart/2005/8/layout/process1"/>
    <dgm:cxn modelId="{520A09BC-26BB-1241-B3DE-B1964937AF33}" srcId="{3D9D5AA1-F4C0-9A43-A2C6-8C493F833FA5}" destId="{A7E71C5E-1FBD-D34C-A2F4-BEB0F2C390E8}" srcOrd="1" destOrd="0" parTransId="{196926F3-4068-7540-9501-0C70946FCF69}" sibTransId="{CFB4A331-8677-3140-B36D-CEBAB8E61FD4}"/>
    <dgm:cxn modelId="{6B94D044-71EE-5F43-8E9C-A715E1EDEE51}" type="presOf" srcId="{3D9D5AA1-F4C0-9A43-A2C6-8C493F833FA5}" destId="{300DE4DC-57F4-6048-81F1-FCECA48E0ADA}" srcOrd="0" destOrd="0" presId="urn:microsoft.com/office/officeart/2005/8/layout/process1"/>
    <dgm:cxn modelId="{AA213683-8FC3-5846-9D1E-14C8572CF02F}" srcId="{3D9D5AA1-F4C0-9A43-A2C6-8C493F833FA5}" destId="{2B2F5D17-F195-2448-A91C-D684D15B9290}" srcOrd="0" destOrd="0" parTransId="{22A418E3-4256-5845-B0D1-39164F0A186E}" sibTransId="{D7C5999A-E16A-3445-B88A-655FB75C63D0}"/>
    <dgm:cxn modelId="{5BF47614-F4CE-4447-8648-B87C3E3A0DB7}" type="presParOf" srcId="{300DE4DC-57F4-6048-81F1-FCECA48E0ADA}" destId="{CD120D6A-3A96-A246-A661-2F6D33132273}" srcOrd="0" destOrd="0" presId="urn:microsoft.com/office/officeart/2005/8/layout/process1"/>
    <dgm:cxn modelId="{9E66C095-0CF2-2847-985A-17317439995B}" type="presParOf" srcId="{300DE4DC-57F4-6048-81F1-FCECA48E0ADA}" destId="{DB175F2A-725E-FF4D-B049-4C4A87B303D6}" srcOrd="1" destOrd="0" presId="urn:microsoft.com/office/officeart/2005/8/layout/process1"/>
    <dgm:cxn modelId="{CF89354B-8EC2-0C46-854A-7A305631B33F}" type="presParOf" srcId="{DB175F2A-725E-FF4D-B049-4C4A87B303D6}" destId="{AEA2D08D-8CF4-2047-852D-58E1B3C888DC}" srcOrd="0" destOrd="0" presId="urn:microsoft.com/office/officeart/2005/8/layout/process1"/>
    <dgm:cxn modelId="{ED2F8B02-67AF-5D4A-A099-E54C6151B4C2}" type="presParOf" srcId="{300DE4DC-57F4-6048-81F1-FCECA48E0ADA}" destId="{6AF3DC21-8A98-FA4E-A8CF-4774B16F01B1}" srcOrd="2" destOrd="0" presId="urn:microsoft.com/office/officeart/2005/8/layout/process1"/>
    <dgm:cxn modelId="{A138BAAD-E6AF-9045-9808-62ED9B03AEC0}" type="presParOf" srcId="{300DE4DC-57F4-6048-81F1-FCECA48E0ADA}" destId="{2D26C8B2-C07B-F845-B563-DD1C7FE3EBAB}" srcOrd="3" destOrd="0" presId="urn:microsoft.com/office/officeart/2005/8/layout/process1"/>
    <dgm:cxn modelId="{23DAEE3B-D7E9-5641-88A7-448E0A224BBB}" type="presParOf" srcId="{2D26C8B2-C07B-F845-B563-DD1C7FE3EBAB}" destId="{73AE39F4-A4F7-5244-BCD0-B84662CB4E0C}" srcOrd="0" destOrd="0" presId="urn:microsoft.com/office/officeart/2005/8/layout/process1"/>
    <dgm:cxn modelId="{3BE7238F-30F2-E544-8708-D6FB78D9FE9C}" type="presParOf" srcId="{300DE4DC-57F4-6048-81F1-FCECA48E0ADA}" destId="{D01E703D-1014-134A-93C1-27772FC036D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20D6A-3A96-A246-A661-2F6D33132273}">
      <dsp:nvSpPr>
        <dsp:cNvPr id="0" name=""/>
        <dsp:cNvSpPr/>
      </dsp:nvSpPr>
      <dsp:spPr>
        <a:xfrm>
          <a:off x="5357" y="1658709"/>
          <a:ext cx="1601390" cy="150130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Subject Math</a:t>
          </a:r>
          <a:endParaRPr lang="en-US" sz="1800" kern="1200" dirty="0"/>
        </a:p>
      </dsp:txBody>
      <dsp:txXfrm>
        <a:off x="49329" y="1702681"/>
        <a:ext cx="1513446" cy="1413359"/>
      </dsp:txXfrm>
    </dsp:sp>
    <dsp:sp modelId="{DB175F2A-725E-FF4D-B049-4C4A87B303D6}">
      <dsp:nvSpPr>
        <dsp:cNvPr id="0" name=""/>
        <dsp:cNvSpPr/>
      </dsp:nvSpPr>
      <dsp:spPr>
        <a:xfrm rot="21489263">
          <a:off x="1766799" y="2174358"/>
          <a:ext cx="339671" cy="397144"/>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66825" y="2255428"/>
        <a:ext cx="237770" cy="238286"/>
      </dsp:txXfrm>
    </dsp:sp>
    <dsp:sp modelId="{6AF3DC21-8A98-FA4E-A8CF-4774B16F01B1}">
      <dsp:nvSpPr>
        <dsp:cNvPr id="0" name=""/>
        <dsp:cNvSpPr/>
      </dsp:nvSpPr>
      <dsp:spPr>
        <a:xfrm>
          <a:off x="2247304" y="1586466"/>
          <a:ext cx="1601390" cy="150130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Grade 6</a:t>
          </a:r>
          <a:endParaRPr lang="en-US" sz="1800" kern="1200" dirty="0"/>
        </a:p>
      </dsp:txBody>
      <dsp:txXfrm>
        <a:off x="2291276" y="1630438"/>
        <a:ext cx="1513446" cy="1413359"/>
      </dsp:txXfrm>
    </dsp:sp>
    <dsp:sp modelId="{2D26C8B2-C07B-F845-B563-DD1C7FE3EBAB}">
      <dsp:nvSpPr>
        <dsp:cNvPr id="0" name=""/>
        <dsp:cNvSpPr/>
      </dsp:nvSpPr>
      <dsp:spPr>
        <a:xfrm rot="110737">
          <a:off x="4008746" y="2174977"/>
          <a:ext cx="339671" cy="397144"/>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08772" y="2252765"/>
        <a:ext cx="237770" cy="238286"/>
      </dsp:txXfrm>
    </dsp:sp>
    <dsp:sp modelId="{D01E703D-1014-134A-93C1-27772FC036D8}">
      <dsp:nvSpPr>
        <dsp:cNvPr id="0" name=""/>
        <dsp:cNvSpPr/>
      </dsp:nvSpPr>
      <dsp:spPr>
        <a:xfrm>
          <a:off x="4489251" y="1658709"/>
          <a:ext cx="1601390" cy="150130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CCSS</a:t>
          </a:r>
        </a:p>
        <a:p>
          <a:pPr lvl="0" algn="ctr" defTabSz="800100">
            <a:lnSpc>
              <a:spcPct val="90000"/>
            </a:lnSpc>
            <a:spcBef>
              <a:spcPct val="0"/>
            </a:spcBef>
            <a:spcAft>
              <a:spcPct val="35000"/>
            </a:spcAft>
          </a:pPr>
          <a:r>
            <a:rPr lang="en-US" sz="1800" kern="1200" dirty="0" smtClean="0"/>
            <a:t>6.RP.A.1, </a:t>
          </a:r>
        </a:p>
        <a:p>
          <a:pPr lvl="0" algn="ctr" defTabSz="800100">
            <a:lnSpc>
              <a:spcPct val="90000"/>
            </a:lnSpc>
            <a:spcBef>
              <a:spcPct val="0"/>
            </a:spcBef>
            <a:spcAft>
              <a:spcPct val="35000"/>
            </a:spcAft>
          </a:pPr>
          <a:r>
            <a:rPr lang="en-US" sz="1800" kern="1200" dirty="0" smtClean="0"/>
            <a:t>6.RP.A.2</a:t>
          </a:r>
        </a:p>
        <a:p>
          <a:pPr lvl="0" algn="ctr" defTabSz="800100">
            <a:lnSpc>
              <a:spcPct val="90000"/>
            </a:lnSpc>
            <a:spcBef>
              <a:spcPct val="0"/>
            </a:spcBef>
            <a:spcAft>
              <a:spcPct val="35000"/>
            </a:spcAft>
          </a:pPr>
          <a:r>
            <a:rPr lang="en-US" sz="1800" kern="1200" dirty="0" smtClean="0"/>
            <a:t>6.RP.A.3</a:t>
          </a:r>
          <a:endParaRPr lang="en-US" sz="1800" kern="1200" dirty="0"/>
        </a:p>
      </dsp:txBody>
      <dsp:txXfrm>
        <a:off x="4533223" y="1702681"/>
        <a:ext cx="1513446" cy="14133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D1961C-4011-C148-AC0A-8F4A6595CD69}" type="datetimeFigureOut">
              <a:rPr lang="en-US" smtClean="0"/>
              <a:pPr/>
              <a:t>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004C73-9C70-E74E-BA62-EF22F0D56F97}" type="slidenum">
              <a:rPr lang="en-US" smtClean="0"/>
              <a:pPr/>
              <a:t>‹#›</a:t>
            </a:fld>
            <a:endParaRPr lang="en-US"/>
          </a:p>
        </p:txBody>
      </p:sp>
    </p:spTree>
    <p:extLst>
      <p:ext uri="{BB962C8B-B14F-4D97-AF65-F5344CB8AC3E}">
        <p14:creationId xmlns:p14="http://schemas.microsoft.com/office/powerpoint/2010/main" val="371832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57E8D88-0A89-4EB7-AE36-286581B0901B}" type="datetimeFigureOut">
              <a:rPr lang="en-US"/>
              <a:pPr>
                <a:defRPr/>
              </a:pPr>
              <a:t>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F1572D9-9373-481B-A8BC-721DE05D5C71}" type="slidenum">
              <a:rPr lang="en-US"/>
              <a:pPr>
                <a:defRPr/>
              </a:pPr>
              <a:t>‹#›</a:t>
            </a:fld>
            <a:endParaRPr 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Franklin Gothic Book" charset="0"/>
              <a:ea typeface="Franklin Gothic Book" charset="0"/>
              <a:cs typeface="Franklin Gothic Book" charset="0"/>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BE4AE-D34D-436A-B625-71F7DAD7443C}" type="slidenum">
              <a:rPr lang="en-US">
                <a:ea typeface="ＭＳ Ｐゴシック" charset="-128"/>
                <a:cs typeface="ＭＳ Ｐゴシック" charset="-128"/>
              </a:rPr>
              <a:pPr fontAlgn="base">
                <a:spcBef>
                  <a:spcPct val="0"/>
                </a:spcBef>
                <a:spcAft>
                  <a:spcPct val="0"/>
                </a:spcAft>
                <a:defRPr/>
              </a:pPr>
              <a:t>1</a:t>
            </a:fld>
            <a:endParaRPr lang="en-US">
              <a:ea typeface="ＭＳ Ｐゴシック" charset="-128"/>
              <a:cs typeface="ＭＳ Ｐゴシック" charset="-128"/>
            </a:endParaRPr>
          </a:p>
        </p:txBody>
      </p:sp>
    </p:spTree>
    <p:extLst>
      <p:ext uri="{BB962C8B-B14F-4D97-AF65-F5344CB8AC3E}">
        <p14:creationId xmlns:p14="http://schemas.microsoft.com/office/powerpoint/2010/main" val="168169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4:10</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16</a:t>
            </a:fld>
            <a:endParaRPr lang="en-US"/>
          </a:p>
        </p:txBody>
      </p:sp>
    </p:spTree>
    <p:extLst>
      <p:ext uri="{BB962C8B-B14F-4D97-AF65-F5344CB8AC3E}">
        <p14:creationId xmlns:p14="http://schemas.microsoft.com/office/powerpoint/2010/main" val="1669763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68244" indent="-168244" eaLnBrk="1" fontAlgn="auto" hangingPunct="1">
              <a:spcBef>
                <a:spcPts val="0"/>
              </a:spcBef>
              <a:spcAft>
                <a:spcPts val="0"/>
              </a:spcAft>
              <a:buFont typeface="Arial" panose="020B0604020202020204" pitchFamily="34" charset="0"/>
              <a:buChar char="•"/>
              <a:defRPr/>
            </a:pPr>
            <a:endParaRPr lang="en-US" dirty="0" smtClean="0">
              <a:ea typeface="+mn-ea"/>
              <a:cs typeface="+mn-cs"/>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ED2F80-FFB6-4826-AF4B-85C51C2B3A3A}" type="slidenum">
              <a:rPr lang="en-US">
                <a:ea typeface="ＭＳ Ｐゴシック" charset="-128"/>
                <a:cs typeface="ＭＳ Ｐゴシック" charset="-128"/>
              </a:rPr>
              <a:pPr fontAlgn="base">
                <a:spcBef>
                  <a:spcPct val="0"/>
                </a:spcBef>
                <a:spcAft>
                  <a:spcPct val="0"/>
                </a:spcAft>
                <a:defRPr/>
              </a:pPr>
              <a:t>18</a:t>
            </a:fld>
            <a:endParaRPr lang="en-US">
              <a:ea typeface="ＭＳ Ｐゴシック" charset="-128"/>
              <a:cs typeface="ＭＳ Ｐゴシック" charset="-128"/>
            </a:endParaRPr>
          </a:p>
        </p:txBody>
      </p:sp>
    </p:spTree>
    <p:extLst>
      <p:ext uri="{BB962C8B-B14F-4D97-AF65-F5344CB8AC3E}">
        <p14:creationId xmlns:p14="http://schemas.microsoft.com/office/powerpoint/2010/main" val="177775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4:20</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19</a:t>
            </a:fld>
            <a:endParaRPr lang="en-US"/>
          </a:p>
        </p:txBody>
      </p:sp>
    </p:spTree>
    <p:extLst>
      <p:ext uri="{BB962C8B-B14F-4D97-AF65-F5344CB8AC3E}">
        <p14:creationId xmlns:p14="http://schemas.microsoft.com/office/powerpoint/2010/main" val="2041258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68244" indent="-168244" eaLnBrk="1" fontAlgn="auto" hangingPunct="1">
              <a:spcBef>
                <a:spcPts val="0"/>
              </a:spcBef>
              <a:spcAft>
                <a:spcPts val="0"/>
              </a:spcAft>
              <a:buFont typeface="Arial" panose="020B0604020202020204" pitchFamily="34" charset="0"/>
              <a:buChar char="•"/>
              <a:defRPr/>
            </a:pPr>
            <a:endParaRPr lang="en-US" dirty="0" smtClean="0">
              <a:ea typeface="+mn-ea"/>
              <a:cs typeface="+mn-cs"/>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ED2F80-FFB6-4826-AF4B-85C51C2B3A3A}" type="slidenum">
              <a:rPr lang="en-US">
                <a:ea typeface="ＭＳ Ｐゴシック" charset="-128"/>
                <a:cs typeface="ＭＳ Ｐゴシック" charset="-128"/>
              </a:rPr>
              <a:pPr fontAlgn="base">
                <a:spcBef>
                  <a:spcPct val="0"/>
                </a:spcBef>
                <a:spcAft>
                  <a:spcPct val="0"/>
                </a:spcAft>
                <a:defRPr/>
              </a:pPr>
              <a:t>20</a:t>
            </a:fld>
            <a:endParaRPr lang="en-US">
              <a:ea typeface="ＭＳ Ｐゴシック" charset="-128"/>
              <a:cs typeface="ＭＳ Ｐゴシック" charset="-128"/>
            </a:endParaRPr>
          </a:p>
        </p:txBody>
      </p:sp>
    </p:spTree>
    <p:extLst>
      <p:ext uri="{BB962C8B-B14F-4D97-AF65-F5344CB8AC3E}">
        <p14:creationId xmlns:p14="http://schemas.microsoft.com/office/powerpoint/2010/main" val="155088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4:40</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22</a:t>
            </a:fld>
            <a:endParaRPr lang="en-US"/>
          </a:p>
        </p:txBody>
      </p:sp>
    </p:spTree>
    <p:extLst>
      <p:ext uri="{BB962C8B-B14F-4D97-AF65-F5344CB8AC3E}">
        <p14:creationId xmlns:p14="http://schemas.microsoft.com/office/powerpoint/2010/main" val="1839705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68244" indent="-168244" eaLnBrk="1" fontAlgn="auto" hangingPunct="1">
              <a:spcBef>
                <a:spcPts val="0"/>
              </a:spcBef>
              <a:spcAft>
                <a:spcPts val="0"/>
              </a:spcAft>
              <a:buFont typeface="Arial" panose="020B0604020202020204" pitchFamily="34" charset="0"/>
              <a:buChar char="•"/>
              <a:defRPr/>
            </a:pPr>
            <a:endParaRPr lang="en-US" dirty="0" smtClean="0">
              <a:ea typeface="+mn-ea"/>
              <a:cs typeface="+mn-cs"/>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ED2F80-FFB6-4826-AF4B-85C51C2B3A3A}" type="slidenum">
              <a:rPr lang="en-US">
                <a:ea typeface="ＭＳ Ｐゴシック" charset="-128"/>
                <a:cs typeface="ＭＳ Ｐゴシック" charset="-128"/>
              </a:rPr>
              <a:pPr fontAlgn="base">
                <a:spcBef>
                  <a:spcPct val="0"/>
                </a:spcBef>
                <a:spcAft>
                  <a:spcPct val="0"/>
                </a:spcAft>
                <a:defRPr/>
              </a:pPr>
              <a:t>23</a:t>
            </a:fld>
            <a:endParaRPr lang="en-US">
              <a:ea typeface="ＭＳ Ｐゴシック" charset="-128"/>
              <a:cs typeface="ＭＳ Ｐゴシック" charset="-128"/>
            </a:endParaRPr>
          </a:p>
        </p:txBody>
      </p:sp>
    </p:spTree>
    <p:extLst>
      <p:ext uri="{BB962C8B-B14F-4D97-AF65-F5344CB8AC3E}">
        <p14:creationId xmlns:p14="http://schemas.microsoft.com/office/powerpoint/2010/main" val="1022624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4:50</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24</a:t>
            </a:fld>
            <a:endParaRPr lang="en-US"/>
          </a:p>
        </p:txBody>
      </p:sp>
    </p:spTree>
    <p:extLst>
      <p:ext uri="{BB962C8B-B14F-4D97-AF65-F5344CB8AC3E}">
        <p14:creationId xmlns:p14="http://schemas.microsoft.com/office/powerpoint/2010/main" val="574864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25</a:t>
            </a:fld>
            <a:endParaRPr lang="en-US"/>
          </a:p>
        </p:txBody>
      </p:sp>
    </p:spTree>
    <p:extLst>
      <p:ext uri="{BB962C8B-B14F-4D97-AF65-F5344CB8AC3E}">
        <p14:creationId xmlns:p14="http://schemas.microsoft.com/office/powerpoint/2010/main" val="1015603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Placeholder 2"/>
          <p:cNvSpPr>
            <a:spLocks noGrp="1" noRot="1" noChangeAspect="1"/>
          </p:cNvSpPr>
          <p:nvPr>
            <p:ph type="sldImg"/>
          </p:nvPr>
        </p:nvSpPr>
        <p:spPr bwMode="auto">
          <a:noFill/>
          <a:ln>
            <a:solidFill>
              <a:srgbClr val="000000"/>
            </a:solidFill>
            <a:miter lim="800000"/>
            <a:headEnd/>
            <a:tailEnd/>
          </a:ln>
        </p:spPr>
      </p:sp>
      <p:sp>
        <p:nvSpPr>
          <p:cNvPr id="7577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smtClean="0"/>
          </a:p>
        </p:txBody>
      </p:sp>
    </p:spTree>
    <p:extLst>
      <p:ext uri="{BB962C8B-B14F-4D97-AF65-F5344CB8AC3E}">
        <p14:creationId xmlns:p14="http://schemas.microsoft.com/office/powerpoint/2010/main" val="1383038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Placeholder 2"/>
          <p:cNvSpPr>
            <a:spLocks noGrp="1" noRot="1" noChangeAspect="1"/>
          </p:cNvSpPr>
          <p:nvPr>
            <p:ph type="sldImg"/>
          </p:nvPr>
        </p:nvSpPr>
        <p:spPr bwMode="auto">
          <a:noFill/>
          <a:ln>
            <a:solidFill>
              <a:srgbClr val="000000"/>
            </a:solidFill>
            <a:miter lim="800000"/>
            <a:headEnd/>
            <a:tailEnd/>
          </a:ln>
        </p:spPr>
      </p:sp>
      <p:sp>
        <p:nvSpPr>
          <p:cNvPr id="7782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28039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3:35 </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3</a:t>
            </a:fld>
            <a:endParaRPr lang="en-US"/>
          </a:p>
        </p:txBody>
      </p:sp>
    </p:spTree>
    <p:extLst>
      <p:ext uri="{BB962C8B-B14F-4D97-AF65-F5344CB8AC3E}">
        <p14:creationId xmlns:p14="http://schemas.microsoft.com/office/powerpoint/2010/main" val="664711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Placeholder 2"/>
          <p:cNvSpPr>
            <a:spLocks noGrp="1" noRot="1" noChangeAspect="1"/>
          </p:cNvSpPr>
          <p:nvPr>
            <p:ph type="sldImg"/>
          </p:nvPr>
        </p:nvSpPr>
        <p:spPr bwMode="auto">
          <a:noFill/>
          <a:ln>
            <a:solidFill>
              <a:srgbClr val="000000"/>
            </a:solidFill>
            <a:miter lim="800000"/>
            <a:headEnd/>
            <a:tailEnd/>
          </a:ln>
        </p:spPr>
      </p:sp>
      <p:sp>
        <p:nvSpPr>
          <p:cNvPr id="7987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777002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4:55</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29</a:t>
            </a:fld>
            <a:endParaRPr lang="en-US"/>
          </a:p>
        </p:txBody>
      </p:sp>
    </p:spTree>
    <p:extLst>
      <p:ext uri="{BB962C8B-B14F-4D97-AF65-F5344CB8AC3E}">
        <p14:creationId xmlns:p14="http://schemas.microsoft.com/office/powerpoint/2010/main" val="827883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spend some time looking into the resources from</a:t>
            </a:r>
            <a:r>
              <a:rPr lang="en-US" baseline="0" dirty="0" smtClean="0"/>
              <a:t> the NCTM websites. </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30</a:t>
            </a:fld>
            <a:endParaRPr lang="en-US"/>
          </a:p>
        </p:txBody>
      </p:sp>
    </p:spTree>
    <p:extLst>
      <p:ext uri="{BB962C8B-B14F-4D97-AF65-F5344CB8AC3E}">
        <p14:creationId xmlns:p14="http://schemas.microsoft.com/office/powerpoint/2010/main" val="198670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5:05</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32</a:t>
            </a:fld>
            <a:endParaRPr lang="en-US"/>
          </a:p>
        </p:txBody>
      </p:sp>
    </p:spTree>
    <p:extLst>
      <p:ext uri="{BB962C8B-B14F-4D97-AF65-F5344CB8AC3E}">
        <p14:creationId xmlns:p14="http://schemas.microsoft.com/office/powerpoint/2010/main" val="1496747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5:15</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34</a:t>
            </a:fld>
            <a:endParaRPr lang="en-US"/>
          </a:p>
        </p:txBody>
      </p:sp>
    </p:spTree>
    <p:extLst>
      <p:ext uri="{BB962C8B-B14F-4D97-AF65-F5344CB8AC3E}">
        <p14:creationId xmlns:p14="http://schemas.microsoft.com/office/powerpoint/2010/main" val="271492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5:20</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37</a:t>
            </a:fld>
            <a:endParaRPr lang="en-US"/>
          </a:p>
        </p:txBody>
      </p:sp>
    </p:spTree>
    <p:extLst>
      <p:ext uri="{BB962C8B-B14F-4D97-AF65-F5344CB8AC3E}">
        <p14:creationId xmlns:p14="http://schemas.microsoft.com/office/powerpoint/2010/main" val="476935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5:25</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39</a:t>
            </a:fld>
            <a:endParaRPr lang="en-US"/>
          </a:p>
        </p:txBody>
      </p:sp>
    </p:spTree>
    <p:extLst>
      <p:ext uri="{BB962C8B-B14F-4D97-AF65-F5344CB8AC3E}">
        <p14:creationId xmlns:p14="http://schemas.microsoft.com/office/powerpoint/2010/main" val="871494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5:25</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40</a:t>
            </a:fld>
            <a:endParaRPr lang="en-US"/>
          </a:p>
        </p:txBody>
      </p:sp>
    </p:spTree>
    <p:extLst>
      <p:ext uri="{BB962C8B-B14F-4D97-AF65-F5344CB8AC3E}">
        <p14:creationId xmlns:p14="http://schemas.microsoft.com/office/powerpoint/2010/main" val="98752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41</a:t>
            </a:fld>
            <a:endParaRPr lang="en-US"/>
          </a:p>
        </p:txBody>
      </p:sp>
    </p:spTree>
    <p:extLst>
      <p:ext uri="{BB962C8B-B14F-4D97-AF65-F5344CB8AC3E}">
        <p14:creationId xmlns:p14="http://schemas.microsoft.com/office/powerpoint/2010/main" val="275942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5:30</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42</a:t>
            </a:fld>
            <a:endParaRPr lang="en-US"/>
          </a:p>
        </p:txBody>
      </p:sp>
    </p:spTree>
    <p:extLst>
      <p:ext uri="{BB962C8B-B14F-4D97-AF65-F5344CB8AC3E}">
        <p14:creationId xmlns:p14="http://schemas.microsoft.com/office/powerpoint/2010/main" val="46353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71463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addressing equity in math education is so important.</a:t>
            </a:r>
          </a:p>
          <a:p>
            <a:r>
              <a:rPr lang="en-US" dirty="0" smtClean="0"/>
              <a:t>What does</a:t>
            </a:r>
            <a:r>
              <a:rPr lang="en-US" baseline="0" dirty="0" smtClean="0"/>
              <a:t> equity mean in math education.</a:t>
            </a:r>
          </a:p>
          <a:p>
            <a:r>
              <a:rPr lang="en-US" baseline="0" dirty="0" smtClean="0"/>
              <a:t>Research findings and helpful instruction strategies.</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10</a:t>
            </a:fld>
            <a:endParaRPr lang="en-US"/>
          </a:p>
        </p:txBody>
      </p:sp>
    </p:spTree>
    <p:extLst>
      <p:ext uri="{BB962C8B-B14F-4D97-AF65-F5344CB8AC3E}">
        <p14:creationId xmlns:p14="http://schemas.microsoft.com/office/powerpoint/2010/main" val="178258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 the difficulty in</a:t>
            </a:r>
            <a:r>
              <a:rPr lang="en-US" baseline="0" dirty="0" smtClean="0"/>
              <a:t> differentiated instruction and use the series of workshops to provide some training to teacher.</a:t>
            </a:r>
          </a:p>
          <a:p>
            <a:r>
              <a:rPr lang="en-US" baseline="0" dirty="0" smtClean="0"/>
              <a:t>3:45 </a:t>
            </a:r>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11</a:t>
            </a:fld>
            <a:endParaRPr lang="en-US"/>
          </a:p>
        </p:txBody>
      </p:sp>
    </p:spTree>
    <p:extLst>
      <p:ext uri="{BB962C8B-B14F-4D97-AF65-F5344CB8AC3E}">
        <p14:creationId xmlns:p14="http://schemas.microsoft.com/office/powerpoint/2010/main" val="162198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68244" indent="-168244" eaLnBrk="1" fontAlgn="auto" hangingPunct="1">
              <a:spcBef>
                <a:spcPts val="0"/>
              </a:spcBef>
              <a:spcAft>
                <a:spcPts val="0"/>
              </a:spcAft>
              <a:buFont typeface="Arial" panose="020B0604020202020204" pitchFamily="34" charset="0"/>
              <a:buChar char="•"/>
              <a:defRPr/>
            </a:pPr>
            <a:r>
              <a:rPr lang="en-US" dirty="0" smtClean="0">
                <a:ea typeface="+mn-ea"/>
                <a:cs typeface="+mn-cs"/>
              </a:rPr>
              <a:t>Now we</a:t>
            </a:r>
            <a:r>
              <a:rPr lang="en-US" baseline="0" dirty="0" smtClean="0">
                <a:ea typeface="+mn-ea"/>
                <a:cs typeface="+mn-cs"/>
              </a:rPr>
              <a:t> move onto the goal of this module: finding helpful resources that fits students’ needs. </a:t>
            </a:r>
          </a:p>
          <a:p>
            <a:pPr marL="168244" indent="-168244" eaLnBrk="1" fontAlgn="auto" hangingPunct="1">
              <a:spcBef>
                <a:spcPts val="0"/>
              </a:spcBef>
              <a:spcAft>
                <a:spcPts val="0"/>
              </a:spcAft>
              <a:buFont typeface="Arial" panose="020B0604020202020204" pitchFamily="34" charset="0"/>
              <a:buChar char="•"/>
              <a:defRPr/>
            </a:pPr>
            <a:r>
              <a:rPr lang="en-US" baseline="0" dirty="0" smtClean="0">
                <a:ea typeface="+mn-ea"/>
                <a:cs typeface="+mn-cs"/>
              </a:rPr>
              <a:t>First we explore the SBAC Digital Library</a:t>
            </a:r>
            <a:endParaRPr lang="en-US" dirty="0" smtClean="0">
              <a:ea typeface="+mn-ea"/>
              <a:cs typeface="+mn-cs"/>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ED2F80-FFB6-4826-AF4B-85C51C2B3A3A}" type="slidenum">
              <a:rPr lang="en-US">
                <a:ea typeface="ＭＳ Ｐゴシック" charset="-128"/>
                <a:cs typeface="ＭＳ Ｐゴシック" charset="-128"/>
              </a:rPr>
              <a:pPr fontAlgn="base">
                <a:spcBef>
                  <a:spcPct val="0"/>
                </a:spcBef>
                <a:spcAft>
                  <a:spcPct val="0"/>
                </a:spcAft>
                <a:defRPr/>
              </a:pPr>
              <a:t>12</a:t>
            </a:fld>
            <a:endParaRPr lang="en-US">
              <a:ea typeface="ＭＳ Ｐゴシック" charset="-128"/>
              <a:cs typeface="ＭＳ Ｐゴシック" charset="-128"/>
            </a:endParaRPr>
          </a:p>
        </p:txBody>
      </p:sp>
    </p:spTree>
    <p:extLst>
      <p:ext uri="{BB962C8B-B14F-4D97-AF65-F5344CB8AC3E}">
        <p14:creationId xmlns:p14="http://schemas.microsoft.com/office/powerpoint/2010/main" val="2001917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68244" indent="-168244" eaLnBrk="1" fontAlgn="auto" hangingPunct="1">
              <a:spcBef>
                <a:spcPts val="0"/>
              </a:spcBef>
              <a:spcAft>
                <a:spcPts val="0"/>
              </a:spcAft>
              <a:buFont typeface="Arial" panose="020B0604020202020204" pitchFamily="34" charset="0"/>
              <a:buChar char="•"/>
              <a:defRPr/>
            </a:pPr>
            <a:r>
              <a:rPr lang="en-US" dirty="0" smtClean="0">
                <a:ea typeface="+mn-ea"/>
                <a:cs typeface="+mn-cs"/>
              </a:rPr>
              <a:t>3:55</a:t>
            </a:r>
            <a:endParaRPr lang="en-US" dirty="0" smtClean="0">
              <a:ea typeface="+mn-ea"/>
              <a:cs typeface="+mn-cs"/>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ED2F80-FFB6-4826-AF4B-85C51C2B3A3A}" type="slidenum">
              <a:rPr lang="en-US">
                <a:ea typeface="ＭＳ Ｐゴシック" charset="-128"/>
                <a:cs typeface="ＭＳ Ｐゴシック" charset="-128"/>
              </a:rPr>
              <a:pPr fontAlgn="base">
                <a:spcBef>
                  <a:spcPct val="0"/>
                </a:spcBef>
                <a:spcAft>
                  <a:spcPct val="0"/>
                </a:spcAft>
                <a:defRPr/>
              </a:pPr>
              <a:t>13</a:t>
            </a:fld>
            <a:endParaRPr lang="en-US">
              <a:ea typeface="ＭＳ Ｐゴシック" charset="-128"/>
              <a:cs typeface="ＭＳ Ｐゴシック" charset="-128"/>
            </a:endParaRPr>
          </a:p>
        </p:txBody>
      </p:sp>
    </p:spTree>
    <p:extLst>
      <p:ext uri="{BB962C8B-B14F-4D97-AF65-F5344CB8AC3E}">
        <p14:creationId xmlns:p14="http://schemas.microsoft.com/office/powerpoint/2010/main" val="157993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68244" indent="-168244" eaLnBrk="1" fontAlgn="auto" hangingPunct="1">
              <a:spcBef>
                <a:spcPts val="0"/>
              </a:spcBef>
              <a:spcAft>
                <a:spcPts val="0"/>
              </a:spcAft>
              <a:buFont typeface="Arial" panose="020B0604020202020204" pitchFamily="34" charset="0"/>
              <a:buChar char="•"/>
              <a:defRPr/>
            </a:pPr>
            <a:endParaRPr lang="en-US" dirty="0" smtClean="0">
              <a:ea typeface="+mn-ea"/>
              <a:cs typeface="+mn-cs"/>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ED2F80-FFB6-4826-AF4B-85C51C2B3A3A}" type="slidenum">
              <a:rPr lang="en-US">
                <a:ea typeface="ＭＳ Ｐゴシック" charset="-128"/>
                <a:cs typeface="ＭＳ Ｐゴシック" charset="-128"/>
              </a:rPr>
              <a:pPr fontAlgn="base">
                <a:spcBef>
                  <a:spcPct val="0"/>
                </a:spcBef>
                <a:spcAft>
                  <a:spcPct val="0"/>
                </a:spcAft>
                <a:defRPr/>
              </a:pPr>
              <a:t>14</a:t>
            </a:fld>
            <a:endParaRPr lang="en-US">
              <a:ea typeface="ＭＳ Ｐゴシック" charset="-128"/>
              <a:cs typeface="ＭＳ Ｐゴシック" charset="-128"/>
            </a:endParaRPr>
          </a:p>
        </p:txBody>
      </p:sp>
    </p:spTree>
    <p:extLst>
      <p:ext uri="{BB962C8B-B14F-4D97-AF65-F5344CB8AC3E}">
        <p14:creationId xmlns:p14="http://schemas.microsoft.com/office/powerpoint/2010/main" val="2427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1572D9-9373-481B-A8BC-721DE05D5C71}" type="slidenum">
              <a:rPr lang="en-US" smtClean="0"/>
              <a:pPr>
                <a:defRPr/>
              </a:pPr>
              <a:t>15</a:t>
            </a:fld>
            <a:endParaRPr lang="en-US"/>
          </a:p>
        </p:txBody>
      </p:sp>
    </p:spTree>
    <p:extLst>
      <p:ext uri="{BB962C8B-B14F-4D97-AF65-F5344CB8AC3E}">
        <p14:creationId xmlns:p14="http://schemas.microsoft.com/office/powerpoint/2010/main" val="6413481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3F8F8EA-D021-4F98-B304-978F7FCC0C8C}" type="datetimeFigureOut">
              <a:rPr lang="en-US" smtClean="0"/>
              <a:pPr>
                <a:defRPr/>
              </a:pPr>
              <a:t>1/20/17</a:t>
            </a:fld>
            <a:endParaRPr lang="en-US"/>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97955AD5-20F5-429E-998A-8234DDAE38A1}" type="slidenum">
              <a:rPr lang="en-US" smtClean="0"/>
              <a:pPr>
                <a:defRPr/>
              </a:pPr>
              <a:t>‹#›</a:t>
            </a:fld>
            <a:endParaRPr lang="en-US"/>
          </a:p>
        </p:txBody>
      </p:sp>
    </p:spTree>
    <p:extLst>
      <p:ext uri="{BB962C8B-B14F-4D97-AF65-F5344CB8AC3E}">
        <p14:creationId xmlns:p14="http://schemas.microsoft.com/office/powerpoint/2010/main" val="190413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90EB31DC-9107-459D-BD08-FA51DFCBAE43}" type="datetimeFigureOut">
              <a:rPr lang="en-US" smtClean="0"/>
              <a:pPr>
                <a:defRPr/>
              </a:pPr>
              <a:t>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19CEC66-CFBF-470F-A80E-DE66A4E0B6CA}" type="slidenum">
              <a:rPr lang="en-US" smtClean="0"/>
              <a:pPr>
                <a:defRPr/>
              </a:pPr>
              <a:t>‹#›</a:t>
            </a:fld>
            <a:endParaRPr lang="en-US"/>
          </a:p>
        </p:txBody>
      </p:sp>
    </p:spTree>
    <p:extLst>
      <p:ext uri="{BB962C8B-B14F-4D97-AF65-F5344CB8AC3E}">
        <p14:creationId xmlns:p14="http://schemas.microsoft.com/office/powerpoint/2010/main" val="63315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A5D2634-4026-4CCC-B265-5CD032F90666}" type="datetimeFigureOut">
              <a:rPr lang="en-US" smtClean="0"/>
              <a:pPr>
                <a:defRPr/>
              </a:pPr>
              <a:t>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8BB6F7-7E82-4524-BF19-236FF37704ED}" type="slidenum">
              <a:rPr lang="en-US" smtClean="0"/>
              <a:pPr>
                <a:defRPr/>
              </a:pPr>
              <a:t>‹#›</a:t>
            </a:fld>
            <a:endParaRPr lang="en-US"/>
          </a:p>
        </p:txBody>
      </p:sp>
    </p:spTree>
    <p:extLst>
      <p:ext uri="{BB962C8B-B14F-4D97-AF65-F5344CB8AC3E}">
        <p14:creationId xmlns:p14="http://schemas.microsoft.com/office/powerpoint/2010/main" val="61693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CA91077-3DB9-451A-B210-6C7BE8952CFF}" type="datetimeFigureOut">
              <a:rPr lang="en-US" smtClean="0"/>
              <a:pPr>
                <a:defRPr/>
              </a:pPr>
              <a:t>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4BA2D0A-BC60-4FAD-9485-518219DF768A}" type="slidenum">
              <a:rPr lang="en-US" smtClean="0"/>
              <a:pPr>
                <a:defRPr/>
              </a:pPr>
              <a:t>‹#›</a:t>
            </a:fld>
            <a:endParaRPr lang="en-US"/>
          </a:p>
        </p:txBody>
      </p:sp>
    </p:spTree>
    <p:extLst>
      <p:ext uri="{BB962C8B-B14F-4D97-AF65-F5344CB8AC3E}">
        <p14:creationId xmlns:p14="http://schemas.microsoft.com/office/powerpoint/2010/main" val="103941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fld id="{67D2B19E-B3E5-428E-AA33-01D3A2214981}" type="datetimeFigureOut">
              <a:rPr lang="en-US" smtClean="0"/>
              <a:pPr>
                <a:defRPr/>
              </a:pPr>
              <a:t>1/20/17</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986876CD-9171-4229-B447-DC81F1F3A9B6}" type="slidenum">
              <a:rPr lang="en-US" smtClean="0"/>
              <a:pPr>
                <a:defRPr/>
              </a:pPr>
              <a:t>‹#›</a:t>
            </a:fld>
            <a:endParaRPr lang="en-US"/>
          </a:p>
        </p:txBody>
      </p:sp>
    </p:spTree>
    <p:extLst>
      <p:ext uri="{BB962C8B-B14F-4D97-AF65-F5344CB8AC3E}">
        <p14:creationId xmlns:p14="http://schemas.microsoft.com/office/powerpoint/2010/main" val="189392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D5F1598-1D69-4EC8-BAF5-F1271AD17309}" type="datetimeFigureOut">
              <a:rPr lang="en-US" smtClean="0"/>
              <a:pPr>
                <a:defRPr/>
              </a:pPr>
              <a:t>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B47D5AB-63BF-477F-B5AB-AB37260A72C6}" type="slidenum">
              <a:rPr lang="en-US" smtClean="0"/>
              <a:pPr>
                <a:defRPr/>
              </a:pPr>
              <a:t>‹#›</a:t>
            </a:fld>
            <a:endParaRPr lang="en-US"/>
          </a:p>
        </p:txBody>
      </p:sp>
    </p:spTree>
    <p:extLst>
      <p:ext uri="{BB962C8B-B14F-4D97-AF65-F5344CB8AC3E}">
        <p14:creationId xmlns:p14="http://schemas.microsoft.com/office/powerpoint/2010/main" val="113753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306C14A-D814-4DAA-81C6-29284ED1F0DD}" type="datetimeFigureOut">
              <a:rPr lang="en-US" smtClean="0"/>
              <a:pPr>
                <a:defRPr/>
              </a:pPr>
              <a:t>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19AEAEF-E5FC-41DA-99DE-C595252DFDFF}"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7550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BC6CAEC3-BB3A-4251-992B-21AC2A0CDE94}" type="datetimeFigureOut">
              <a:rPr lang="en-US" smtClean="0"/>
              <a:pPr>
                <a:defRPr/>
              </a:pPr>
              <a:t>1/20/17</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p>
            <a:pPr>
              <a:defRPr/>
            </a:pPr>
            <a:fld id="{6E9E9721-91A3-41CF-B58B-9636B8630F50}" type="slidenum">
              <a:rPr lang="en-US" smtClean="0"/>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604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654E750-0DB4-400A-BE5C-5A42B60DE6EB}" type="datetimeFigureOut">
              <a:rPr lang="en-US" smtClean="0"/>
              <a:pPr>
                <a:defRPr/>
              </a:pPr>
              <a:t>1/20/17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E2E4164-EDBE-4536-BABD-D45FE3A7B293}" type="slidenum">
              <a:rPr lang="en-US" smtClean="0"/>
              <a:pPr>
                <a:defRPr/>
              </a:pPr>
              <a:t>‹#›</a:t>
            </a:fld>
            <a:endParaRPr lang="en-US"/>
          </a:p>
        </p:txBody>
      </p:sp>
    </p:spTree>
    <p:extLst>
      <p:ext uri="{BB962C8B-B14F-4D97-AF65-F5344CB8AC3E}">
        <p14:creationId xmlns:p14="http://schemas.microsoft.com/office/powerpoint/2010/main" val="139053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pPr>
              <a:defRPr/>
            </a:pPr>
            <a:fld id="{CC3C16C7-DBF0-4879-8A70-A6B169FEDFE2}" type="datetimeFigureOut">
              <a:rPr lang="en-US" smtClean="0"/>
              <a:pPr>
                <a:defRPr/>
              </a:pPr>
              <a:t>1/20/17</a:t>
            </a:fld>
            <a:endParaRPr lang="en-US"/>
          </a:p>
        </p:txBody>
      </p:sp>
      <p:sp>
        <p:nvSpPr>
          <p:cNvPr id="10" name="Footer Placeholder 9"/>
          <p:cNvSpPr>
            <a:spLocks noGrp="1"/>
          </p:cNvSpPr>
          <p:nvPr>
            <p:ph type="ftr" sz="quarter" idx="11"/>
          </p:nvPr>
        </p:nvSpPr>
        <p:spPr/>
        <p:txBody>
          <a:bodyPr/>
          <a:lstStyle/>
          <a:p>
            <a:pPr>
              <a:defRPr/>
            </a:pPr>
            <a:endParaRPr lang="en-US"/>
          </a:p>
        </p:txBody>
      </p:sp>
      <p:sp>
        <p:nvSpPr>
          <p:cNvPr id="11" name="Slide Number Placeholder 10"/>
          <p:cNvSpPr>
            <a:spLocks noGrp="1"/>
          </p:cNvSpPr>
          <p:nvPr>
            <p:ph type="sldNum" sz="quarter" idx="12"/>
          </p:nvPr>
        </p:nvSpPr>
        <p:spPr/>
        <p:txBody>
          <a:bodyPr/>
          <a:lstStyle/>
          <a:p>
            <a:pPr>
              <a:defRPr/>
            </a:pPr>
            <a:fld id="{4EAB4615-22CF-41F0-90B9-DD508B899899}" type="slidenum">
              <a:rPr lang="en-US" smtClean="0"/>
              <a:pPr>
                <a:defRPr/>
              </a:pPr>
              <a:t>‹#›</a:t>
            </a:fld>
            <a:endParaRPr lang="en-US"/>
          </a:p>
        </p:txBody>
      </p:sp>
    </p:spTree>
    <p:extLst>
      <p:ext uri="{BB962C8B-B14F-4D97-AF65-F5344CB8AC3E}">
        <p14:creationId xmlns:p14="http://schemas.microsoft.com/office/powerpoint/2010/main" val="181848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pPr>
              <a:defRPr/>
            </a:pPr>
            <a:fld id="{725201B9-0341-4E99-B7B6-83CC56F71DCA}" type="datetimeFigureOut">
              <a:rPr lang="en-US" smtClean="0"/>
              <a:pPr>
                <a:defRPr/>
              </a:pPr>
              <a:t>1/20/17</a:t>
            </a:fld>
            <a:endParaRPr lang="en-US"/>
          </a:p>
        </p:txBody>
      </p:sp>
      <p:sp>
        <p:nvSpPr>
          <p:cNvPr id="10" name="Slide Number Placeholder 9"/>
          <p:cNvSpPr>
            <a:spLocks noGrp="1"/>
          </p:cNvSpPr>
          <p:nvPr>
            <p:ph type="sldNum" sz="quarter" idx="12"/>
          </p:nvPr>
        </p:nvSpPr>
        <p:spPr/>
        <p:txBody>
          <a:bodyPr/>
          <a:lstStyle/>
          <a:p>
            <a:pPr>
              <a:defRPr/>
            </a:pPr>
            <a:fld id="{2A4D63F6-8878-4104-8DA1-A4D8B168D95F}" type="slidenum">
              <a:rPr lang="en-US" smtClean="0"/>
              <a:pPr>
                <a:defRPr/>
              </a:pPr>
              <a:t>‹#›</a:t>
            </a:fld>
            <a:endParaRPr lang="en-US"/>
          </a:p>
        </p:txBody>
      </p:sp>
    </p:spTree>
    <p:extLst>
      <p:ext uri="{BB962C8B-B14F-4D97-AF65-F5344CB8AC3E}">
        <p14:creationId xmlns:p14="http://schemas.microsoft.com/office/powerpoint/2010/main" val="207541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fld id="{D861C89F-F6EE-4D1E-9A26-9A96F58C8A2E}" type="datetimeFigureOut">
              <a:rPr lang="en-US" smtClean="0"/>
              <a:pPr>
                <a:defRPr/>
              </a:pPr>
              <a:t>1/20/17</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D92EAC37-2A6A-43F6-A94A-4FF27129068A}" type="slidenum">
              <a:rPr lang="en-US" smtClean="0"/>
              <a:pPr>
                <a:defRPr/>
              </a:pPr>
              <a:t>‹#›</a:t>
            </a:fld>
            <a:endParaRPr lang="en-US"/>
          </a:p>
        </p:txBody>
      </p:sp>
    </p:spTree>
    <p:extLst>
      <p:ext uri="{BB962C8B-B14F-4D97-AF65-F5344CB8AC3E}">
        <p14:creationId xmlns:p14="http://schemas.microsoft.com/office/powerpoint/2010/main" val="206633320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zhuma@pl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hyperlink" Target="https://www.smarterbalancedlibrary.or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https://www.smarterbalancedlibrary.org/digital-library-resources?contributor_uid=89811" TargetMode="External"/><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NULL" TargetMode="External"/><Relationship Id="rId5" Type="http://schemas.openxmlformats.org/officeDocument/2006/relationships/image" Target="../media/image23.png"/><Relationship Id="rId6" Type="http://schemas.openxmlformats.org/officeDocument/2006/relationships/hyperlink" Target="NULL" TargetMode="External"/><Relationship Id="rId7"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illuminations.nctm.org/" TargetMode="External"/><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www.shodor.org/interactivate/" TargetMode="External"/><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hyperlink" Target="http://ccssmath.org/" TargetMode="External"/><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hyperlink" Target="http://nlvm.usu.edu/" TargetMode="External"/><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hyperlink" Target="http://www.pbslearningmedia.org/" TargetMode="External"/><Relationship Id="rId7" Type="http://schemas.openxmlformats.org/officeDocument/2006/relationships/image" Target="../media/image32.png"/><Relationship Id="rId8" Type="http://schemas.openxmlformats.org/officeDocument/2006/relationships/hyperlink" Target="http://robertkaplinsky.com/lessons/" TargetMode="External"/><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hyperlink" Target="http://www.101qs.com/" TargetMode="External"/><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illuminations.nctm.org/" TargetMode="External"/><Relationship Id="rId4" Type="http://schemas.openxmlformats.org/officeDocument/2006/relationships/hyperlink" Target="http://www.nctm.org/"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tm.org/Standards-and-Positions/NCTM-Position-Statements/" TargetMode="Externa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tm.org/Standards-and-Positions/Position-Statements/Closing-the-Opportunity-Gap-in-Mathematics-Education/" TargetMode="Externa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tm.org/Standards-and-Positions/Position-Statements/Teaching-Mathematics-to-English-Language-Learners/" TargetMode="Externa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nctm.org/Standards-and-Positions/Position-Statements/Procedural-Fluency-in-Mathematic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802386" y="1353312"/>
            <a:ext cx="7593330" cy="3035808"/>
          </a:xfrm>
        </p:spPr>
        <p:txBody>
          <a:bodyPr>
            <a:normAutofit/>
          </a:bodyPr>
          <a:lstStyle/>
          <a:p>
            <a:pPr eaLnBrk="1" hangingPunct="1"/>
            <a:r>
              <a:rPr lang="en-US" sz="3200" dirty="0" smtClean="0">
                <a:solidFill>
                  <a:schemeClr val="accent1"/>
                </a:solidFill>
              </a:rPr>
              <a:t>Module 11</a:t>
            </a:r>
            <a:br>
              <a:rPr lang="en-US" sz="3200" dirty="0" smtClean="0">
                <a:solidFill>
                  <a:schemeClr val="accent1"/>
                </a:solidFill>
              </a:rPr>
            </a:br>
            <a:r>
              <a:rPr lang="en-US" sz="3200" b="1" dirty="0" smtClean="0"/>
              <a:t>Using Online Resources to Enhance Lesson Plans </a:t>
            </a:r>
            <a:br>
              <a:rPr lang="en-US" sz="3200" b="1" dirty="0" smtClean="0"/>
            </a:br>
            <a:r>
              <a:rPr lang="en-US" sz="3200" b="1" dirty="0" smtClean="0"/>
              <a:t>Contents, Differentiated Instructions and Formative Assessment </a:t>
            </a:r>
          </a:p>
        </p:txBody>
      </p:sp>
      <p:sp>
        <p:nvSpPr>
          <p:cNvPr id="17410" name="Subtitle 2"/>
          <p:cNvSpPr>
            <a:spLocks noGrp="1"/>
          </p:cNvSpPr>
          <p:nvPr>
            <p:ph type="subTitle" idx="1"/>
          </p:nvPr>
        </p:nvSpPr>
        <p:spPr/>
        <p:txBody>
          <a:bodyPr>
            <a:normAutofit lnSpcReduction="10000"/>
          </a:bodyPr>
          <a:lstStyle/>
          <a:p>
            <a:pPr eaLnBrk="1" hangingPunct="1">
              <a:spcBef>
                <a:spcPct val="0"/>
              </a:spcBef>
            </a:pPr>
            <a:r>
              <a:rPr lang="en-US" i="1" dirty="0" smtClean="0">
                <a:solidFill>
                  <a:srgbClr val="006298"/>
                </a:solidFill>
              </a:rPr>
              <a:t>Dr. Mei Zhu </a:t>
            </a:r>
          </a:p>
          <a:p>
            <a:pPr eaLnBrk="1" hangingPunct="1">
              <a:spcBef>
                <a:spcPct val="0"/>
              </a:spcBef>
            </a:pPr>
            <a:r>
              <a:rPr lang="en-US" i="1" dirty="0" smtClean="0">
                <a:solidFill>
                  <a:srgbClr val="006298"/>
                </a:solidFill>
              </a:rPr>
              <a:t>Pacific Lutheran University </a:t>
            </a:r>
          </a:p>
          <a:p>
            <a:pPr eaLnBrk="1" hangingPunct="1">
              <a:spcBef>
                <a:spcPct val="0"/>
              </a:spcBef>
            </a:pPr>
            <a:r>
              <a:rPr lang="en-US" i="1" dirty="0" smtClean="0">
                <a:solidFill>
                  <a:srgbClr val="006298"/>
                </a:solidFill>
                <a:hlinkClick r:id="rId3"/>
              </a:rPr>
              <a:t>zhuma@plu.edu</a:t>
            </a:r>
            <a:endParaRPr lang="en-US" i="1" dirty="0" smtClean="0">
              <a:solidFill>
                <a:srgbClr val="006298"/>
              </a:solidFill>
            </a:endParaRPr>
          </a:p>
          <a:p>
            <a:pPr eaLnBrk="1" hangingPunct="1">
              <a:spcBef>
                <a:spcPct val="0"/>
              </a:spcBef>
            </a:pPr>
            <a:r>
              <a:rPr lang="en-US" i="1" dirty="0" smtClean="0">
                <a:solidFill>
                  <a:srgbClr val="006298"/>
                </a:solidFill>
              </a:rPr>
              <a:t>January, 2017</a:t>
            </a:r>
          </a:p>
          <a:p>
            <a:pPr eaLnBrk="1" hangingPunct="1">
              <a:spcBef>
                <a:spcPct val="0"/>
              </a:spcBef>
            </a:pPr>
            <a:endParaRPr lang="en-US" b="1" dirty="0" smtClean="0">
              <a:solidFill>
                <a:srgbClr val="006298"/>
              </a:solidFill>
            </a:endParaRPr>
          </a:p>
        </p:txBody>
      </p:sp>
      <p:sp>
        <p:nvSpPr>
          <p:cNvPr id="17411" name="Subtitle 2"/>
          <p:cNvSpPr txBox="1">
            <a:spLocks/>
          </p:cNvSpPr>
          <p:nvPr/>
        </p:nvSpPr>
        <p:spPr bwMode="auto">
          <a:xfrm>
            <a:off x="493713" y="4791075"/>
            <a:ext cx="8501062" cy="1112838"/>
          </a:xfrm>
          <a:prstGeom prst="rect">
            <a:avLst/>
          </a:prstGeom>
          <a:noFill/>
          <a:ln w="9525">
            <a:noFill/>
            <a:miter lim="800000"/>
            <a:headEnd/>
            <a:tailEnd/>
          </a:ln>
        </p:spPr>
        <p:txBody>
          <a:bodyPr>
            <a:prstTxWarp prst="textNoShape">
              <a:avLst/>
            </a:prstTxWarp>
          </a:bodyPr>
          <a:lstStyle/>
          <a:p>
            <a:pPr algn="r">
              <a:lnSpc>
                <a:spcPct val="90000"/>
              </a:lnSpc>
              <a:buClr>
                <a:schemeClr val="accent1"/>
              </a:buClr>
              <a:buSzPct val="125000"/>
              <a:buFont typeface="Arial" charset="0"/>
              <a:buNone/>
            </a:pPr>
            <a:endParaRPr lang="en-US" sz="3000" b="1">
              <a:solidFill>
                <a:srgbClr val="006298"/>
              </a:solidFill>
              <a:latin typeface="Calibri" charset="0"/>
              <a:ea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28674" y="585789"/>
            <a:ext cx="7629525" cy="5586412"/>
          </a:xfrm>
        </p:spPr>
        <p:txBody>
          <a:bodyPr>
            <a:normAutofit lnSpcReduction="10000"/>
          </a:bodyPr>
          <a:lstStyle/>
          <a:p>
            <a:r>
              <a:rPr lang="en-US" sz="2400" dirty="0"/>
              <a:t>Research has shown males tend to outperform </a:t>
            </a:r>
            <a:r>
              <a:rPr lang="en-US" sz="2400" dirty="0" smtClean="0"/>
              <a:t>females and</a:t>
            </a:r>
            <a:r>
              <a:rPr lang="en-US" sz="2400" dirty="0"/>
              <a:t> </a:t>
            </a:r>
            <a:r>
              <a:rPr lang="en-US" sz="2400" dirty="0" smtClean="0"/>
              <a:t>Caucasian </a:t>
            </a:r>
            <a:r>
              <a:rPr lang="en-US" sz="2400" dirty="0"/>
              <a:t>students tend to outperform their </a:t>
            </a:r>
            <a:r>
              <a:rPr lang="en-US" sz="2400" dirty="0" smtClean="0"/>
              <a:t>non-</a:t>
            </a:r>
            <a:r>
              <a:rPr lang="en-US" sz="2400" dirty="0"/>
              <a:t>C</a:t>
            </a:r>
            <a:r>
              <a:rPr lang="en-US" sz="2400" dirty="0" smtClean="0"/>
              <a:t>aucasian peers.</a:t>
            </a:r>
            <a:endParaRPr lang="en-US" sz="2400" dirty="0"/>
          </a:p>
          <a:p>
            <a:r>
              <a:rPr lang="en-US" sz="2400" dirty="0"/>
              <a:t>One argument proposes that African American students </a:t>
            </a:r>
            <a:r>
              <a:rPr lang="en-US" sz="2400" dirty="0" smtClean="0"/>
              <a:t>may learn </a:t>
            </a:r>
            <a:r>
              <a:rPr lang="en-US" sz="2400" dirty="0"/>
              <a:t>differently than their white counterparts and </a:t>
            </a:r>
            <a:r>
              <a:rPr lang="en-US" sz="2400" dirty="0" smtClean="0"/>
              <a:t>these differences</a:t>
            </a:r>
            <a:r>
              <a:rPr lang="en-US" sz="2400" dirty="0"/>
              <a:t>, historically, have not been addressed </a:t>
            </a:r>
            <a:r>
              <a:rPr lang="en-US" sz="2400" dirty="0" smtClean="0"/>
              <a:t>academically.</a:t>
            </a:r>
          </a:p>
          <a:p>
            <a:r>
              <a:rPr lang="en-US" sz="2400" dirty="0" smtClean="0"/>
              <a:t>In </a:t>
            </a:r>
            <a:r>
              <a:rPr lang="en-US" sz="2400" dirty="0"/>
              <a:t>an NCTM 2000 journal, it was stated that, “equity does </a:t>
            </a:r>
            <a:r>
              <a:rPr lang="en-US" sz="2400" dirty="0" smtClean="0"/>
              <a:t>not mean </a:t>
            </a:r>
            <a:r>
              <a:rPr lang="en-US" sz="2400" dirty="0"/>
              <a:t>that every student should receive identical </a:t>
            </a:r>
            <a:r>
              <a:rPr lang="en-US" sz="2400" dirty="0" smtClean="0"/>
              <a:t>instruction; instead</a:t>
            </a:r>
            <a:r>
              <a:rPr lang="en-US" sz="2400" dirty="0"/>
              <a:t>, it demands that reasonable and </a:t>
            </a:r>
            <a:r>
              <a:rPr lang="en-US" sz="2400" dirty="0" smtClean="0"/>
              <a:t>appropriate accommodations </a:t>
            </a:r>
            <a:r>
              <a:rPr lang="en-US" sz="2400" dirty="0"/>
              <a:t>are made as needed to promote </a:t>
            </a:r>
            <a:r>
              <a:rPr lang="en-US" sz="2400" dirty="0" smtClean="0"/>
              <a:t>access and </a:t>
            </a:r>
            <a:r>
              <a:rPr lang="en-US" sz="2400" dirty="0"/>
              <a:t>attainment for all students.”</a:t>
            </a:r>
          </a:p>
          <a:p>
            <a:r>
              <a:rPr lang="en-US" sz="2400" dirty="0" smtClean="0"/>
              <a:t>NCTM provides some research findings and instructional materials to </a:t>
            </a:r>
            <a:r>
              <a:rPr lang="en-US" sz="2400" dirty="0"/>
              <a:t>quality classrooms teaching </a:t>
            </a:r>
            <a:r>
              <a:rPr lang="en-US" sz="2400" dirty="0" smtClean="0"/>
              <a:t>for all. </a:t>
            </a:r>
          </a:p>
          <a:p>
            <a:endParaRPr lang="en-US" dirty="0"/>
          </a:p>
        </p:txBody>
      </p:sp>
    </p:spTree>
    <p:extLst>
      <p:ext uri="{BB962C8B-B14F-4D97-AF65-F5344CB8AC3E}">
        <p14:creationId xmlns:p14="http://schemas.microsoft.com/office/powerpoint/2010/main" val="1222159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in Differentiated Instruction </a:t>
            </a:r>
            <a:endParaRPr lang="en-US" dirty="0"/>
          </a:p>
        </p:txBody>
      </p:sp>
      <p:sp>
        <p:nvSpPr>
          <p:cNvPr id="3" name="Content Placeholder 2"/>
          <p:cNvSpPr>
            <a:spLocks noGrp="1"/>
          </p:cNvSpPr>
          <p:nvPr>
            <p:ph idx="1"/>
          </p:nvPr>
        </p:nvSpPr>
        <p:spPr/>
        <p:txBody>
          <a:bodyPr>
            <a:noAutofit/>
          </a:bodyPr>
          <a:lstStyle/>
          <a:p>
            <a:r>
              <a:rPr lang="en-US" sz="2400" dirty="0" smtClean="0"/>
              <a:t>Differentiated instruction in mathematics is a fairly new idea.</a:t>
            </a:r>
          </a:p>
          <a:p>
            <a:r>
              <a:rPr lang="en-US" sz="2400" dirty="0" smtClean="0"/>
              <a:t> The math content requirement is often taught using textbook and most textbooks have a fairly narrow approach in teaching and learning mathematics. </a:t>
            </a:r>
          </a:p>
          <a:p>
            <a:r>
              <a:rPr lang="en-US" sz="2400" dirty="0" smtClean="0"/>
              <a:t>Many teachers have never been trained to understand how differently students learn mathematics.</a:t>
            </a:r>
          </a:p>
          <a:p>
            <a:r>
              <a:rPr lang="en-US" sz="2400" dirty="0" smtClean="0"/>
              <a:t>Because there are so many different ways students learn mathematics in one class, it is difficult to meet everyone’s need. </a:t>
            </a:r>
            <a:endParaRPr lang="en-US" sz="2400" dirty="0"/>
          </a:p>
        </p:txBody>
      </p:sp>
    </p:spTree>
    <p:extLst>
      <p:ext uri="{BB962C8B-B14F-4D97-AF65-F5344CB8AC3E}">
        <p14:creationId xmlns:p14="http://schemas.microsoft.com/office/powerpoint/2010/main" val="186737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4"/>
          <p:cNvSpPr>
            <a:spLocks noGrp="1"/>
          </p:cNvSpPr>
          <p:nvPr>
            <p:ph type="title"/>
          </p:nvPr>
        </p:nvSpPr>
        <p:spPr>
          <a:xfrm>
            <a:off x="457200" y="155575"/>
            <a:ext cx="8229600" cy="869950"/>
          </a:xfrm>
        </p:spPr>
        <p:txBody>
          <a:bodyPr>
            <a:normAutofit/>
          </a:bodyPr>
          <a:lstStyle/>
          <a:p>
            <a:pPr eaLnBrk="1" hangingPunct="1"/>
            <a:r>
              <a:rPr lang="en-US" dirty="0" smtClean="0">
                <a:solidFill>
                  <a:srgbClr val="006298"/>
                </a:solidFill>
              </a:rPr>
              <a:t>SBAC Digital Library Resources</a:t>
            </a:r>
          </a:p>
        </p:txBody>
      </p:sp>
      <p:sp>
        <p:nvSpPr>
          <p:cNvPr id="2" name="Content Placeholder 1"/>
          <p:cNvSpPr>
            <a:spLocks noGrp="1"/>
          </p:cNvSpPr>
          <p:nvPr>
            <p:ph idx="1"/>
          </p:nvPr>
        </p:nvSpPr>
        <p:spPr>
          <a:xfrm>
            <a:off x="457200" y="1143000"/>
            <a:ext cx="8229600" cy="26828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300" dirty="0" smtClean="0"/>
              <a:t>Website: </a:t>
            </a:r>
          </a:p>
          <a:p>
            <a:pPr marL="0" marR="0" lvl="0" indent="0" defTabSz="914400" eaLnBrk="1" fontAlgn="auto" latinLnBrk="0" hangingPunct="1">
              <a:lnSpc>
                <a:spcPct val="100000"/>
              </a:lnSpc>
              <a:spcBef>
                <a:spcPts val="0"/>
              </a:spcBef>
              <a:spcAft>
                <a:spcPts val="0"/>
              </a:spcAft>
              <a:buClrTx/>
              <a:buSzTx/>
              <a:buFontTx/>
              <a:buNone/>
              <a:tabLst/>
              <a:defRPr/>
            </a:pPr>
            <a:r>
              <a:rPr lang="en-US" sz="2300" dirty="0">
                <a:hlinkClick r:id="rId3"/>
              </a:rPr>
              <a:t>https://</a:t>
            </a:r>
            <a:r>
              <a:rPr lang="en-US" sz="2300" dirty="0" smtClean="0">
                <a:hlinkClick r:id="rId3"/>
              </a:rPr>
              <a:t>www.smarterbalancedlibrary.org</a:t>
            </a:r>
            <a:endParaRPr lang="en-US" sz="23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0722" name="Slide Number Placeholder 1"/>
          <p:cNvSpPr>
            <a:spLocks noGrp="1"/>
          </p:cNvSpPr>
          <p:nvPr>
            <p:ph type="sldNum" sz="quarter" idx="12"/>
          </p:nvPr>
        </p:nvSpPr>
        <p:spPr bwMode="auto">
          <a:xfrm>
            <a:off x="457200" y="6356350"/>
            <a:ext cx="2133600" cy="365125"/>
          </a:xfrm>
          <a:ln>
            <a:miter lim="800000"/>
            <a:headEnd/>
            <a:tailEnd/>
          </a:ln>
        </p:spPr>
        <p:txBody>
          <a:bodyPr/>
          <a:lstStyle/>
          <a:p>
            <a:pPr algn="l">
              <a:defRPr/>
            </a:pPr>
            <a:r>
              <a:rPr lang="en-US"/>
              <a:t>Page </a:t>
            </a:r>
            <a:fld id="{0133B0C4-26B7-4815-86EA-B1698E2F69B0}" type="slidenum">
              <a:rPr lang="en-US"/>
              <a:pPr algn="l">
                <a:defRPr/>
              </a:pPr>
              <a:t>12</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24181"/>
            <a:ext cx="9144000" cy="4497294"/>
          </a:xfrm>
          <a:prstGeom prst="rect">
            <a:avLst/>
          </a:prstGeom>
        </p:spPr>
      </p:pic>
    </p:spTree>
    <p:extLst>
      <p:ext uri="{BB962C8B-B14F-4D97-AF65-F5344CB8AC3E}">
        <p14:creationId xmlns:p14="http://schemas.microsoft.com/office/powerpoint/2010/main" val="949601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4"/>
          <p:cNvSpPr>
            <a:spLocks noGrp="1"/>
          </p:cNvSpPr>
          <p:nvPr>
            <p:ph type="title"/>
          </p:nvPr>
        </p:nvSpPr>
        <p:spPr>
          <a:xfrm>
            <a:off x="457200" y="155575"/>
            <a:ext cx="8229600" cy="869950"/>
          </a:xfrm>
        </p:spPr>
        <p:txBody>
          <a:bodyPr>
            <a:normAutofit/>
          </a:bodyPr>
          <a:lstStyle/>
          <a:p>
            <a:pPr eaLnBrk="1" hangingPunct="1"/>
            <a:r>
              <a:rPr lang="en-US" dirty="0" smtClean="0">
                <a:solidFill>
                  <a:srgbClr val="006298"/>
                </a:solidFill>
              </a:rPr>
              <a:t>A Quick Review of Filter Types</a:t>
            </a:r>
          </a:p>
        </p:txBody>
      </p:sp>
      <p:sp>
        <p:nvSpPr>
          <p:cNvPr id="2" name="Content Placeholder 1"/>
          <p:cNvSpPr>
            <a:spLocks noGrp="1"/>
          </p:cNvSpPr>
          <p:nvPr>
            <p:ph idx="1"/>
          </p:nvPr>
        </p:nvSpPr>
        <p:spPr>
          <a:xfrm>
            <a:off x="457200" y="1143000"/>
            <a:ext cx="8229600" cy="26828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Tip: the more filters you select, the less resources you will find.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0722" name="Slide Number Placeholder 1"/>
          <p:cNvSpPr>
            <a:spLocks noGrp="1"/>
          </p:cNvSpPr>
          <p:nvPr>
            <p:ph type="sldNum" sz="quarter" idx="12"/>
          </p:nvPr>
        </p:nvSpPr>
        <p:spPr bwMode="auto">
          <a:xfrm>
            <a:off x="457200" y="6356350"/>
            <a:ext cx="2133600" cy="365125"/>
          </a:xfrm>
          <a:ln>
            <a:miter lim="800000"/>
            <a:headEnd/>
            <a:tailEnd/>
          </a:ln>
        </p:spPr>
        <p:txBody>
          <a:bodyPr/>
          <a:lstStyle/>
          <a:p>
            <a:pPr algn="l">
              <a:defRPr/>
            </a:pPr>
            <a:r>
              <a:rPr lang="en-US"/>
              <a:t>Page </a:t>
            </a:r>
            <a:fld id="{0133B0C4-26B7-4815-86EA-B1698E2F69B0}" type="slidenum">
              <a:rPr lang="en-US"/>
              <a:pPr algn="l">
                <a:defRPr/>
              </a:pPr>
              <a:t>13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6461"/>
            <a:ext cx="9144000" cy="3782428"/>
          </a:xfrm>
          <a:prstGeom prst="rect">
            <a:avLst/>
          </a:prstGeom>
        </p:spPr>
      </p:pic>
    </p:spTree>
    <p:extLst>
      <p:ext uri="{BB962C8B-B14F-4D97-AF65-F5344CB8AC3E}">
        <p14:creationId xmlns:p14="http://schemas.microsoft.com/office/powerpoint/2010/main" val="670008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4"/>
          <p:cNvSpPr>
            <a:spLocks noGrp="1"/>
          </p:cNvSpPr>
          <p:nvPr>
            <p:ph type="title"/>
          </p:nvPr>
        </p:nvSpPr>
        <p:spPr>
          <a:xfrm>
            <a:off x="457200" y="155575"/>
            <a:ext cx="8229600" cy="869950"/>
          </a:xfrm>
        </p:spPr>
        <p:txBody>
          <a:bodyPr/>
          <a:lstStyle/>
          <a:p>
            <a:pPr eaLnBrk="1" hangingPunct="1"/>
            <a:r>
              <a:rPr lang="en-US" dirty="0" smtClean="0">
                <a:solidFill>
                  <a:srgbClr val="006298"/>
                </a:solidFill>
              </a:rPr>
              <a:t>Task 1. Lesson </a:t>
            </a:r>
            <a:r>
              <a:rPr lang="en-US" dirty="0" smtClean="0">
                <a:solidFill>
                  <a:srgbClr val="006298"/>
                </a:solidFill>
              </a:rPr>
              <a:t>Plan - </a:t>
            </a:r>
            <a:r>
              <a:rPr lang="en-US" dirty="0" smtClean="0">
                <a:solidFill>
                  <a:srgbClr val="006298"/>
                </a:solidFill>
              </a:rPr>
              <a:t>CCSS </a:t>
            </a:r>
            <a:r>
              <a:rPr lang="en-US" dirty="0" smtClean="0">
                <a:solidFill>
                  <a:srgbClr val="006298"/>
                </a:solidFill>
              </a:rPr>
              <a:t>Contents</a:t>
            </a:r>
            <a:endParaRPr lang="en-US" dirty="0" smtClean="0">
              <a:solidFill>
                <a:srgbClr val="006298"/>
              </a:solidFill>
            </a:endParaRPr>
          </a:p>
        </p:txBody>
      </p:sp>
      <p:sp>
        <p:nvSpPr>
          <p:cNvPr id="2" name="Content Placeholder 1"/>
          <p:cNvSpPr>
            <a:spLocks noGrp="1"/>
          </p:cNvSpPr>
          <p:nvPr>
            <p:ph idx="1"/>
          </p:nvPr>
        </p:nvSpPr>
        <p:spPr>
          <a:xfrm>
            <a:off x="457200" y="1065213"/>
            <a:ext cx="8229600" cy="2600325"/>
          </a:xfrm>
        </p:spPr>
        <p:txBody>
          <a:bodyPr>
            <a:normAutofit/>
          </a:bodyPr>
          <a:lstStyle/>
          <a:p>
            <a:pPr marL="0" indent="0">
              <a:spcBef>
                <a:spcPts val="0"/>
              </a:spcBef>
              <a:buNone/>
            </a:pPr>
            <a:r>
              <a:rPr lang="en-US" sz="2400" dirty="0"/>
              <a:t>Decide a LP CCSS content area. Click </a:t>
            </a:r>
            <a:r>
              <a:rPr lang="en-US" sz="2400" dirty="0" smtClean="0"/>
              <a:t>on “Digital Library Resources” at the left top corner. Select the appropriate items from the filters, find one or two resources that are helpful and can be shared with others. </a:t>
            </a:r>
            <a:r>
              <a:rPr lang="en-US" sz="2400" dirty="0"/>
              <a:t>To save a resource, you can open it up and click on “Add to Favorite”.  </a:t>
            </a:r>
            <a:r>
              <a:rPr lang="en-US" sz="2400" dirty="0" smtClean="0"/>
              <a:t>Write down the key ideas of resources.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0722" name="Slide Number Placeholder 1"/>
          <p:cNvSpPr>
            <a:spLocks noGrp="1"/>
          </p:cNvSpPr>
          <p:nvPr>
            <p:ph type="sldNum" sz="quarter" idx="12"/>
          </p:nvPr>
        </p:nvSpPr>
        <p:spPr bwMode="auto">
          <a:xfrm>
            <a:off x="457200" y="6356350"/>
            <a:ext cx="2133600" cy="365125"/>
          </a:xfrm>
          <a:ln>
            <a:miter lim="800000"/>
            <a:headEnd/>
            <a:tailEnd/>
          </a:ln>
        </p:spPr>
        <p:txBody>
          <a:bodyPr/>
          <a:lstStyle/>
          <a:p>
            <a:pPr algn="l">
              <a:defRPr/>
            </a:pPr>
            <a:r>
              <a:rPr lang="en-US"/>
              <a:t>Page </a:t>
            </a:r>
            <a:fld id="{0133B0C4-26B7-4815-86EA-B1698E2F69B0}" type="slidenum">
              <a:rPr lang="en-US"/>
              <a:pPr algn="l">
                <a:defRPr/>
              </a:pPr>
              <a:t>14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65538"/>
            <a:ext cx="9144000" cy="1936645"/>
          </a:xfrm>
          <a:prstGeom prst="rect">
            <a:avLst/>
          </a:prstGeom>
        </p:spPr>
      </p:pic>
    </p:spTree>
    <p:extLst>
      <p:ext uri="{BB962C8B-B14F-4D97-AF65-F5344CB8AC3E}">
        <p14:creationId xmlns:p14="http://schemas.microsoft.com/office/powerpoint/2010/main" val="1597549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915543"/>
          </a:xfrm>
        </p:spPr>
        <p:txBody>
          <a:bodyPr/>
          <a:lstStyle/>
          <a:p>
            <a:r>
              <a:rPr lang="en-US" dirty="0" smtClean="0"/>
              <a:t>Sharing Our Findings</a:t>
            </a:r>
            <a:endParaRPr lang="en-US" dirty="0"/>
          </a:p>
        </p:txBody>
      </p:sp>
      <p:sp>
        <p:nvSpPr>
          <p:cNvPr id="3" name="Content Placeholder 2"/>
          <p:cNvSpPr>
            <a:spLocks noGrp="1"/>
          </p:cNvSpPr>
          <p:nvPr>
            <p:ph idx="1"/>
          </p:nvPr>
        </p:nvSpPr>
        <p:spPr>
          <a:xfrm>
            <a:off x="457200" y="1268023"/>
            <a:ext cx="8229600" cy="4483100"/>
          </a:xfrm>
        </p:spPr>
        <p:txBody>
          <a:bodyPr/>
          <a:lstStyle/>
          <a:p>
            <a:r>
              <a:rPr lang="en-US" dirty="0" smtClean="0"/>
              <a:t>CCSS Lesson Plans </a:t>
            </a:r>
          </a:p>
        </p:txBody>
      </p:sp>
      <p:graphicFrame>
        <p:nvGraphicFramePr>
          <p:cNvPr id="4" name="Diagram 3"/>
          <p:cNvGraphicFramePr/>
          <p:nvPr>
            <p:extLst>
              <p:ext uri="{D42A27DB-BD31-4B8C-83A1-F6EECF244321}">
                <p14:modId xmlns:p14="http://schemas.microsoft.com/office/powerpoint/2010/main" val="297812451"/>
              </p:ext>
            </p:extLst>
          </p:nvPr>
        </p:nvGraphicFramePr>
        <p:xfrm>
          <a:off x="1524000" y="-85725"/>
          <a:ext cx="6096000" cy="4818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163" y="3063020"/>
            <a:ext cx="8301037" cy="3845452"/>
          </a:xfrm>
          <a:prstGeom prst="rect">
            <a:avLst/>
          </a:prstGeom>
        </p:spPr>
      </p:pic>
      <p:sp>
        <p:nvSpPr>
          <p:cNvPr id="7" name="Content Placeholder 2"/>
          <p:cNvSpPr txBox="1">
            <a:spLocks/>
          </p:cNvSpPr>
          <p:nvPr/>
        </p:nvSpPr>
        <p:spPr>
          <a:xfrm>
            <a:off x="457200" y="1288444"/>
            <a:ext cx="8229600" cy="44831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fontAlgn="auto">
              <a:spcAft>
                <a:spcPts val="0"/>
              </a:spcAft>
            </a:pPr>
            <a:r>
              <a:rPr lang="en-US" dirty="0" smtClean="0"/>
              <a:t> </a:t>
            </a:r>
          </a:p>
        </p:txBody>
      </p:sp>
    </p:spTree>
    <p:extLst>
      <p:ext uri="{BB962C8B-B14F-4D97-AF65-F5344CB8AC3E}">
        <p14:creationId xmlns:p14="http://schemas.microsoft.com/office/powerpoint/2010/main" val="384396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1" y="49755"/>
            <a:ext cx="3569876" cy="5500753"/>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800600" y="49755"/>
            <a:ext cx="3886200" cy="5502585"/>
          </a:xfrm>
          <a:prstGeom prst="rect">
            <a:avLst/>
          </a:prstGeom>
          <a:noFill/>
          <a:ln w="9525">
            <a:noFill/>
            <a:miter lim="800000"/>
            <a:headEnd/>
            <a:tailEnd/>
          </a:ln>
        </p:spPr>
      </p:pic>
      <p:sp>
        <p:nvSpPr>
          <p:cNvPr id="8" name="TextBox 7"/>
          <p:cNvSpPr txBox="1"/>
          <p:nvPr/>
        </p:nvSpPr>
        <p:spPr>
          <a:xfrm>
            <a:off x="114300" y="5657671"/>
            <a:ext cx="4800600" cy="1200329"/>
          </a:xfrm>
          <a:prstGeom prst="rect">
            <a:avLst/>
          </a:prstGeom>
          <a:noFill/>
        </p:spPr>
        <p:txBody>
          <a:bodyPr wrap="square" rtlCol="0">
            <a:spAutoFit/>
          </a:bodyPr>
          <a:lstStyle/>
          <a:p>
            <a:r>
              <a:rPr lang="en-US" dirty="0" smtClean="0"/>
              <a:t>Author: </a:t>
            </a:r>
            <a:r>
              <a:rPr lang="en-US" dirty="0">
                <a:hlinkClick r:id="rId5" invalidUrl="https://www.smarterbalancedlibrary.org/digital-library-resources?author=Dennis M. Walclott, Chancellor"/>
              </a:rPr>
              <a:t>Dennis M. Walclott, </a:t>
            </a:r>
            <a:r>
              <a:rPr lang="en-US" dirty="0" smtClean="0">
                <a:hlinkClick r:id="rId6" invalidUrl="https://www.smarterbalancedlibrary.org/digital-library-resources?author=Dennis M. Walclott, Chancellor"/>
              </a:rPr>
              <a:t>Chancellor</a:t>
            </a:r>
            <a:endParaRPr lang="en-US" dirty="0"/>
          </a:p>
          <a:p>
            <a:r>
              <a:rPr lang="en-US" dirty="0" smtClean="0"/>
              <a:t>Good overall LP resources</a:t>
            </a:r>
            <a:endParaRPr lang="en-US" dirty="0"/>
          </a:p>
        </p:txBody>
      </p:sp>
      <p:sp>
        <p:nvSpPr>
          <p:cNvPr id="9" name="TextBox 8"/>
          <p:cNvSpPr txBox="1"/>
          <p:nvPr/>
        </p:nvSpPr>
        <p:spPr>
          <a:xfrm>
            <a:off x="4314825" y="5777223"/>
            <a:ext cx="6340458" cy="854499"/>
          </a:xfrm>
          <a:prstGeom prst="rect">
            <a:avLst/>
          </a:prstGeom>
          <a:noFill/>
        </p:spPr>
        <p:txBody>
          <a:bodyPr wrap="square" rtlCol="0">
            <a:spAutoFit/>
          </a:bodyPr>
          <a:lstStyle/>
          <a:p>
            <a:r>
              <a:rPr lang="en-US" dirty="0" smtClean="0"/>
              <a:t>Author: </a:t>
            </a:r>
            <a:r>
              <a:rPr lang="en-US" dirty="0">
                <a:hlinkClick r:id="rId7" invalidUrl="https://www.smarterbalancedlibrary.org/digital-library-resources?author=Angie Shindelar"/>
              </a:rPr>
              <a:t>Angie </a:t>
            </a:r>
            <a:r>
              <a:rPr lang="en-US" dirty="0" smtClean="0">
                <a:hlinkClick r:id="rId8" invalidUrl="https://www.smarterbalancedlibrary.org/digital-library-resources?author=Angie Shindelar"/>
              </a:rPr>
              <a:t>Shindelar</a:t>
            </a:r>
            <a:endParaRPr lang="en-US" dirty="0" smtClean="0"/>
          </a:p>
          <a:p>
            <a:r>
              <a:rPr lang="en-US" dirty="0" smtClean="0"/>
              <a:t>Good supplementary problems</a:t>
            </a:r>
            <a:endParaRPr lang="en-US" dirty="0"/>
          </a:p>
        </p:txBody>
      </p:sp>
    </p:spTree>
    <p:extLst>
      <p:ext uri="{BB962C8B-B14F-4D97-AF65-F5344CB8AC3E}">
        <p14:creationId xmlns:p14="http://schemas.microsoft.com/office/powerpoint/2010/main" val="99608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2093976"/>
          </a:xfrm>
        </p:spPr>
        <p:txBody>
          <a:bodyPr/>
          <a:lstStyle/>
          <a:p>
            <a:r>
              <a:rPr lang="en-US" dirty="0" smtClean="0"/>
              <a:t>Search for a </a:t>
            </a:r>
            <a:r>
              <a:rPr lang="en-US" dirty="0" smtClean="0"/>
              <a:t>Resource by Author’s name or the name of the resource</a:t>
            </a:r>
            <a:endParaRPr lang="en-US" dirty="0"/>
          </a:p>
        </p:txBody>
      </p:sp>
      <p:sp>
        <p:nvSpPr>
          <p:cNvPr id="3" name="Content Placeholder 2"/>
          <p:cNvSpPr>
            <a:spLocks noGrp="1"/>
          </p:cNvSpPr>
          <p:nvPr>
            <p:ph idx="1"/>
          </p:nvPr>
        </p:nvSpPr>
        <p:spPr>
          <a:xfrm>
            <a:off x="457200" y="1685925"/>
            <a:ext cx="8229600" cy="4440238"/>
          </a:xfrm>
        </p:spPr>
        <p:txBody>
          <a:bodyPr/>
          <a:lstStyle/>
          <a:p>
            <a:r>
              <a:rPr lang="en-US" sz="2400" dirty="0" smtClean="0"/>
              <a:t>At the search window, enter </a:t>
            </a:r>
            <a:r>
              <a:rPr lang="en-US" sz="2400" smtClean="0"/>
              <a:t>the information you search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3" y="2195513"/>
            <a:ext cx="8358187" cy="4521771"/>
          </a:xfrm>
          <a:prstGeom prst="rect">
            <a:avLst/>
          </a:prstGeom>
        </p:spPr>
      </p:pic>
    </p:spTree>
    <p:extLst>
      <p:ext uri="{BB962C8B-B14F-4D97-AF65-F5344CB8AC3E}">
        <p14:creationId xmlns:p14="http://schemas.microsoft.com/office/powerpoint/2010/main" val="1478627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4"/>
          <p:cNvSpPr>
            <a:spLocks noGrp="1"/>
          </p:cNvSpPr>
          <p:nvPr>
            <p:ph type="title"/>
          </p:nvPr>
        </p:nvSpPr>
        <p:spPr>
          <a:xfrm>
            <a:off x="457200" y="155575"/>
            <a:ext cx="8229600" cy="869950"/>
          </a:xfrm>
        </p:spPr>
        <p:txBody>
          <a:bodyPr/>
          <a:lstStyle/>
          <a:p>
            <a:pPr eaLnBrk="1" hangingPunct="1"/>
            <a:r>
              <a:rPr lang="en-US" dirty="0" smtClean="0">
                <a:solidFill>
                  <a:srgbClr val="006298"/>
                </a:solidFill>
              </a:rPr>
              <a:t>Task 2. Formative Assessment</a:t>
            </a:r>
          </a:p>
        </p:txBody>
      </p:sp>
      <p:sp>
        <p:nvSpPr>
          <p:cNvPr id="2" name="Content Placeholder 1"/>
          <p:cNvSpPr>
            <a:spLocks noGrp="1"/>
          </p:cNvSpPr>
          <p:nvPr>
            <p:ph idx="1"/>
          </p:nvPr>
        </p:nvSpPr>
        <p:spPr>
          <a:xfrm>
            <a:off x="457200" y="800100"/>
            <a:ext cx="8229600" cy="26003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Click the Home icon. Look for resources </a:t>
            </a:r>
            <a:r>
              <a:rPr lang="en-US" sz="2400" dirty="0" smtClean="0"/>
              <a:t>under</a:t>
            </a:r>
            <a:r>
              <a:rPr lang="en-US" sz="2400" dirty="0" smtClean="0"/>
              <a:t> </a:t>
            </a:r>
            <a:r>
              <a:rPr lang="en-US" sz="2400" dirty="0" smtClean="0"/>
              <a:t>Formative </a:t>
            </a:r>
            <a:r>
              <a:rPr lang="en-US" sz="2400" dirty="0" smtClean="0"/>
              <a:t>Assessment. </a:t>
            </a:r>
            <a:r>
              <a:rPr lang="en-US" sz="2400" dirty="0" smtClean="0"/>
              <a:t>Select one or two resources that you find helpful and would like share with others. Write down the key ideas of resource.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0722" name="Slide Number Placeholder 1"/>
          <p:cNvSpPr>
            <a:spLocks noGrp="1"/>
          </p:cNvSpPr>
          <p:nvPr>
            <p:ph type="sldNum" sz="quarter" idx="12"/>
          </p:nvPr>
        </p:nvSpPr>
        <p:spPr bwMode="auto">
          <a:xfrm>
            <a:off x="457200" y="6356350"/>
            <a:ext cx="2133600" cy="365125"/>
          </a:xfrm>
          <a:ln>
            <a:miter lim="800000"/>
            <a:headEnd/>
            <a:tailEnd/>
          </a:ln>
        </p:spPr>
        <p:txBody>
          <a:bodyPr/>
          <a:lstStyle/>
          <a:p>
            <a:pPr algn="l">
              <a:defRPr/>
            </a:pPr>
            <a:r>
              <a:rPr lang="en-US"/>
              <a:t>Page </a:t>
            </a:r>
            <a:fld id="{0133B0C4-26B7-4815-86EA-B1698E2F69B0}" type="slidenum">
              <a:rPr lang="en-US"/>
              <a:pPr algn="l">
                <a:defRPr/>
              </a:pPr>
              <a:t>18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7274"/>
            <a:ext cx="9144000" cy="3786188"/>
          </a:xfrm>
          <a:prstGeom prst="rect">
            <a:avLst/>
          </a:prstGeom>
        </p:spPr>
      </p:pic>
    </p:spTree>
    <p:extLst>
      <p:ext uri="{BB962C8B-B14F-4D97-AF65-F5344CB8AC3E}">
        <p14:creationId xmlns:p14="http://schemas.microsoft.com/office/powerpoint/2010/main" val="247251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74638"/>
            <a:ext cx="2628900" cy="5588535"/>
          </a:xfrm>
        </p:spPr>
      </p:pic>
      <p:sp>
        <p:nvSpPr>
          <p:cNvPr id="5" name="TextBox 4"/>
          <p:cNvSpPr txBox="1"/>
          <p:nvPr/>
        </p:nvSpPr>
        <p:spPr>
          <a:xfrm>
            <a:off x="0" y="5863174"/>
            <a:ext cx="3429000" cy="1015663"/>
          </a:xfrm>
          <a:prstGeom prst="rect">
            <a:avLst/>
          </a:prstGeom>
          <a:noFill/>
        </p:spPr>
        <p:txBody>
          <a:bodyPr wrap="square" rtlCol="0">
            <a:spAutoFit/>
          </a:bodyPr>
          <a:lstStyle/>
          <a:p>
            <a:r>
              <a:rPr lang="en-US" sz="2000" dirty="0" smtClean="0"/>
              <a:t>Teaching Channel, Becky Berg. Quality video for instructional ideas</a:t>
            </a:r>
            <a:endParaRPr lang="en-US" sz="2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0"/>
            <a:ext cx="2790484" cy="5801798"/>
          </a:xfrm>
          <a:prstGeom prst="rect">
            <a:avLst/>
          </a:prstGeom>
        </p:spPr>
      </p:pic>
      <p:sp>
        <p:nvSpPr>
          <p:cNvPr id="7" name="TextBox 6"/>
          <p:cNvSpPr txBox="1"/>
          <p:nvPr/>
        </p:nvSpPr>
        <p:spPr>
          <a:xfrm>
            <a:off x="3300413" y="5845603"/>
            <a:ext cx="2757487" cy="923330"/>
          </a:xfrm>
          <a:prstGeom prst="rect">
            <a:avLst/>
          </a:prstGeom>
          <a:noFill/>
        </p:spPr>
        <p:txBody>
          <a:bodyPr wrap="square" rtlCol="0">
            <a:spAutoFit/>
          </a:bodyPr>
          <a:lstStyle/>
          <a:p>
            <a:r>
              <a:rPr lang="en-US" sz="1800" dirty="0" smtClean="0"/>
              <a:t>Laura </a:t>
            </a:r>
            <a:r>
              <a:rPr lang="en-US" sz="1800" dirty="0" err="1" smtClean="0"/>
              <a:t>Lowder</a:t>
            </a:r>
            <a:endParaRPr lang="en-US" sz="1800" dirty="0" smtClean="0"/>
          </a:p>
          <a:p>
            <a:r>
              <a:rPr lang="en-US" sz="1800" dirty="0" smtClean="0"/>
              <a:t>A helpful chart to track students performance</a:t>
            </a:r>
            <a:endParaRPr lang="en-US" sz="18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484" y="214060"/>
            <a:ext cx="2924516" cy="5804041"/>
          </a:xfrm>
          <a:prstGeom prst="rect">
            <a:avLst/>
          </a:prstGeom>
        </p:spPr>
      </p:pic>
      <p:sp>
        <p:nvSpPr>
          <p:cNvPr id="9" name="TextBox 8"/>
          <p:cNvSpPr txBox="1"/>
          <p:nvPr/>
        </p:nvSpPr>
        <p:spPr>
          <a:xfrm>
            <a:off x="6219483" y="6060686"/>
            <a:ext cx="2610191" cy="646331"/>
          </a:xfrm>
          <a:prstGeom prst="rect">
            <a:avLst/>
          </a:prstGeom>
          <a:noFill/>
        </p:spPr>
        <p:txBody>
          <a:bodyPr wrap="square" rtlCol="0">
            <a:spAutoFit/>
          </a:bodyPr>
          <a:lstStyle/>
          <a:p>
            <a:r>
              <a:rPr lang="en-US" sz="1800" dirty="0" smtClean="0"/>
              <a:t>Morning Star Williams</a:t>
            </a:r>
          </a:p>
          <a:p>
            <a:r>
              <a:rPr lang="en-US" sz="1800" dirty="0" smtClean="0"/>
              <a:t>Detailed info on F.A.</a:t>
            </a:r>
            <a:endParaRPr lang="en-US" sz="1800" dirty="0"/>
          </a:p>
        </p:txBody>
      </p:sp>
    </p:spTree>
    <p:extLst>
      <p:ext uri="{BB962C8B-B14F-4D97-AF65-F5344CB8AC3E}">
        <p14:creationId xmlns:p14="http://schemas.microsoft.com/office/powerpoint/2010/main" val="1847679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Grant Goals </a:t>
            </a:r>
            <a:endParaRPr lang="en-US" dirty="0"/>
          </a:p>
        </p:txBody>
      </p:sp>
      <p:sp>
        <p:nvSpPr>
          <p:cNvPr id="3" name="Content Placeholder 2"/>
          <p:cNvSpPr>
            <a:spLocks noGrp="1"/>
          </p:cNvSpPr>
          <p:nvPr>
            <p:ph idx="1"/>
          </p:nvPr>
        </p:nvSpPr>
        <p:spPr>
          <a:xfrm>
            <a:off x="685800" y="1649921"/>
            <a:ext cx="7772400" cy="4679442"/>
          </a:xfrm>
        </p:spPr>
        <p:txBody>
          <a:bodyPr>
            <a:normAutofit/>
          </a:bodyPr>
          <a:lstStyle/>
          <a:p>
            <a:r>
              <a:rPr lang="en-US" sz="2200" dirty="0" smtClean="0"/>
              <a:t>“Teachers </a:t>
            </a:r>
            <a:r>
              <a:rPr lang="en-US" sz="2200" dirty="0"/>
              <a:t>will have </a:t>
            </a:r>
            <a:r>
              <a:rPr lang="en-US" sz="2200" i="1" dirty="0"/>
              <a:t>increased standard-based teaching skills</a:t>
            </a:r>
            <a:r>
              <a:rPr lang="en-US" sz="2200" dirty="0"/>
              <a:t> </a:t>
            </a:r>
            <a:r>
              <a:rPr lang="en-US" sz="2200" dirty="0" smtClean="0"/>
              <a:t>measured </a:t>
            </a:r>
            <a:r>
              <a:rPr lang="en-US" sz="2200" dirty="0"/>
              <a:t>by </a:t>
            </a:r>
            <a:endParaRPr lang="en-US" sz="2200" dirty="0" smtClean="0"/>
          </a:p>
          <a:p>
            <a:r>
              <a:rPr lang="en-US" sz="2200" dirty="0" smtClean="0"/>
              <a:t>(1) 3 </a:t>
            </a:r>
            <a:r>
              <a:rPr lang="en-US" sz="2200" dirty="0"/>
              <a:t>lesson plans </a:t>
            </a:r>
            <a:r>
              <a:rPr lang="en-US" sz="2200" dirty="0" smtClean="0"/>
              <a:t>demonstrating  </a:t>
            </a:r>
          </a:p>
          <a:p>
            <a:pPr marL="514350" indent="-514350">
              <a:buFont typeface="+mj-lt"/>
              <a:buAutoNum type="romanLcPeriod"/>
            </a:pPr>
            <a:r>
              <a:rPr lang="en-US" sz="2200" dirty="0" smtClean="0"/>
              <a:t>standards-based </a:t>
            </a:r>
            <a:r>
              <a:rPr lang="en-US" sz="2200" dirty="0"/>
              <a:t>instructional </a:t>
            </a:r>
            <a:r>
              <a:rPr lang="en-US" sz="2200" dirty="0" smtClean="0"/>
              <a:t>objectives (</a:t>
            </a:r>
            <a:r>
              <a:rPr lang="en-US" sz="2200" dirty="0" smtClean="0">
                <a:solidFill>
                  <a:srgbClr val="0070C0"/>
                </a:solidFill>
              </a:rPr>
              <a:t>Oct., </a:t>
            </a:r>
            <a:r>
              <a:rPr lang="en-US" sz="2200" dirty="0" smtClean="0">
                <a:solidFill>
                  <a:schemeClr val="accent1"/>
                </a:solidFill>
              </a:rPr>
              <a:t>Jan. Modules 17, </a:t>
            </a:r>
            <a:r>
              <a:rPr lang="en-US" sz="2200" dirty="0" smtClean="0">
                <a:solidFill>
                  <a:schemeClr val="accent1"/>
                </a:solidFill>
              </a:rPr>
              <a:t>20 &amp; </a:t>
            </a:r>
            <a:r>
              <a:rPr lang="en-US" sz="2200" dirty="0" smtClean="0">
                <a:solidFill>
                  <a:schemeClr val="accent1"/>
                </a:solidFill>
              </a:rPr>
              <a:t>24</a:t>
            </a:r>
            <a:r>
              <a:rPr lang="en-US" sz="2200" dirty="0" smtClean="0"/>
              <a:t>), </a:t>
            </a:r>
          </a:p>
          <a:p>
            <a:pPr marL="514350" indent="-514350">
              <a:buFont typeface="+mj-lt"/>
              <a:buAutoNum type="romanLcPeriod"/>
            </a:pPr>
            <a:r>
              <a:rPr lang="en-US" sz="2200" dirty="0" smtClean="0"/>
              <a:t>Identification </a:t>
            </a:r>
            <a:r>
              <a:rPr lang="en-US" sz="2200" dirty="0"/>
              <a:t>of common developmental approximations or misconceptions related to the learning </a:t>
            </a:r>
            <a:r>
              <a:rPr lang="en-US" sz="2200" dirty="0" smtClean="0"/>
              <a:t>objectives (</a:t>
            </a:r>
            <a:r>
              <a:rPr lang="en-US" sz="2200" dirty="0" smtClean="0">
                <a:solidFill>
                  <a:srgbClr val="0070C0"/>
                </a:solidFill>
              </a:rPr>
              <a:t>Oct., </a:t>
            </a:r>
            <a:r>
              <a:rPr lang="en-US" sz="2200" dirty="0" smtClean="0">
                <a:solidFill>
                  <a:schemeClr val="accent1"/>
                </a:solidFill>
              </a:rPr>
              <a:t>Jan, </a:t>
            </a:r>
            <a:r>
              <a:rPr lang="en-US" sz="2200" dirty="0" smtClean="0">
                <a:solidFill>
                  <a:schemeClr val="accent1"/>
                </a:solidFill>
              </a:rPr>
              <a:t>Modules 17 &amp; 20</a:t>
            </a:r>
            <a:r>
              <a:rPr lang="en-US" sz="2200" dirty="0" smtClean="0"/>
              <a:t>), </a:t>
            </a:r>
          </a:p>
          <a:p>
            <a:pPr marL="514350" indent="-514350">
              <a:buFont typeface="+mj-lt"/>
              <a:buAutoNum type="romanLcPeriod"/>
            </a:pPr>
            <a:r>
              <a:rPr lang="en-US" sz="2200" dirty="0" smtClean="0"/>
              <a:t>Using </a:t>
            </a:r>
            <a:r>
              <a:rPr lang="en-US" sz="2200" dirty="0"/>
              <a:t>research-based instructional </a:t>
            </a:r>
            <a:r>
              <a:rPr lang="en-US" sz="2200" dirty="0" smtClean="0"/>
              <a:t>strategies (</a:t>
            </a:r>
            <a:r>
              <a:rPr lang="en-US" sz="2200" dirty="0" smtClean="0">
                <a:solidFill>
                  <a:schemeClr val="accent1"/>
                </a:solidFill>
              </a:rPr>
              <a:t>Jan. Modules 11, 17, </a:t>
            </a:r>
            <a:r>
              <a:rPr lang="en-US" sz="2200" dirty="0" smtClean="0">
                <a:solidFill>
                  <a:schemeClr val="accent1"/>
                </a:solidFill>
              </a:rPr>
              <a:t>20 &amp; </a:t>
            </a:r>
            <a:r>
              <a:rPr lang="en-US" sz="2200" dirty="0" smtClean="0">
                <a:solidFill>
                  <a:schemeClr val="accent1"/>
                </a:solidFill>
              </a:rPr>
              <a:t>24</a:t>
            </a:r>
            <a:r>
              <a:rPr lang="en-US" sz="2200" dirty="0" smtClean="0"/>
              <a:t>), </a:t>
            </a:r>
          </a:p>
          <a:p>
            <a:pPr marL="514350" indent="-514350">
              <a:buFont typeface="+mj-lt"/>
              <a:buAutoNum type="romanLcPeriod"/>
            </a:pPr>
            <a:r>
              <a:rPr lang="en-US" sz="2200" dirty="0" smtClean="0"/>
              <a:t>Following </a:t>
            </a:r>
            <a:r>
              <a:rPr lang="en-US" sz="2200" dirty="0"/>
              <a:t>the 4-steps formative assessment </a:t>
            </a:r>
            <a:r>
              <a:rPr lang="en-US" sz="2200" dirty="0" smtClean="0"/>
              <a:t>process (</a:t>
            </a:r>
            <a:r>
              <a:rPr lang="en-US" sz="2200" dirty="0" smtClean="0">
                <a:solidFill>
                  <a:srgbClr val="0070C0"/>
                </a:solidFill>
              </a:rPr>
              <a:t>Oct.</a:t>
            </a:r>
            <a:r>
              <a:rPr lang="en-US" sz="2200" dirty="0" smtClean="0"/>
              <a:t>, </a:t>
            </a:r>
            <a:r>
              <a:rPr lang="en-US" sz="2200" dirty="0" smtClean="0">
                <a:solidFill>
                  <a:schemeClr val="accent1"/>
                </a:solidFill>
              </a:rPr>
              <a:t>Jan. Modules </a:t>
            </a:r>
            <a:r>
              <a:rPr lang="en-US" sz="2200" dirty="0" smtClean="0">
                <a:solidFill>
                  <a:schemeClr val="accent1"/>
                </a:solidFill>
              </a:rPr>
              <a:t>20 &amp; </a:t>
            </a:r>
            <a:r>
              <a:rPr lang="en-US" sz="2200" dirty="0" smtClean="0">
                <a:solidFill>
                  <a:schemeClr val="accent1"/>
                </a:solidFill>
              </a:rPr>
              <a:t>24</a:t>
            </a:r>
            <a:r>
              <a:rPr lang="en-US" sz="2200" dirty="0" smtClean="0"/>
              <a:t>), </a:t>
            </a:r>
          </a:p>
        </p:txBody>
      </p:sp>
    </p:spTree>
    <p:extLst>
      <p:ext uri="{BB962C8B-B14F-4D97-AF65-F5344CB8AC3E}">
        <p14:creationId xmlns:p14="http://schemas.microsoft.com/office/powerpoint/2010/main" val="764049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4"/>
          <p:cNvSpPr>
            <a:spLocks noGrp="1"/>
          </p:cNvSpPr>
          <p:nvPr>
            <p:ph type="title"/>
          </p:nvPr>
        </p:nvSpPr>
        <p:spPr>
          <a:xfrm>
            <a:off x="457200" y="155575"/>
            <a:ext cx="8229600" cy="869950"/>
          </a:xfrm>
        </p:spPr>
        <p:txBody>
          <a:bodyPr/>
          <a:lstStyle/>
          <a:p>
            <a:pPr eaLnBrk="1" hangingPunct="1"/>
            <a:r>
              <a:rPr lang="en-US" dirty="0" smtClean="0">
                <a:solidFill>
                  <a:srgbClr val="006298"/>
                </a:solidFill>
              </a:rPr>
              <a:t>Task </a:t>
            </a:r>
            <a:r>
              <a:rPr lang="en-US" dirty="0" smtClean="0">
                <a:solidFill>
                  <a:srgbClr val="006298"/>
                </a:solidFill>
              </a:rPr>
              <a:t>3. </a:t>
            </a:r>
            <a:r>
              <a:rPr lang="en-US" dirty="0" smtClean="0">
                <a:solidFill>
                  <a:srgbClr val="006298"/>
                </a:solidFill>
              </a:rPr>
              <a:t>ELL Students</a:t>
            </a:r>
          </a:p>
        </p:txBody>
      </p:sp>
      <p:sp>
        <p:nvSpPr>
          <p:cNvPr id="2" name="Content Placeholder 1"/>
          <p:cNvSpPr>
            <a:spLocks noGrp="1"/>
          </p:cNvSpPr>
          <p:nvPr>
            <p:ph idx="1"/>
          </p:nvPr>
        </p:nvSpPr>
        <p:spPr>
          <a:xfrm>
            <a:off x="457200" y="800100"/>
            <a:ext cx="8229600" cy="26003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Look for resources in teaching ELL students under “Intended Student Population”. Select two resources that you find helpful and would like share with others. Write down the key words of resource.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0722" name="Slide Number Placeholder 1"/>
          <p:cNvSpPr>
            <a:spLocks noGrp="1"/>
          </p:cNvSpPr>
          <p:nvPr>
            <p:ph type="sldNum" sz="quarter" idx="12"/>
          </p:nvPr>
        </p:nvSpPr>
        <p:spPr bwMode="auto">
          <a:xfrm>
            <a:off x="457200" y="6356350"/>
            <a:ext cx="2133600" cy="365125"/>
          </a:xfrm>
          <a:ln>
            <a:miter lim="800000"/>
            <a:headEnd/>
            <a:tailEnd/>
          </a:ln>
        </p:spPr>
        <p:txBody>
          <a:bodyPr/>
          <a:lstStyle/>
          <a:p>
            <a:pPr algn="l">
              <a:defRPr/>
            </a:pPr>
            <a:r>
              <a:rPr lang="en-US"/>
              <a:t>Page </a:t>
            </a:r>
            <a:fld id="{0133B0C4-26B7-4815-86EA-B1698E2F69B0}" type="slidenum">
              <a:rPr lang="en-US"/>
              <a:pPr algn="l">
                <a:defRPr/>
              </a:pPr>
              <a:t>20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7426"/>
            <a:ext cx="11415937" cy="2578099"/>
          </a:xfrm>
          <a:prstGeom prst="rect">
            <a:avLst/>
          </a:prstGeom>
        </p:spPr>
      </p:pic>
    </p:spTree>
    <p:extLst>
      <p:ext uri="{BB962C8B-B14F-4D97-AF65-F5344CB8AC3E}">
        <p14:creationId xmlns:p14="http://schemas.microsoft.com/office/powerpoint/2010/main" val="1499127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 y="0"/>
            <a:ext cx="2934346" cy="5711825"/>
          </a:xfrm>
        </p:spPr>
      </p:pic>
      <p:sp>
        <p:nvSpPr>
          <p:cNvPr id="5" name="TextBox 4"/>
          <p:cNvSpPr txBox="1"/>
          <p:nvPr/>
        </p:nvSpPr>
        <p:spPr>
          <a:xfrm>
            <a:off x="457200" y="5657671"/>
            <a:ext cx="2600325" cy="1200329"/>
          </a:xfrm>
          <a:prstGeom prst="rect">
            <a:avLst/>
          </a:prstGeom>
          <a:noFill/>
        </p:spPr>
        <p:txBody>
          <a:bodyPr wrap="square" rtlCol="0">
            <a:spAutoFit/>
          </a:bodyPr>
          <a:lstStyle/>
          <a:p>
            <a:r>
              <a:rPr lang="en-US" sz="1800" dirty="0" smtClean="0">
                <a:hlinkClick r:id="rId3" invalidUrl="https://www.smarterbalancedlibrary.org/digital-library-resources?author=Understanding Language Initiative at Stanford University"/>
              </a:rPr>
              <a:t>Understanding </a:t>
            </a:r>
            <a:r>
              <a:rPr lang="en-US" sz="1800" dirty="0">
                <a:hlinkClick r:id="rId4" invalidUrl="https://www.smarterbalancedlibrary.org/digital-library-resources?author=Understanding Language Initiative at Stanford University"/>
              </a:rPr>
              <a:t>Language Initiative at Stanford </a:t>
            </a:r>
            <a:r>
              <a:rPr lang="en-US" sz="1800" dirty="0" smtClean="0">
                <a:hlinkClick r:id="rId5" invalidUrl="https://www.smarterbalancedlibrary.org/digital-library-resources?author=Understanding Language Initiative at Stanford University"/>
              </a:rPr>
              <a:t>University</a:t>
            </a:r>
            <a:r>
              <a:rPr lang="en-US" sz="1800" dirty="0" smtClean="0"/>
              <a:t>, </a:t>
            </a:r>
            <a:r>
              <a:rPr lang="en-US" sz="1800" dirty="0" smtClean="0">
                <a:hlinkClick r:id="rId6"/>
              </a:rPr>
              <a:t>Hsiaolin </a:t>
            </a:r>
            <a:r>
              <a:rPr lang="en-US" sz="1800" dirty="0">
                <a:hlinkClick r:id="rId6"/>
              </a:rPr>
              <a:t>Hsieh</a:t>
            </a:r>
            <a:endParaRPr lang="en-US" sz="1800"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0683" y="0"/>
            <a:ext cx="2960405" cy="6103300"/>
          </a:xfrm>
          <a:prstGeom prst="rect">
            <a:avLst/>
          </a:prstGeom>
        </p:spPr>
      </p:pic>
      <p:sp>
        <p:nvSpPr>
          <p:cNvPr id="7" name="TextBox 6"/>
          <p:cNvSpPr txBox="1"/>
          <p:nvPr/>
        </p:nvSpPr>
        <p:spPr>
          <a:xfrm>
            <a:off x="3020683" y="6160358"/>
            <a:ext cx="1795684" cy="707886"/>
          </a:xfrm>
          <a:prstGeom prst="rect">
            <a:avLst/>
          </a:prstGeom>
          <a:noFill/>
        </p:spPr>
        <p:txBody>
          <a:bodyPr wrap="none" rtlCol="0">
            <a:spAutoFit/>
          </a:bodyPr>
          <a:lstStyle/>
          <a:p>
            <a:r>
              <a:rPr lang="en-US" sz="2000" dirty="0" smtClean="0">
                <a:solidFill>
                  <a:srgbClr val="FFC000"/>
                </a:solidFill>
              </a:rPr>
              <a:t>Stacie </a:t>
            </a:r>
            <a:r>
              <a:rPr lang="en-US" sz="2000" dirty="0" err="1" smtClean="0">
                <a:solidFill>
                  <a:srgbClr val="FFC000"/>
                </a:solidFill>
              </a:rPr>
              <a:t>Broden</a:t>
            </a:r>
            <a:endParaRPr lang="en-US" sz="2000" dirty="0" smtClean="0">
              <a:solidFill>
                <a:srgbClr val="FFC000"/>
              </a:solidFill>
            </a:endParaRPr>
          </a:p>
          <a:p>
            <a:r>
              <a:rPr lang="en-US" sz="2000" dirty="0" err="1" smtClean="0">
                <a:solidFill>
                  <a:srgbClr val="FFC000"/>
                </a:solidFill>
              </a:rPr>
              <a:t>Frayer</a:t>
            </a:r>
            <a:r>
              <a:rPr lang="en-US" sz="2000" dirty="0" smtClean="0">
                <a:solidFill>
                  <a:srgbClr val="FFC000"/>
                </a:solidFill>
              </a:rPr>
              <a:t> </a:t>
            </a:r>
            <a:r>
              <a:rPr lang="en-US" sz="2000" dirty="0" smtClean="0">
                <a:solidFill>
                  <a:srgbClr val="FFC000"/>
                </a:solidFill>
              </a:rPr>
              <a:t>model</a:t>
            </a:r>
            <a:endParaRPr lang="en-US" sz="2000" dirty="0">
              <a:solidFill>
                <a:srgbClr val="FFC000"/>
              </a:solidFill>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1088" y="-157246"/>
            <a:ext cx="3162912" cy="6013008"/>
          </a:xfrm>
          <a:prstGeom prst="rect">
            <a:avLst/>
          </a:prstGeom>
        </p:spPr>
      </p:pic>
      <p:sp>
        <p:nvSpPr>
          <p:cNvPr id="9" name="TextBox 8"/>
          <p:cNvSpPr txBox="1"/>
          <p:nvPr/>
        </p:nvSpPr>
        <p:spPr>
          <a:xfrm>
            <a:off x="5981088" y="5946928"/>
            <a:ext cx="2943225" cy="923330"/>
          </a:xfrm>
          <a:prstGeom prst="rect">
            <a:avLst/>
          </a:prstGeom>
          <a:noFill/>
        </p:spPr>
        <p:txBody>
          <a:bodyPr wrap="square" rtlCol="0">
            <a:spAutoFit/>
          </a:bodyPr>
          <a:lstStyle/>
          <a:p>
            <a:r>
              <a:rPr lang="en-US" sz="1800" dirty="0" err="1">
                <a:solidFill>
                  <a:srgbClr val="FFC000"/>
                </a:solidFill>
              </a:rPr>
              <a:t>Judit</a:t>
            </a:r>
            <a:r>
              <a:rPr lang="en-US" sz="1800" dirty="0">
                <a:solidFill>
                  <a:srgbClr val="FFC000"/>
                </a:solidFill>
              </a:rPr>
              <a:t> </a:t>
            </a:r>
            <a:r>
              <a:rPr lang="en-US" sz="1800" dirty="0" err="1" smtClean="0">
                <a:solidFill>
                  <a:srgbClr val="FFC000"/>
                </a:solidFill>
              </a:rPr>
              <a:t>Moschkovich</a:t>
            </a:r>
            <a:r>
              <a:rPr lang="en-US" sz="1800" dirty="0" smtClean="0">
                <a:solidFill>
                  <a:srgbClr val="FFC000"/>
                </a:solidFill>
              </a:rPr>
              <a:t>,</a:t>
            </a:r>
          </a:p>
          <a:p>
            <a:r>
              <a:rPr lang="en-US" sz="1800" dirty="0">
                <a:solidFill>
                  <a:srgbClr val="FFC000"/>
                </a:solidFill>
              </a:rPr>
              <a:t>w</a:t>
            </a:r>
            <a:r>
              <a:rPr lang="en-US" sz="1800" dirty="0" smtClean="0">
                <a:solidFill>
                  <a:srgbClr val="FFC000"/>
                </a:solidFill>
              </a:rPr>
              <a:t>ell-Known expert on teaching math to ELLS </a:t>
            </a:r>
            <a:endParaRPr lang="en-US" dirty="0">
              <a:solidFill>
                <a:srgbClr val="FFC000"/>
              </a:solidFill>
            </a:endParaRPr>
          </a:p>
        </p:txBody>
      </p:sp>
    </p:spTree>
    <p:extLst>
      <p:ext uri="{BB962C8B-B14F-4D97-AF65-F5344CB8AC3E}">
        <p14:creationId xmlns:p14="http://schemas.microsoft.com/office/powerpoint/2010/main" val="1166043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p:txBody>
          <a:bodyPr/>
          <a:lstStyle/>
          <a:p>
            <a:r>
              <a:rPr lang="en-US" dirty="0" smtClean="0"/>
              <a:t> </a:t>
            </a:r>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00163" y="274638"/>
            <a:ext cx="6000750" cy="5800391"/>
          </a:xfrm>
          <a:prstGeom prst="rect">
            <a:avLst/>
          </a:prstGeom>
          <a:noFill/>
          <a:ln w="9525">
            <a:noFill/>
            <a:miter lim="800000"/>
            <a:headEnd/>
            <a:tailEnd/>
          </a:ln>
        </p:spPr>
      </p:pic>
      <p:sp>
        <p:nvSpPr>
          <p:cNvPr id="7" name="TextBox 6"/>
          <p:cNvSpPr txBox="1"/>
          <p:nvPr/>
        </p:nvSpPr>
        <p:spPr>
          <a:xfrm>
            <a:off x="457200" y="6126163"/>
            <a:ext cx="3107261" cy="707886"/>
          </a:xfrm>
          <a:prstGeom prst="rect">
            <a:avLst/>
          </a:prstGeom>
          <a:noFill/>
        </p:spPr>
        <p:txBody>
          <a:bodyPr wrap="none" rtlCol="0">
            <a:spAutoFit/>
          </a:bodyPr>
          <a:lstStyle/>
          <a:p>
            <a:r>
              <a:rPr lang="en-US" sz="2000" dirty="0" smtClean="0">
                <a:solidFill>
                  <a:srgbClr val="FFC000"/>
                </a:solidFill>
                <a:hlinkClick r:id="rId4" invalidUrl="https://www.smarterbalancedlibrary.org/digital-library-resources?author=Marisa Aoki;Sam Saldivar"/>
              </a:rPr>
              <a:t>Marisa </a:t>
            </a:r>
            <a:r>
              <a:rPr lang="en-US" sz="2000" dirty="0">
                <a:solidFill>
                  <a:srgbClr val="FFC000"/>
                </a:solidFill>
                <a:hlinkClick r:id="rId5" invalidUrl="https://www.smarterbalancedlibrary.org/digital-library-resources?author=Marisa Aoki;Sam Saldivar"/>
              </a:rPr>
              <a:t>Aoki;Sam </a:t>
            </a:r>
            <a:r>
              <a:rPr lang="en-US" sz="2000" dirty="0" smtClean="0">
                <a:solidFill>
                  <a:srgbClr val="FFC000"/>
                </a:solidFill>
                <a:hlinkClick r:id="rId6" invalidUrl="https://www.smarterbalancedlibrary.org/digital-library-resources?author=Marisa Aoki;Sam Saldivar"/>
              </a:rPr>
              <a:t>Saldivar</a:t>
            </a:r>
            <a:endParaRPr lang="en-US" sz="2000" dirty="0" smtClean="0">
              <a:solidFill>
                <a:srgbClr val="FFC000"/>
              </a:solidFill>
            </a:endParaRPr>
          </a:p>
          <a:p>
            <a:r>
              <a:rPr lang="en-US" sz="2000" dirty="0" smtClean="0">
                <a:solidFill>
                  <a:srgbClr val="FFC000"/>
                </a:solidFill>
              </a:rPr>
              <a:t>Lesson plan on inequality</a:t>
            </a:r>
            <a:endParaRPr lang="en-US" sz="2000" dirty="0">
              <a:solidFill>
                <a:srgbClr val="FFC000"/>
              </a:solidFill>
            </a:endParaRPr>
          </a:p>
        </p:txBody>
      </p:sp>
      <p:sp>
        <p:nvSpPr>
          <p:cNvPr id="8" name="TextBox 7"/>
          <p:cNvSpPr txBox="1"/>
          <p:nvPr/>
        </p:nvSpPr>
        <p:spPr>
          <a:xfrm>
            <a:off x="4471988" y="6126163"/>
            <a:ext cx="4528285" cy="707886"/>
          </a:xfrm>
          <a:prstGeom prst="rect">
            <a:avLst/>
          </a:prstGeom>
          <a:noFill/>
        </p:spPr>
        <p:txBody>
          <a:bodyPr wrap="square" rtlCol="0">
            <a:spAutoFit/>
          </a:bodyPr>
          <a:lstStyle/>
          <a:p>
            <a:r>
              <a:rPr lang="en-US" sz="2000" dirty="0" smtClean="0">
                <a:solidFill>
                  <a:srgbClr val="FFC000"/>
                </a:solidFill>
                <a:hlinkClick r:id="rId7" invalidUrl="https://www.smarterbalancedlibrary.org/digital-library-resources?author=Debra  Spear "/>
              </a:rPr>
              <a:t>Debra </a:t>
            </a:r>
            <a:r>
              <a:rPr lang="en-US" sz="2000" dirty="0">
                <a:solidFill>
                  <a:srgbClr val="FFC000"/>
                </a:solidFill>
                <a:hlinkClick r:id="rId8" invalidUrl="https://www.smarterbalancedlibrary.org/digital-library-resources?author=Debra  Spear "/>
              </a:rPr>
              <a:t>Spear </a:t>
            </a:r>
            <a:endParaRPr lang="en-US" sz="2000" dirty="0" smtClean="0">
              <a:solidFill>
                <a:srgbClr val="FFC000"/>
              </a:solidFill>
            </a:endParaRPr>
          </a:p>
          <a:p>
            <a:r>
              <a:rPr lang="en-US" sz="2000" dirty="0" smtClean="0">
                <a:solidFill>
                  <a:srgbClr val="FFC000"/>
                </a:solidFill>
              </a:rPr>
              <a:t>Traffic signs for grading exit tickets</a:t>
            </a:r>
            <a:endParaRPr lang="en-US" sz="2000" dirty="0">
              <a:solidFill>
                <a:srgbClr val="FFC000"/>
              </a:solidFill>
            </a:endParaRPr>
          </a:p>
        </p:txBody>
      </p:sp>
    </p:spTree>
    <p:extLst>
      <p:ext uri="{BB962C8B-B14F-4D97-AF65-F5344CB8AC3E}">
        <p14:creationId xmlns:p14="http://schemas.microsoft.com/office/powerpoint/2010/main" val="302416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4"/>
          <p:cNvSpPr>
            <a:spLocks noGrp="1"/>
          </p:cNvSpPr>
          <p:nvPr>
            <p:ph type="title"/>
          </p:nvPr>
        </p:nvSpPr>
        <p:spPr>
          <a:xfrm>
            <a:off x="457200" y="155575"/>
            <a:ext cx="8229600" cy="869950"/>
          </a:xfrm>
        </p:spPr>
        <p:txBody>
          <a:bodyPr/>
          <a:lstStyle/>
          <a:p>
            <a:pPr eaLnBrk="1" hangingPunct="1"/>
            <a:r>
              <a:rPr lang="en-US" dirty="0" smtClean="0">
                <a:solidFill>
                  <a:srgbClr val="006298"/>
                </a:solidFill>
              </a:rPr>
              <a:t>Task 4. Students with Disability</a:t>
            </a:r>
          </a:p>
        </p:txBody>
      </p:sp>
      <p:sp>
        <p:nvSpPr>
          <p:cNvPr id="2" name="Content Placeholder 1"/>
          <p:cNvSpPr>
            <a:spLocks noGrp="1"/>
          </p:cNvSpPr>
          <p:nvPr>
            <p:ph idx="1"/>
          </p:nvPr>
        </p:nvSpPr>
        <p:spPr>
          <a:xfrm>
            <a:off x="457200" y="800100"/>
            <a:ext cx="8229600" cy="26003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Look for resources in teaching students with disability w/o select grade level. Select one or two resources that you find helpful and would like share with others. Write down the key ideas of resources.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0722" name="Slide Number Placeholder 1"/>
          <p:cNvSpPr>
            <a:spLocks noGrp="1"/>
          </p:cNvSpPr>
          <p:nvPr>
            <p:ph type="sldNum" sz="quarter" idx="12"/>
          </p:nvPr>
        </p:nvSpPr>
        <p:spPr bwMode="auto">
          <a:xfrm>
            <a:off x="457200" y="6356350"/>
            <a:ext cx="2133600" cy="365125"/>
          </a:xfrm>
          <a:ln>
            <a:miter lim="800000"/>
            <a:headEnd/>
            <a:tailEnd/>
          </a:ln>
        </p:spPr>
        <p:txBody>
          <a:bodyPr/>
          <a:lstStyle/>
          <a:p>
            <a:pPr algn="l">
              <a:defRPr/>
            </a:pPr>
            <a:r>
              <a:rPr lang="en-US"/>
              <a:t>Page </a:t>
            </a:r>
            <a:fld id="{0133B0C4-26B7-4815-86EA-B1698E2F69B0}" type="slidenum">
              <a:rPr lang="en-US"/>
              <a:pPr algn="l">
                <a:defRPr/>
              </a:pPr>
              <a:t>23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494902"/>
            <a:ext cx="8215312" cy="4044010"/>
          </a:xfrm>
          <a:prstGeom prst="rect">
            <a:avLst/>
          </a:prstGeom>
        </p:spPr>
      </p:pic>
    </p:spTree>
    <p:extLst>
      <p:ext uri="{BB962C8B-B14F-4D97-AF65-F5344CB8AC3E}">
        <p14:creationId xmlns:p14="http://schemas.microsoft.com/office/powerpoint/2010/main" val="1294019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7146" y="8225"/>
            <a:ext cx="3192468" cy="5737816"/>
          </a:xfrm>
        </p:spPr>
      </p:pic>
      <p:sp>
        <p:nvSpPr>
          <p:cNvPr id="6" name="TextBox 5"/>
          <p:cNvSpPr txBox="1"/>
          <p:nvPr/>
        </p:nvSpPr>
        <p:spPr>
          <a:xfrm>
            <a:off x="4833142" y="5746041"/>
            <a:ext cx="4043362" cy="1015663"/>
          </a:xfrm>
          <a:prstGeom prst="rect">
            <a:avLst/>
          </a:prstGeom>
          <a:noFill/>
        </p:spPr>
        <p:txBody>
          <a:bodyPr wrap="square" rtlCol="0">
            <a:spAutoFit/>
          </a:bodyPr>
          <a:lstStyle/>
          <a:p>
            <a:r>
              <a:rPr lang="en-US" sz="2000" dirty="0" smtClean="0">
                <a:hlinkClick r:id="rId4" invalidUrl="https://www.smarterbalancedlibrary.org/digital-library-resources?author=Alan  LaDuca "/>
              </a:rPr>
              <a:t>Alan LaDuca</a:t>
            </a:r>
            <a:endParaRPr lang="en-US" sz="2000" dirty="0" smtClean="0"/>
          </a:p>
          <a:p>
            <a:r>
              <a:rPr lang="en-US" sz="2000" dirty="0" smtClean="0"/>
              <a:t>Teaching root, prefix and</a:t>
            </a:r>
          </a:p>
          <a:p>
            <a:r>
              <a:rPr lang="en-US" sz="2000" dirty="0" smtClean="0"/>
              <a:t>suffix of mathematical words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8225"/>
            <a:ext cx="3143250" cy="5930877"/>
          </a:xfrm>
          <a:prstGeom prst="rect">
            <a:avLst/>
          </a:prstGeom>
        </p:spPr>
      </p:pic>
      <p:sp>
        <p:nvSpPr>
          <p:cNvPr id="8" name="TextBox 7"/>
          <p:cNvSpPr txBox="1"/>
          <p:nvPr/>
        </p:nvSpPr>
        <p:spPr>
          <a:xfrm>
            <a:off x="635793" y="5953844"/>
            <a:ext cx="3243263" cy="923330"/>
          </a:xfrm>
          <a:prstGeom prst="rect">
            <a:avLst/>
          </a:prstGeom>
          <a:noFill/>
        </p:spPr>
        <p:txBody>
          <a:bodyPr wrap="square" rtlCol="0">
            <a:spAutoFit/>
          </a:bodyPr>
          <a:lstStyle/>
          <a:p>
            <a:r>
              <a:rPr lang="en-US" sz="1800" dirty="0" smtClean="0">
                <a:hlinkClick r:id="rId6" invalidUrl="https://www.smarterbalancedlibrary.org/digital-library-resources?author=Sharon Vaughn, Jeanne Wanzek, Christy S. Murray, Greg Roberts"/>
              </a:rPr>
              <a:t>Sharon </a:t>
            </a:r>
            <a:r>
              <a:rPr lang="en-US" sz="1800" dirty="0">
                <a:hlinkClick r:id="rId7" invalidUrl="https://www.smarterbalancedlibrary.org/digital-library-resources?author=Sharon Vaughn, Jeanne Wanzek, Christy S. Murray, Greg Roberts"/>
              </a:rPr>
              <a:t>Vaughn, Jeanne Wanzek, Christy S. Murray, Greg Roberts</a:t>
            </a:r>
            <a:endParaRPr lang="en-US" sz="1800" dirty="0"/>
          </a:p>
        </p:txBody>
      </p:sp>
    </p:spTree>
    <p:extLst>
      <p:ext uri="{BB962C8B-B14F-4D97-AF65-F5344CB8AC3E}">
        <p14:creationId xmlns:p14="http://schemas.microsoft.com/office/powerpoint/2010/main" val="123930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Other Resources</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sz="2400" dirty="0" smtClean="0"/>
              <a:t>The following 4 slides were created by Dr. Mark Roddy from Seattle University for the January Institute, 2016.</a:t>
            </a:r>
            <a:endParaRPr lang="en-US" sz="2400" dirty="0"/>
          </a:p>
        </p:txBody>
      </p:sp>
    </p:spTree>
    <p:extLst>
      <p:ext uri="{BB962C8B-B14F-4D97-AF65-F5344CB8AC3E}">
        <p14:creationId xmlns:p14="http://schemas.microsoft.com/office/powerpoint/2010/main" val="2056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3"/>
          <p:cNvPicPr>
            <a:picLocks noChangeAspect="1" noChangeArrowheads="1"/>
          </p:cNvPicPr>
          <p:nvPr/>
        </p:nvPicPr>
        <p:blipFill>
          <a:blip r:embed="rId3"/>
          <a:srcRect/>
          <a:stretch>
            <a:fillRect/>
          </a:stretch>
        </p:blipFill>
        <p:spPr bwMode="auto">
          <a:xfrm>
            <a:off x="69850" y="47625"/>
            <a:ext cx="4502150" cy="1198563"/>
          </a:xfrm>
          <a:prstGeom prst="rect">
            <a:avLst/>
          </a:prstGeom>
          <a:noFill/>
          <a:ln w="9525">
            <a:noFill/>
            <a:miter lim="800000"/>
            <a:headEnd/>
            <a:tailEnd/>
          </a:ln>
        </p:spPr>
      </p:pic>
      <p:sp>
        <p:nvSpPr>
          <p:cNvPr id="66564" name="Rectangle 4"/>
          <p:cNvSpPr>
            <a:spLocks noChangeArrowheads="1"/>
          </p:cNvSpPr>
          <p:nvPr/>
        </p:nvSpPr>
        <p:spPr bwMode="auto">
          <a:xfrm>
            <a:off x="4895850" y="457200"/>
            <a:ext cx="4076700" cy="457200"/>
          </a:xfrm>
          <a:prstGeom prst="rect">
            <a:avLst/>
          </a:prstGeom>
          <a:noFill/>
          <a:ln w="9525">
            <a:noFill/>
            <a:miter lim="800000"/>
            <a:headEnd/>
            <a:tailEnd/>
          </a:ln>
          <a:effectLst/>
        </p:spPr>
        <p:txBody>
          <a:bodyPr>
            <a:prstTxWarp prst="textNoShape">
              <a:avLst/>
            </a:prstTxWarp>
            <a:spAutoFit/>
          </a:bodyPr>
          <a:lstStyle/>
          <a:p>
            <a:pPr>
              <a:defRPr/>
            </a:pPr>
            <a:r>
              <a:rPr lang="en-US" dirty="0">
                <a:latin typeface="Calibri" charset="0"/>
                <a:hlinkClick r:id="rId4"/>
              </a:rPr>
              <a:t>http://illuminations.nctm.org/</a:t>
            </a:r>
            <a:endParaRPr lang="en-US" dirty="0">
              <a:latin typeface="Calibri" charset="0"/>
            </a:endParaRPr>
          </a:p>
        </p:txBody>
      </p:sp>
      <p:pic>
        <p:nvPicPr>
          <p:cNvPr id="66565" name="Picture 5" descr="Picture 2">
            <a:hlinkClick r:id="rId4"/>
          </p:cNvPr>
          <p:cNvPicPr>
            <a:picLocks noChangeAspect="1" noChangeArrowheads="1"/>
          </p:cNvPicPr>
          <p:nvPr/>
        </p:nvPicPr>
        <p:blipFill>
          <a:blip r:embed="rId5"/>
          <a:srcRect/>
          <a:stretch>
            <a:fillRect/>
          </a:stretch>
        </p:blipFill>
        <p:spPr bwMode="auto">
          <a:xfrm>
            <a:off x="252578" y="1246188"/>
            <a:ext cx="5611813" cy="5411787"/>
          </a:xfrm>
          <a:prstGeom prst="rect">
            <a:avLst/>
          </a:prstGeom>
          <a:noFill/>
          <a:effectLst>
            <a:outerShdw blurRad="63500" dist="107763" dir="2700000" algn="ctr" rotWithShape="0">
              <a:srgbClr val="000000">
                <a:alpha val="74998"/>
              </a:srgbClr>
            </a:outerShdw>
          </a:effectLst>
        </p:spPr>
      </p:pic>
      <p:sp>
        <p:nvSpPr>
          <p:cNvPr id="5" name="TextBox 4"/>
          <p:cNvSpPr txBox="1"/>
          <p:nvPr/>
        </p:nvSpPr>
        <p:spPr>
          <a:xfrm>
            <a:off x="6328724" y="1914074"/>
            <a:ext cx="2362082" cy="2123658"/>
          </a:xfrm>
          <a:prstGeom prst="rect">
            <a:avLst/>
          </a:prstGeom>
          <a:noFill/>
        </p:spPr>
        <p:txBody>
          <a:bodyPr wrap="none" rtlCol="0">
            <a:spAutoFit/>
          </a:bodyPr>
          <a:lstStyle/>
          <a:p>
            <a:r>
              <a:rPr lang="en-US" sz="2200" dirty="0" smtClean="0"/>
              <a:t>This site offers </a:t>
            </a:r>
          </a:p>
          <a:p>
            <a:r>
              <a:rPr lang="en-US" sz="2200" dirty="0" smtClean="0"/>
              <a:t>access to well </a:t>
            </a:r>
          </a:p>
          <a:p>
            <a:r>
              <a:rPr lang="en-US" sz="2200" dirty="0" smtClean="0"/>
              <a:t>tested and vetted </a:t>
            </a:r>
          </a:p>
          <a:p>
            <a:r>
              <a:rPr lang="en-US" sz="2200" dirty="0" smtClean="0"/>
              <a:t>lesson plans</a:t>
            </a:r>
          </a:p>
          <a:p>
            <a:r>
              <a:rPr lang="en-US" sz="2200" dirty="0" smtClean="0"/>
              <a:t>and </a:t>
            </a:r>
            <a:r>
              <a:rPr lang="en-US" sz="2200" dirty="0" err="1" smtClean="0"/>
              <a:t>interactives</a:t>
            </a:r>
            <a:r>
              <a:rPr lang="en-US" sz="2200" dirty="0" smtClean="0"/>
              <a:t>.  </a:t>
            </a:r>
          </a:p>
          <a:p>
            <a:r>
              <a:rPr lang="en-US" sz="2200" dirty="0" smtClean="0"/>
              <a:t> </a:t>
            </a:r>
            <a:endParaRPr lang="en-US" sz="2200" i="1" dirty="0"/>
          </a:p>
        </p:txBody>
      </p:sp>
      <p:sp>
        <p:nvSpPr>
          <p:cNvPr id="2" name="TextBox 1"/>
          <p:cNvSpPr txBox="1"/>
          <p:nvPr/>
        </p:nvSpPr>
        <p:spPr>
          <a:xfrm>
            <a:off x="6457950" y="6272213"/>
            <a:ext cx="2895278" cy="400110"/>
          </a:xfrm>
          <a:prstGeom prst="rect">
            <a:avLst/>
          </a:prstGeom>
          <a:noFill/>
        </p:spPr>
        <p:txBody>
          <a:bodyPr wrap="square" rtlCol="0">
            <a:spAutoFit/>
          </a:bodyPr>
          <a:lstStyle/>
          <a:p>
            <a:r>
              <a:rPr lang="en-US" sz="2000" dirty="0" smtClean="0"/>
              <a:t>Dr. Mark Roddy</a:t>
            </a:r>
            <a:endParaRPr lang="en-US" sz="2000" dirty="0"/>
          </a:p>
        </p:txBody>
      </p:sp>
    </p:spTree>
    <p:extLst>
      <p:ext uri="{BB962C8B-B14F-4D97-AF65-F5344CB8AC3E}">
        <p14:creationId xmlns:p14="http://schemas.microsoft.com/office/powerpoint/2010/main" val="1031083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descr="Picture 2"/>
          <p:cNvPicPr>
            <a:picLocks noChangeAspect="1" noChangeArrowheads="1"/>
          </p:cNvPicPr>
          <p:nvPr/>
        </p:nvPicPr>
        <p:blipFill>
          <a:blip r:embed="rId3"/>
          <a:srcRect/>
          <a:stretch>
            <a:fillRect/>
          </a:stretch>
        </p:blipFill>
        <p:spPr bwMode="auto">
          <a:xfrm>
            <a:off x="161925" y="1397000"/>
            <a:ext cx="8615363" cy="4799013"/>
          </a:xfrm>
          <a:prstGeom prst="rect">
            <a:avLst/>
          </a:prstGeom>
          <a:noFill/>
          <a:effectLst>
            <a:outerShdw blurRad="63500" dist="107763" dir="2700000" algn="ctr" rotWithShape="0">
              <a:srgbClr val="000000">
                <a:alpha val="74998"/>
              </a:srgbClr>
            </a:outerShdw>
          </a:effectLst>
        </p:spPr>
      </p:pic>
      <p:sp>
        <p:nvSpPr>
          <p:cNvPr id="83972" name="Rectangle 4"/>
          <p:cNvSpPr>
            <a:spLocks noChangeArrowheads="1"/>
          </p:cNvSpPr>
          <p:nvPr/>
        </p:nvSpPr>
        <p:spPr bwMode="auto">
          <a:xfrm>
            <a:off x="4044950" y="338138"/>
            <a:ext cx="4906963" cy="457200"/>
          </a:xfrm>
          <a:prstGeom prst="rect">
            <a:avLst/>
          </a:prstGeom>
          <a:noFill/>
          <a:ln w="9525">
            <a:noFill/>
            <a:miter lim="800000"/>
            <a:headEnd/>
            <a:tailEnd/>
          </a:ln>
          <a:effectLst/>
        </p:spPr>
        <p:txBody>
          <a:bodyPr wrap="none">
            <a:prstTxWarp prst="textNoShape">
              <a:avLst/>
            </a:prstTxWarp>
            <a:spAutoFit/>
          </a:bodyPr>
          <a:lstStyle/>
          <a:p>
            <a:pPr>
              <a:defRPr/>
            </a:pPr>
            <a:r>
              <a:rPr lang="en-US" dirty="0">
                <a:latin typeface="Calibri" charset="0"/>
                <a:hlinkClick r:id="rId4"/>
              </a:rPr>
              <a:t>http://www.shodor.org/interactivate/</a:t>
            </a:r>
            <a:endParaRPr lang="en-US" dirty="0">
              <a:latin typeface="Calibri" charset="0"/>
            </a:endParaRPr>
          </a:p>
        </p:txBody>
      </p:sp>
      <p:pic>
        <p:nvPicPr>
          <p:cNvPr id="83973" name="Picture 5" descr="Picture 1"/>
          <p:cNvPicPr>
            <a:picLocks noChangeAspect="1" noChangeArrowheads="1"/>
          </p:cNvPicPr>
          <p:nvPr/>
        </p:nvPicPr>
        <p:blipFill>
          <a:blip r:embed="rId5"/>
          <a:srcRect/>
          <a:stretch>
            <a:fillRect/>
          </a:stretch>
        </p:blipFill>
        <p:spPr bwMode="auto">
          <a:xfrm>
            <a:off x="161925" y="147638"/>
            <a:ext cx="3556000" cy="647700"/>
          </a:xfrm>
          <a:prstGeom prst="rect">
            <a:avLst/>
          </a:prstGeom>
          <a:noFill/>
          <a:effectLst>
            <a:outerShdw blurRad="63500" dist="107763" dir="2700000" algn="ctr" rotWithShape="0">
              <a:srgbClr val="000000">
                <a:alpha val="74998"/>
              </a:srgbClr>
            </a:outerShdw>
          </a:effectLst>
        </p:spPr>
      </p:pic>
      <p:sp>
        <p:nvSpPr>
          <p:cNvPr id="2" name="Frame 1"/>
          <p:cNvSpPr/>
          <p:nvPr/>
        </p:nvSpPr>
        <p:spPr>
          <a:xfrm>
            <a:off x="4837471" y="2812026"/>
            <a:ext cx="727587" cy="235974"/>
          </a:xfrm>
          <a:prstGeom prst="frame">
            <a:avLst/>
          </a:prstGeom>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6134637" y="2782528"/>
            <a:ext cx="856098" cy="265471"/>
          </a:xfrm>
          <a:prstGeom prst="frame">
            <a:avLst/>
          </a:prstGeom>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394147" y="6196013"/>
            <a:ext cx="2323778" cy="830997"/>
          </a:xfrm>
          <a:prstGeom prst="rect">
            <a:avLst/>
          </a:prstGeom>
          <a:noFill/>
        </p:spPr>
        <p:txBody>
          <a:bodyPr wrap="none" rtlCol="0">
            <a:spAutoFit/>
          </a:bodyPr>
          <a:lstStyle/>
          <a:p>
            <a:r>
              <a:rPr lang="en-US" dirty="0"/>
              <a:t>Dr. Mark Roddy</a:t>
            </a:r>
          </a:p>
          <a:p>
            <a:endParaRPr lang="en-US" dirty="0"/>
          </a:p>
        </p:txBody>
      </p:sp>
    </p:spTree>
    <p:extLst>
      <p:ext uri="{BB962C8B-B14F-4D97-AF65-F5344CB8AC3E}">
        <p14:creationId xmlns:p14="http://schemas.microsoft.com/office/powerpoint/2010/main" val="206016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Picture 1">
            <a:hlinkClick r:id="rId3"/>
          </p:cNvPr>
          <p:cNvPicPr>
            <a:picLocks noChangeAspect="1" noChangeArrowheads="1"/>
          </p:cNvPicPr>
          <p:nvPr/>
        </p:nvPicPr>
        <p:blipFill>
          <a:blip r:embed="rId4"/>
          <a:srcRect/>
          <a:stretch>
            <a:fillRect/>
          </a:stretch>
        </p:blipFill>
        <p:spPr bwMode="auto">
          <a:xfrm>
            <a:off x="60325" y="584200"/>
            <a:ext cx="7159625" cy="5788025"/>
          </a:xfrm>
          <a:prstGeom prst="rect">
            <a:avLst/>
          </a:prstGeom>
          <a:noFill/>
          <a:effectLst>
            <a:outerShdw blurRad="63500" dist="107763" dir="2700000" algn="ctr" rotWithShape="0">
              <a:srgbClr val="000000">
                <a:alpha val="74998"/>
              </a:srgbClr>
            </a:outerShdw>
          </a:effectLst>
        </p:spPr>
      </p:pic>
      <p:sp>
        <p:nvSpPr>
          <p:cNvPr id="84996" name="Rectangle 4"/>
          <p:cNvSpPr>
            <a:spLocks noChangeArrowheads="1"/>
          </p:cNvSpPr>
          <p:nvPr/>
        </p:nvSpPr>
        <p:spPr bwMode="auto">
          <a:xfrm>
            <a:off x="5835650" y="127000"/>
            <a:ext cx="2768600" cy="457200"/>
          </a:xfrm>
          <a:prstGeom prst="rect">
            <a:avLst/>
          </a:prstGeom>
          <a:noFill/>
          <a:ln w="9525">
            <a:noFill/>
            <a:miter lim="800000"/>
            <a:headEnd/>
            <a:tailEnd/>
          </a:ln>
          <a:effectLst/>
        </p:spPr>
        <p:txBody>
          <a:bodyPr wrap="none">
            <a:prstTxWarp prst="textNoShape">
              <a:avLst/>
            </a:prstTxWarp>
            <a:spAutoFit/>
          </a:bodyPr>
          <a:lstStyle/>
          <a:p>
            <a:pPr>
              <a:defRPr/>
            </a:pPr>
            <a:r>
              <a:rPr lang="en-US" dirty="0">
                <a:latin typeface="Calibri" charset="0"/>
                <a:hlinkClick r:id="rId3"/>
              </a:rPr>
              <a:t>http://ccssmath.org/</a:t>
            </a:r>
            <a:endParaRPr lang="en-US" dirty="0">
              <a:latin typeface="Calibri" charset="0"/>
            </a:endParaRPr>
          </a:p>
        </p:txBody>
      </p:sp>
      <p:pic>
        <p:nvPicPr>
          <p:cNvPr id="84997" name="Picture 5" descr="Picture 2"/>
          <p:cNvPicPr>
            <a:picLocks noChangeAspect="1" noChangeArrowheads="1"/>
          </p:cNvPicPr>
          <p:nvPr/>
        </p:nvPicPr>
        <p:blipFill>
          <a:blip r:embed="rId5"/>
          <a:srcRect/>
          <a:stretch>
            <a:fillRect/>
          </a:stretch>
        </p:blipFill>
        <p:spPr bwMode="auto">
          <a:xfrm>
            <a:off x="315913" y="127000"/>
            <a:ext cx="2117725" cy="595313"/>
          </a:xfrm>
          <a:prstGeom prst="rect">
            <a:avLst/>
          </a:prstGeom>
          <a:noFill/>
          <a:effectLst>
            <a:outerShdw blurRad="63500" dist="107763" dir="2700000" algn="ctr" rotWithShape="0">
              <a:srgbClr val="000000">
                <a:alpha val="74998"/>
              </a:srgbClr>
            </a:outerShdw>
          </a:effectLst>
        </p:spPr>
      </p:pic>
      <p:sp>
        <p:nvSpPr>
          <p:cNvPr id="2" name="TextBox 1"/>
          <p:cNvSpPr txBox="1"/>
          <p:nvPr/>
        </p:nvSpPr>
        <p:spPr>
          <a:xfrm>
            <a:off x="7343776" y="5956726"/>
            <a:ext cx="2002110" cy="738664"/>
          </a:xfrm>
          <a:prstGeom prst="rect">
            <a:avLst/>
          </a:prstGeom>
          <a:noFill/>
        </p:spPr>
        <p:txBody>
          <a:bodyPr wrap="square" rtlCol="0">
            <a:spAutoFit/>
          </a:bodyPr>
          <a:lstStyle/>
          <a:p>
            <a:r>
              <a:rPr lang="en-US" sz="1800" dirty="0"/>
              <a:t>Dr. Mark </a:t>
            </a:r>
            <a:r>
              <a:rPr lang="en-US" sz="1800" dirty="0" smtClean="0"/>
              <a:t>Roddy</a:t>
            </a:r>
            <a:endParaRPr lang="en-US" sz="1800" dirty="0"/>
          </a:p>
          <a:p>
            <a:endParaRPr lang="en-US" dirty="0"/>
          </a:p>
        </p:txBody>
      </p:sp>
    </p:spTree>
    <p:extLst>
      <p:ext uri="{BB962C8B-B14F-4D97-AF65-F5344CB8AC3E}">
        <p14:creationId xmlns:p14="http://schemas.microsoft.com/office/powerpoint/2010/main" val="519631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6645" y="128658"/>
            <a:ext cx="3696929" cy="8699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dirty="0" smtClean="0">
                <a:solidFill>
                  <a:srgbClr val="800000"/>
                </a:solidFill>
              </a:rPr>
              <a:t>A few more </a:t>
            </a:r>
            <a:r>
              <a:rPr lang="is-IS" dirty="0" smtClean="0">
                <a:solidFill>
                  <a:srgbClr val="800000"/>
                </a:solidFill>
              </a:rPr>
              <a:t>….</a:t>
            </a:r>
            <a:endParaRPr lang="en-US" dirty="0" smtClean="0">
              <a:solidFill>
                <a:srgbClr val="006298"/>
              </a:solidFill>
            </a:endParaRPr>
          </a:p>
        </p:txBody>
      </p:sp>
      <p:sp>
        <p:nvSpPr>
          <p:cNvPr id="3" name="TextBox 2"/>
          <p:cNvSpPr txBox="1"/>
          <p:nvPr/>
        </p:nvSpPr>
        <p:spPr>
          <a:xfrm>
            <a:off x="196645" y="1025525"/>
            <a:ext cx="2954655" cy="461665"/>
          </a:xfrm>
          <a:prstGeom prst="rect">
            <a:avLst/>
          </a:prstGeom>
          <a:noFill/>
        </p:spPr>
        <p:txBody>
          <a:bodyPr wrap="none" rtlCol="0">
            <a:spAutoFit/>
          </a:bodyPr>
          <a:lstStyle/>
          <a:p>
            <a:r>
              <a:rPr lang="en-US" dirty="0">
                <a:hlinkClick r:id="rId3"/>
              </a:rPr>
              <a:t>http://nlvm.usu.edu</a:t>
            </a:r>
            <a:r>
              <a:rPr lang="en-US" dirty="0" smtClean="0">
                <a:hlinkClick r:id="rId3"/>
              </a:rPr>
              <a:t>/</a:t>
            </a:r>
            <a:r>
              <a:rPr lang="en-US" dirty="0" smtClean="0"/>
              <a:t>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77" y="1491040"/>
            <a:ext cx="2506492" cy="2048649"/>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2962" y="1193391"/>
            <a:ext cx="2971800" cy="977900"/>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4051014" y="589013"/>
            <a:ext cx="4824462" cy="461665"/>
          </a:xfrm>
          <a:prstGeom prst="rect">
            <a:avLst/>
          </a:prstGeom>
          <a:noFill/>
        </p:spPr>
        <p:txBody>
          <a:bodyPr wrap="none" rtlCol="0">
            <a:spAutoFit/>
          </a:bodyPr>
          <a:lstStyle/>
          <a:p>
            <a:r>
              <a:rPr lang="en-US" dirty="0">
                <a:hlinkClick r:id="rId6"/>
              </a:rPr>
              <a:t>http://www.pbslearningmedia.org</a:t>
            </a:r>
            <a:r>
              <a:rPr lang="en-US" dirty="0" smtClean="0">
                <a:hlinkClick r:id="rId6"/>
              </a:rPr>
              <a:t>/</a:t>
            </a:r>
            <a:r>
              <a:rPr lang="en-US" dirty="0" smtClean="0"/>
              <a:t> </a:t>
            </a:r>
            <a:endParaRPr lang="en-US" dirty="0"/>
          </a:p>
        </p:txBody>
      </p:sp>
      <p:sp>
        <p:nvSpPr>
          <p:cNvPr id="7" name="TextBox 6"/>
          <p:cNvSpPr txBox="1"/>
          <p:nvPr/>
        </p:nvSpPr>
        <p:spPr>
          <a:xfrm>
            <a:off x="3721572" y="2118239"/>
            <a:ext cx="4525598" cy="461665"/>
          </a:xfrm>
          <a:prstGeom prst="rect">
            <a:avLst/>
          </a:prstGeom>
          <a:noFill/>
        </p:spPr>
        <p:txBody>
          <a:bodyPr wrap="none" rtlCol="0">
            <a:spAutoFit/>
          </a:bodyPr>
          <a:lstStyle/>
          <a:p>
            <a:r>
              <a:rPr lang="en-US" sz="1400" dirty="0" smtClean="0"/>
              <a:t>e.g., select 10</a:t>
            </a:r>
            <a:r>
              <a:rPr lang="en-US" sz="1400" baseline="30000" dirty="0" smtClean="0"/>
              <a:t>th</a:t>
            </a:r>
            <a:r>
              <a:rPr lang="en-US" sz="1400" dirty="0" smtClean="0"/>
              <a:t> gr math and math =&gt; 518 resources!  </a:t>
            </a:r>
            <a:r>
              <a:rPr lang="en-US" dirty="0" smtClean="0"/>
              <a:t> </a:t>
            </a:r>
            <a:endParaRPr lang="en-US"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8310" y="4685906"/>
            <a:ext cx="3318906" cy="1904202"/>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25485" y="4060231"/>
            <a:ext cx="4165179" cy="400110"/>
          </a:xfrm>
          <a:prstGeom prst="rect">
            <a:avLst/>
          </a:prstGeom>
          <a:noFill/>
        </p:spPr>
        <p:txBody>
          <a:bodyPr wrap="none" rtlCol="0">
            <a:spAutoFit/>
          </a:bodyPr>
          <a:lstStyle/>
          <a:p>
            <a:r>
              <a:rPr lang="en-US" sz="2000" dirty="0">
                <a:hlinkClick r:id="rId8"/>
              </a:rPr>
              <a:t>http://robertkaplinsky.com/lessons</a:t>
            </a:r>
            <a:r>
              <a:rPr lang="en-US" sz="2000" dirty="0" smtClean="0">
                <a:hlinkClick r:id="rId8"/>
              </a:rPr>
              <a:t>/</a:t>
            </a:r>
            <a:r>
              <a:rPr lang="en-US" sz="2000" dirty="0" smtClean="0"/>
              <a:t> </a:t>
            </a:r>
            <a:endParaRPr lang="en-US" sz="2000" dirty="0"/>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252" y="3080924"/>
            <a:ext cx="3188229" cy="3446208"/>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238214" y="5021879"/>
            <a:ext cx="1430594" cy="758648"/>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196645" y="6128443"/>
            <a:ext cx="867545" cy="461665"/>
          </a:xfrm>
          <a:prstGeom prst="rect">
            <a:avLst/>
          </a:prstGeom>
          <a:noFill/>
        </p:spPr>
        <p:txBody>
          <a:bodyPr wrap="none" rtlCol="0">
            <a:spAutoFit/>
          </a:bodyPr>
          <a:lstStyle/>
          <a:p>
            <a:r>
              <a:rPr lang="en-US" smtClean="0"/>
              <a:t>e.g., </a:t>
            </a:r>
            <a:endParaRPr lang="en-US"/>
          </a:p>
        </p:txBody>
      </p:sp>
      <p:sp>
        <p:nvSpPr>
          <p:cNvPr id="15" name="TextBox 14"/>
          <p:cNvSpPr txBox="1"/>
          <p:nvPr/>
        </p:nvSpPr>
        <p:spPr>
          <a:xfrm>
            <a:off x="4516502" y="2555571"/>
            <a:ext cx="3365730" cy="461665"/>
          </a:xfrm>
          <a:prstGeom prst="rect">
            <a:avLst/>
          </a:prstGeom>
          <a:noFill/>
        </p:spPr>
        <p:txBody>
          <a:bodyPr wrap="none" rtlCol="0">
            <a:spAutoFit/>
          </a:bodyPr>
          <a:lstStyle/>
          <a:p>
            <a:r>
              <a:rPr lang="en-US">
                <a:hlinkClick r:id="rId11"/>
              </a:rPr>
              <a:t>http://www.101qs.com</a:t>
            </a:r>
            <a:r>
              <a:rPr lang="en-US" smtClean="0">
                <a:hlinkClick r:id="rId11"/>
              </a:rPr>
              <a:t>/</a:t>
            </a:r>
            <a:r>
              <a:rPr lang="en-US" smtClean="0"/>
              <a:t> </a:t>
            </a:r>
            <a:endParaRPr lang="en-US"/>
          </a:p>
        </p:txBody>
      </p:sp>
      <p:sp>
        <p:nvSpPr>
          <p:cNvPr id="11" name="TextBox 10"/>
          <p:cNvSpPr txBox="1"/>
          <p:nvPr/>
        </p:nvSpPr>
        <p:spPr>
          <a:xfrm>
            <a:off x="7882232" y="5176342"/>
            <a:ext cx="1081995" cy="923330"/>
          </a:xfrm>
          <a:prstGeom prst="rect">
            <a:avLst/>
          </a:prstGeom>
          <a:noFill/>
        </p:spPr>
        <p:txBody>
          <a:bodyPr wrap="square" rtlCol="0">
            <a:spAutoFit/>
          </a:bodyPr>
          <a:lstStyle/>
          <a:p>
            <a:r>
              <a:rPr lang="en-US" sz="1800" dirty="0"/>
              <a:t>Dr. Mark </a:t>
            </a:r>
            <a:endParaRPr lang="en-US" sz="1800" dirty="0" smtClean="0"/>
          </a:p>
          <a:p>
            <a:r>
              <a:rPr lang="en-US" sz="1800" dirty="0" smtClean="0"/>
              <a:t>Roddy</a:t>
            </a:r>
            <a:endParaRPr lang="en-US" sz="1800" dirty="0"/>
          </a:p>
          <a:p>
            <a:endParaRPr lang="en-US" sz="1800" dirty="0"/>
          </a:p>
        </p:txBody>
      </p:sp>
    </p:spTree>
    <p:extLst>
      <p:ext uri="{BB962C8B-B14F-4D97-AF65-F5344CB8AC3E}">
        <p14:creationId xmlns:p14="http://schemas.microsoft.com/office/powerpoint/2010/main" val="2102684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1744"/>
            <a:ext cx="7772400" cy="1609344"/>
          </a:xfrm>
        </p:spPr>
        <p:txBody>
          <a:bodyPr/>
          <a:lstStyle/>
          <a:p>
            <a:r>
              <a:rPr lang="en-US" dirty="0" smtClean="0"/>
              <a:t>Review of Grant Goals </a:t>
            </a:r>
            <a:r>
              <a:rPr lang="en-US" sz="3400" dirty="0" smtClean="0"/>
              <a:t>(continued)</a:t>
            </a:r>
            <a:endParaRPr lang="en-US" sz="3400" dirty="0"/>
          </a:p>
        </p:txBody>
      </p:sp>
      <p:sp>
        <p:nvSpPr>
          <p:cNvPr id="3" name="Content Placeholder 2"/>
          <p:cNvSpPr>
            <a:spLocks noGrp="1"/>
          </p:cNvSpPr>
          <p:nvPr>
            <p:ph idx="1"/>
          </p:nvPr>
        </p:nvSpPr>
        <p:spPr>
          <a:xfrm>
            <a:off x="685800" y="1571625"/>
            <a:ext cx="7772400" cy="4600575"/>
          </a:xfrm>
        </p:spPr>
        <p:txBody>
          <a:bodyPr>
            <a:noAutofit/>
          </a:bodyPr>
          <a:lstStyle/>
          <a:p>
            <a:pPr marL="514350" indent="-514350">
              <a:buFont typeface="+mj-lt"/>
              <a:buAutoNum type="romanLcPeriod" startAt="5"/>
            </a:pPr>
            <a:r>
              <a:rPr lang="en-US" sz="2200" dirty="0" smtClean="0"/>
              <a:t>Differentiating </a:t>
            </a:r>
            <a:r>
              <a:rPr lang="en-US" sz="2200" dirty="0"/>
              <a:t>instructional strategies for students with special needs and ELLs at different English language proficiency </a:t>
            </a:r>
            <a:r>
              <a:rPr lang="en-US" sz="2200" dirty="0" smtClean="0"/>
              <a:t>level (</a:t>
            </a:r>
            <a:r>
              <a:rPr lang="en-US" sz="2200" dirty="0" smtClean="0">
                <a:solidFill>
                  <a:schemeClr val="accent1"/>
                </a:solidFill>
              </a:rPr>
              <a:t>Jan. Modules 11, 17, </a:t>
            </a:r>
            <a:r>
              <a:rPr lang="en-US" sz="2200" dirty="0" smtClean="0">
                <a:solidFill>
                  <a:schemeClr val="accent1"/>
                </a:solidFill>
              </a:rPr>
              <a:t>20 &amp; </a:t>
            </a:r>
            <a:r>
              <a:rPr lang="en-US" sz="2200" dirty="0" smtClean="0">
                <a:solidFill>
                  <a:schemeClr val="accent1"/>
                </a:solidFill>
              </a:rPr>
              <a:t>24</a:t>
            </a:r>
            <a:r>
              <a:rPr lang="en-US" sz="2200" dirty="0" smtClean="0"/>
              <a:t>), </a:t>
            </a:r>
          </a:p>
          <a:p>
            <a:pPr marL="514350" indent="-514350">
              <a:buFont typeface="+mj-lt"/>
              <a:buAutoNum type="romanLcPeriod" startAt="5"/>
            </a:pPr>
            <a:r>
              <a:rPr lang="en-US" sz="2200" dirty="0" smtClean="0"/>
              <a:t>Establishing </a:t>
            </a:r>
            <a:r>
              <a:rPr lang="en-US" sz="2200" dirty="0"/>
              <a:t>academic language objectives for English language learners (ELLs) and students in </a:t>
            </a:r>
            <a:r>
              <a:rPr lang="en-US" sz="2200" dirty="0" smtClean="0"/>
              <a:t>poverty (</a:t>
            </a:r>
            <a:r>
              <a:rPr lang="en-US" sz="2200" dirty="0" smtClean="0">
                <a:solidFill>
                  <a:schemeClr val="accent1"/>
                </a:solidFill>
              </a:rPr>
              <a:t>Jan. Modules 11, 17, </a:t>
            </a:r>
            <a:r>
              <a:rPr lang="en-US" sz="2200" dirty="0" smtClean="0">
                <a:solidFill>
                  <a:schemeClr val="accent1"/>
                </a:solidFill>
              </a:rPr>
              <a:t>20 &amp; </a:t>
            </a:r>
            <a:r>
              <a:rPr lang="en-US" sz="2200" dirty="0" smtClean="0">
                <a:solidFill>
                  <a:schemeClr val="accent1"/>
                </a:solidFill>
              </a:rPr>
              <a:t>24</a:t>
            </a:r>
            <a:r>
              <a:rPr lang="en-US" sz="2200" dirty="0" smtClean="0"/>
              <a:t>), </a:t>
            </a:r>
          </a:p>
          <a:p>
            <a:pPr marL="514350" indent="-514350">
              <a:buFont typeface="+mj-lt"/>
              <a:buAutoNum type="romanLcPeriod" startAt="5"/>
            </a:pPr>
            <a:r>
              <a:rPr lang="en-US" sz="2200" dirty="0" smtClean="0"/>
              <a:t>Connecting </a:t>
            </a:r>
            <a:r>
              <a:rPr lang="en-US" sz="2200" dirty="0"/>
              <a:t>with students’ cultural and community </a:t>
            </a:r>
            <a:r>
              <a:rPr lang="en-US" sz="2200" dirty="0" smtClean="0"/>
              <a:t>assets (</a:t>
            </a:r>
            <a:r>
              <a:rPr lang="en-US" sz="2200" dirty="0" smtClean="0">
                <a:solidFill>
                  <a:schemeClr val="accent1"/>
                </a:solidFill>
              </a:rPr>
              <a:t>Jan. Module 24</a:t>
            </a:r>
            <a:r>
              <a:rPr lang="en-US" sz="2200" dirty="0" smtClean="0"/>
              <a:t>), </a:t>
            </a:r>
            <a:r>
              <a:rPr lang="en-US" sz="2200" dirty="0"/>
              <a:t>and </a:t>
            </a:r>
            <a:endParaRPr lang="en-US" sz="2200" dirty="0" smtClean="0"/>
          </a:p>
          <a:p>
            <a:pPr marL="514350" indent="-514350">
              <a:buFont typeface="+mj-lt"/>
              <a:buAutoNum type="romanLcPeriod" startAt="5"/>
            </a:pPr>
            <a:r>
              <a:rPr lang="en-US" sz="2200" dirty="0" smtClean="0"/>
              <a:t>Designing </a:t>
            </a:r>
            <a:r>
              <a:rPr lang="en-US" sz="2200" dirty="0"/>
              <a:t>formative assessment tasks for both language and content instructional </a:t>
            </a:r>
            <a:r>
              <a:rPr lang="en-US" sz="2200" dirty="0" smtClean="0"/>
              <a:t>objectives (</a:t>
            </a:r>
            <a:r>
              <a:rPr lang="en-US" sz="2200" dirty="0" smtClean="0">
                <a:solidFill>
                  <a:srgbClr val="0070C0"/>
                </a:solidFill>
              </a:rPr>
              <a:t>Oct., </a:t>
            </a:r>
            <a:r>
              <a:rPr lang="en-US" sz="2200" dirty="0" smtClean="0">
                <a:solidFill>
                  <a:schemeClr val="accent1"/>
                </a:solidFill>
              </a:rPr>
              <a:t>Jan. </a:t>
            </a:r>
            <a:r>
              <a:rPr lang="en-US" sz="2200" dirty="0" smtClean="0">
                <a:solidFill>
                  <a:schemeClr val="accent1"/>
                </a:solidFill>
              </a:rPr>
              <a:t>Modules </a:t>
            </a:r>
            <a:r>
              <a:rPr lang="en-US" sz="2200" dirty="0" smtClean="0">
                <a:solidFill>
                  <a:schemeClr val="accent1"/>
                </a:solidFill>
              </a:rPr>
              <a:t>17, </a:t>
            </a:r>
            <a:r>
              <a:rPr lang="en-US" sz="2200" dirty="0" smtClean="0">
                <a:solidFill>
                  <a:schemeClr val="accent1"/>
                </a:solidFill>
              </a:rPr>
              <a:t>20 &amp; </a:t>
            </a:r>
            <a:r>
              <a:rPr lang="en-US" sz="2200" dirty="0" smtClean="0">
                <a:solidFill>
                  <a:schemeClr val="accent1"/>
                </a:solidFill>
              </a:rPr>
              <a:t>24</a:t>
            </a:r>
            <a:r>
              <a:rPr lang="en-US" sz="2200" dirty="0" smtClean="0"/>
              <a:t>).</a:t>
            </a:r>
          </a:p>
          <a:p>
            <a:r>
              <a:rPr lang="en-US" sz="2200" dirty="0" smtClean="0"/>
              <a:t>(2</a:t>
            </a:r>
            <a:r>
              <a:rPr lang="en-US" sz="2200" dirty="0"/>
              <a:t>) Peer observations, (3) Self-reflections, and (4) Peer </a:t>
            </a:r>
            <a:r>
              <a:rPr lang="en-US" sz="2200" dirty="0" smtClean="0"/>
              <a:t>feedback (</a:t>
            </a:r>
            <a:r>
              <a:rPr lang="en-US" sz="2200" dirty="0" smtClean="0">
                <a:solidFill>
                  <a:schemeClr val="accent1"/>
                </a:solidFill>
              </a:rPr>
              <a:t>Jan. Modules </a:t>
            </a:r>
            <a:r>
              <a:rPr lang="en-US" sz="2200" dirty="0" smtClean="0">
                <a:solidFill>
                  <a:schemeClr val="accent1"/>
                </a:solidFill>
              </a:rPr>
              <a:t>17 &amp; </a:t>
            </a:r>
            <a:r>
              <a:rPr lang="en-US" sz="2200" dirty="0" smtClean="0">
                <a:solidFill>
                  <a:schemeClr val="accent1"/>
                </a:solidFill>
              </a:rPr>
              <a:t>20</a:t>
            </a:r>
            <a:r>
              <a:rPr lang="en-US" sz="2200" dirty="0" smtClean="0"/>
              <a:t>).</a:t>
            </a:r>
            <a:endParaRPr lang="en-US" sz="2200" dirty="0">
              <a:effectLst/>
            </a:endParaRPr>
          </a:p>
        </p:txBody>
      </p:sp>
    </p:spTree>
    <p:extLst>
      <p:ext uri="{BB962C8B-B14F-4D97-AF65-F5344CB8AC3E}">
        <p14:creationId xmlns:p14="http://schemas.microsoft.com/office/powerpoint/2010/main" val="716127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Looking into the NCTM websites </a:t>
            </a:r>
            <a:endParaRPr lang="en-US" dirty="0"/>
          </a:p>
        </p:txBody>
      </p:sp>
      <p:sp>
        <p:nvSpPr>
          <p:cNvPr id="5" name="Content Placeholder 4"/>
          <p:cNvSpPr>
            <a:spLocks noGrp="1"/>
          </p:cNvSpPr>
          <p:nvPr>
            <p:ph idx="1"/>
          </p:nvPr>
        </p:nvSpPr>
        <p:spPr/>
        <p:txBody>
          <a:bodyPr/>
          <a:lstStyle/>
          <a:p>
            <a:r>
              <a:rPr lang="en-US" sz="2400" dirty="0">
                <a:latin typeface="Calibri" charset="0"/>
                <a:hlinkClick r:id="rId3"/>
              </a:rPr>
              <a:t>http://illuminations.nctm.org</a:t>
            </a:r>
            <a:r>
              <a:rPr lang="en-US" sz="2400" dirty="0" smtClean="0">
                <a:latin typeface="Calibri" charset="0"/>
                <a:hlinkClick r:id="rId3"/>
              </a:rPr>
              <a:t>/</a:t>
            </a:r>
            <a:endParaRPr lang="en-US" sz="2400" dirty="0" smtClean="0">
              <a:latin typeface="Calibri" charset="0"/>
            </a:endParaRPr>
          </a:p>
          <a:p>
            <a:pPr marL="0" indent="0">
              <a:buNone/>
            </a:pPr>
            <a:r>
              <a:rPr lang="en-US" sz="2400" dirty="0" smtClean="0">
                <a:latin typeface="Calibri" charset="0"/>
              </a:rPr>
              <a:t>Lesson plans and interactive resources</a:t>
            </a:r>
          </a:p>
          <a:p>
            <a:r>
              <a:rPr lang="en-US" sz="2400" dirty="0">
                <a:latin typeface="Calibri" charset="0"/>
                <a:hlinkClick r:id="rId4"/>
              </a:rPr>
              <a:t>http://</a:t>
            </a:r>
            <a:r>
              <a:rPr lang="en-US" sz="2400" dirty="0" smtClean="0">
                <a:latin typeface="Calibri" charset="0"/>
                <a:hlinkClick r:id="rId4"/>
              </a:rPr>
              <a:t>www.nctm.org/Default.aspx</a:t>
            </a:r>
          </a:p>
          <a:p>
            <a:pPr marL="0" indent="0">
              <a:buNone/>
            </a:pPr>
            <a:r>
              <a:rPr lang="en-US" sz="2400" dirty="0" smtClean="0">
                <a:latin typeface="Calibri" charset="0"/>
              </a:rPr>
              <a:t>Standards, </a:t>
            </a:r>
            <a:r>
              <a:rPr lang="en-US" sz="2400" dirty="0" smtClean="0">
                <a:latin typeface="Calibri" charset="0"/>
              </a:rPr>
              <a:t>position statements</a:t>
            </a:r>
            <a:r>
              <a:rPr lang="en-US" sz="2400" dirty="0" smtClean="0">
                <a:latin typeface="Calibri" charset="0"/>
              </a:rPr>
              <a:t>, professional development, pedagogy discussions, and research </a:t>
            </a:r>
            <a:r>
              <a:rPr lang="en-US" sz="2400" dirty="0" smtClean="0">
                <a:latin typeface="Calibri" charset="0"/>
              </a:rPr>
              <a:t>publications.</a:t>
            </a:r>
            <a:endParaRPr lang="en-US" sz="2400" dirty="0" smtClean="0">
              <a:latin typeface="Calibri" charset="0"/>
            </a:endParaRPr>
          </a:p>
          <a:p>
            <a:pPr marL="0" indent="0">
              <a:buNone/>
            </a:pPr>
            <a:r>
              <a:rPr lang="en-US" sz="2400" dirty="0" smtClean="0">
                <a:latin typeface="Calibri" charset="0"/>
              </a:rPr>
              <a:t>Exercises: </a:t>
            </a:r>
            <a:r>
              <a:rPr lang="en-US" sz="2400" dirty="0">
                <a:latin typeface="Calibri" charset="0"/>
              </a:rPr>
              <a:t>search - Teaching ELL </a:t>
            </a:r>
            <a:r>
              <a:rPr lang="en-US" sz="2400" dirty="0" smtClean="0">
                <a:latin typeface="Calibri" charset="0"/>
              </a:rPr>
              <a:t>students; </a:t>
            </a:r>
          </a:p>
          <a:p>
            <a:pPr marL="0" indent="0">
              <a:buNone/>
            </a:pPr>
            <a:r>
              <a:rPr lang="en-US" sz="2400" dirty="0">
                <a:latin typeface="Calibri" charset="0"/>
              </a:rPr>
              <a:t> </a:t>
            </a:r>
            <a:r>
              <a:rPr lang="en-US" sz="2400" dirty="0" smtClean="0">
                <a:latin typeface="Calibri" charset="0"/>
              </a:rPr>
              <a:t>                 search – Teaching minority students. </a:t>
            </a:r>
          </a:p>
          <a:p>
            <a:endParaRPr lang="en-US" dirty="0">
              <a:latin typeface="Calibri" charset="0"/>
            </a:endParaRPr>
          </a:p>
          <a:p>
            <a:endParaRPr lang="en-US" dirty="0" smtClean="0"/>
          </a:p>
        </p:txBody>
      </p:sp>
    </p:spTree>
    <p:extLst>
      <p:ext uri="{BB962C8B-B14F-4D97-AF65-F5344CB8AC3E}">
        <p14:creationId xmlns:p14="http://schemas.microsoft.com/office/powerpoint/2010/main" val="2049043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84632"/>
            <a:ext cx="7772400" cy="1239237"/>
          </a:xfrm>
        </p:spPr>
        <p:txBody>
          <a:bodyPr>
            <a:normAutofit fontScale="90000"/>
          </a:bodyPr>
          <a:lstStyle/>
          <a:p>
            <a:r>
              <a:rPr lang="en-US" dirty="0" smtClean="0"/>
              <a:t>NCTM websites on Principle Statements</a:t>
            </a:r>
            <a:endParaRPr lang="en-US" dirty="0"/>
          </a:p>
        </p:txBody>
      </p:sp>
      <p:sp>
        <p:nvSpPr>
          <p:cNvPr id="5" name="Content Placeholder 4"/>
          <p:cNvSpPr>
            <a:spLocks noGrp="1"/>
          </p:cNvSpPr>
          <p:nvPr>
            <p:ph idx="1"/>
          </p:nvPr>
        </p:nvSpPr>
        <p:spPr>
          <a:xfrm>
            <a:off x="685800" y="1723869"/>
            <a:ext cx="7772400" cy="4448331"/>
          </a:xfrm>
        </p:spPr>
        <p:txBody>
          <a:bodyPr/>
          <a:lstStyle/>
          <a:p>
            <a:r>
              <a:rPr lang="en-US" sz="2400" dirty="0">
                <a:latin typeface="Calibri" charset="0"/>
                <a:hlinkClick r:id="rId2"/>
              </a:rPr>
              <a:t>http://www.nctm.org/Standards-and-Positions/NCTM-Position-Statements</a:t>
            </a:r>
            <a:r>
              <a:rPr lang="en-US" sz="2400" dirty="0" smtClean="0">
                <a:latin typeface="Calibri" charset="0"/>
                <a:hlinkClick r:id="rId2"/>
              </a:rPr>
              <a:t>/</a:t>
            </a:r>
            <a:endParaRPr lang="en-US" sz="2400" dirty="0" smtClean="0">
              <a:latin typeface="Calibri" charset="0"/>
            </a:endParaRPr>
          </a:p>
          <a:p>
            <a:endParaRPr lang="en-US" dirty="0">
              <a:latin typeface="Calibri" charset="0"/>
            </a:endParaRPr>
          </a:p>
          <a:p>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959" y="2503357"/>
            <a:ext cx="5570225" cy="4354643"/>
          </a:xfrm>
          <a:prstGeom prst="rect">
            <a:avLst/>
          </a:prstGeom>
        </p:spPr>
      </p:pic>
    </p:spTree>
    <p:extLst>
      <p:ext uri="{BB962C8B-B14F-4D97-AF65-F5344CB8AC3E}">
        <p14:creationId xmlns:p14="http://schemas.microsoft.com/office/powerpoint/2010/main" val="244478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Searching for articles on teaching minority students</a:t>
            </a:r>
            <a:endParaRPr lang="en-US" sz="3200"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18" y="1289304"/>
            <a:ext cx="11779785" cy="5759006"/>
          </a:xfrm>
          <a:prstGeom prst="rect">
            <a:avLst/>
          </a:prstGeom>
        </p:spPr>
      </p:pic>
      <p:sp>
        <p:nvSpPr>
          <p:cNvPr id="3" name="Content Placeholder 2"/>
          <p:cNvSpPr>
            <a:spLocks noGrp="1"/>
          </p:cNvSpPr>
          <p:nvPr>
            <p:ph idx="1"/>
          </p:nvPr>
        </p:nvSpPr>
        <p:spPr/>
        <p:txBody>
          <a:bodyPr/>
          <a:lstStyle/>
          <a:p>
            <a:r>
              <a:rPr lang="en-US" dirty="0" smtClean="0"/>
              <a:t> </a:t>
            </a:r>
            <a:endParaRPr lang="en-US" dirty="0"/>
          </a:p>
        </p:txBody>
      </p:sp>
    </p:spTree>
    <p:extLst>
      <p:ext uri="{BB962C8B-B14F-4D97-AF65-F5344CB8AC3E}">
        <p14:creationId xmlns:p14="http://schemas.microsoft.com/office/powerpoint/2010/main" val="77683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Selected NCTM Articles on Teaching Minority Students</a:t>
            </a:r>
            <a:endParaRPr lang="en-US" dirty="0"/>
          </a:p>
        </p:txBody>
      </p:sp>
      <p:sp>
        <p:nvSpPr>
          <p:cNvPr id="3" name="Content Placeholder 2"/>
          <p:cNvSpPr>
            <a:spLocks noGrp="1"/>
          </p:cNvSpPr>
          <p:nvPr>
            <p:ph idx="1"/>
          </p:nvPr>
        </p:nvSpPr>
        <p:spPr>
          <a:xfrm>
            <a:off x="457200" y="1417638"/>
            <a:ext cx="8229600" cy="4708526"/>
          </a:xfrm>
        </p:spPr>
        <p:txBody>
          <a:bodyPr/>
          <a:lstStyle/>
          <a:p>
            <a:r>
              <a:rPr lang="en-US" sz="2600" dirty="0" smtClean="0"/>
              <a:t>NCTM position statement </a:t>
            </a:r>
            <a:r>
              <a:rPr lang="en-US" sz="2600" dirty="0"/>
              <a:t>on Closing the Opportunity Gap in Mathematics Education. </a:t>
            </a:r>
            <a:r>
              <a:rPr lang="en-US" sz="2600" dirty="0">
                <a:hlinkClick r:id="rId2"/>
              </a:rPr>
              <a:t>http://www.nctm.org/Standards-and-Positions/Position-Statements/Closing-the-Opportunity-Gap-in-Mathematics-Education</a:t>
            </a:r>
            <a:r>
              <a:rPr lang="en-US" sz="2600" dirty="0" smtClean="0">
                <a:hlinkClick r:id="rId2"/>
              </a:rPr>
              <a:t>/</a:t>
            </a:r>
            <a:endParaRPr lang="en-US" sz="2600" dirty="0" smtClean="0"/>
          </a:p>
          <a:p>
            <a:endParaRPr lang="en-US" sz="2600" dirty="0" smtClean="0"/>
          </a:p>
          <a:p>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3476415"/>
            <a:ext cx="9144000" cy="2649749"/>
          </a:xfrm>
          <a:prstGeom prst="rect">
            <a:avLst/>
          </a:prstGeom>
        </p:spPr>
      </p:pic>
      <p:sp>
        <p:nvSpPr>
          <p:cNvPr id="6" name="TextBox 5"/>
          <p:cNvSpPr txBox="1"/>
          <p:nvPr/>
        </p:nvSpPr>
        <p:spPr>
          <a:xfrm>
            <a:off x="3700463" y="6396335"/>
            <a:ext cx="4775666" cy="461665"/>
          </a:xfrm>
          <a:prstGeom prst="rect">
            <a:avLst/>
          </a:prstGeom>
          <a:noFill/>
        </p:spPr>
        <p:txBody>
          <a:bodyPr wrap="none" rtlCol="0">
            <a:spAutoFit/>
          </a:bodyPr>
          <a:lstStyle/>
          <a:p>
            <a:r>
              <a:rPr lang="en-US" dirty="0" smtClean="0">
                <a:solidFill>
                  <a:srgbClr val="00B0F0"/>
                </a:solidFill>
              </a:rPr>
              <a:t>Findings and Suggested readings</a:t>
            </a:r>
            <a:endParaRPr lang="en-US" dirty="0">
              <a:solidFill>
                <a:srgbClr val="00B0F0"/>
              </a:solidFill>
            </a:endParaRPr>
          </a:p>
        </p:txBody>
      </p:sp>
    </p:spTree>
    <p:extLst>
      <p:ext uri="{BB962C8B-B14F-4D97-AF65-F5344CB8AC3E}">
        <p14:creationId xmlns:p14="http://schemas.microsoft.com/office/powerpoint/2010/main" val="490496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31763"/>
            <a:ext cx="7811388" cy="4330109"/>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515" y="4461872"/>
            <a:ext cx="8597900" cy="1854200"/>
          </a:xfrm>
          <a:prstGeom prst="rect">
            <a:avLst/>
          </a:prstGeom>
        </p:spPr>
      </p:pic>
      <p:sp>
        <p:nvSpPr>
          <p:cNvPr id="3" name="TextBox 2"/>
          <p:cNvSpPr txBox="1"/>
          <p:nvPr/>
        </p:nvSpPr>
        <p:spPr>
          <a:xfrm>
            <a:off x="2823803" y="6327449"/>
            <a:ext cx="3730508" cy="461665"/>
          </a:xfrm>
          <a:prstGeom prst="rect">
            <a:avLst/>
          </a:prstGeom>
          <a:noFill/>
        </p:spPr>
        <p:txBody>
          <a:bodyPr wrap="none" rtlCol="0">
            <a:spAutoFit/>
          </a:bodyPr>
          <a:lstStyle/>
          <a:p>
            <a:r>
              <a:rPr lang="en-US" dirty="0"/>
              <a:t>(</a:t>
            </a:r>
            <a:r>
              <a:rPr lang="en-US" dirty="0" smtClean="0"/>
              <a:t>Discussion in Module 20)</a:t>
            </a:r>
            <a:endParaRPr lang="en-US" dirty="0"/>
          </a:p>
        </p:txBody>
      </p:sp>
    </p:spTree>
    <p:extLst>
      <p:ext uri="{BB962C8B-B14F-4D97-AF65-F5344CB8AC3E}">
        <p14:creationId xmlns:p14="http://schemas.microsoft.com/office/powerpoint/2010/main" val="275434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147572"/>
          </a:xfrm>
        </p:spPr>
        <p:txBody>
          <a:bodyPr>
            <a:normAutofit/>
          </a:bodyPr>
          <a:lstStyle/>
          <a:p>
            <a:r>
              <a:rPr lang="en-US" sz="3200" dirty="0" smtClean="0"/>
              <a:t>Searching for Articles in Teaching ELLs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1" y="1360741"/>
            <a:ext cx="11000473" cy="5813609"/>
          </a:xfrm>
        </p:spPr>
      </p:pic>
    </p:spTree>
    <p:extLst>
      <p:ext uri="{BB962C8B-B14F-4D97-AF65-F5344CB8AC3E}">
        <p14:creationId xmlns:p14="http://schemas.microsoft.com/office/powerpoint/2010/main" val="1959022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Selected NCTM Articles on Teaching ELL students</a:t>
            </a:r>
            <a:endParaRPr lang="en-US" dirty="0"/>
          </a:p>
        </p:txBody>
      </p:sp>
      <p:sp>
        <p:nvSpPr>
          <p:cNvPr id="3" name="Content Placeholder 2"/>
          <p:cNvSpPr>
            <a:spLocks noGrp="1"/>
          </p:cNvSpPr>
          <p:nvPr>
            <p:ph idx="1"/>
          </p:nvPr>
        </p:nvSpPr>
        <p:spPr>
          <a:xfrm>
            <a:off x="457200" y="1535112"/>
            <a:ext cx="8229600" cy="4591052"/>
          </a:xfrm>
        </p:spPr>
        <p:txBody>
          <a:bodyPr/>
          <a:lstStyle/>
          <a:p>
            <a:r>
              <a:rPr lang="en-US" dirty="0" smtClean="0"/>
              <a:t>NCTM position statement on teaching ELLs</a:t>
            </a:r>
            <a:r>
              <a:rPr lang="en-US" dirty="0"/>
              <a:t>. </a:t>
            </a:r>
            <a:r>
              <a:rPr lang="en-US" dirty="0">
                <a:hlinkClick r:id="rId2"/>
              </a:rPr>
              <a:t>http://www.nctm.org/Standards-and-Positions/Position-Statements/Teaching-Mathematics-to-English-Language-Learners</a:t>
            </a:r>
            <a:r>
              <a:rPr lang="en-US" dirty="0" smtClean="0">
                <a:hlinkClick r:id="rId2"/>
              </a:rPr>
              <a:t>/</a:t>
            </a:r>
            <a:endParaRPr lang="en-US" dirty="0" smtClean="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6" y="2419762"/>
            <a:ext cx="8943974" cy="3706402"/>
          </a:xfrm>
          <a:prstGeom prst="rect">
            <a:avLst/>
          </a:prstGeom>
        </p:spPr>
      </p:pic>
      <p:sp>
        <p:nvSpPr>
          <p:cNvPr id="5" name="TextBox 4"/>
          <p:cNvSpPr txBox="1"/>
          <p:nvPr/>
        </p:nvSpPr>
        <p:spPr>
          <a:xfrm>
            <a:off x="2171701" y="6243638"/>
            <a:ext cx="6153544" cy="461665"/>
          </a:xfrm>
          <a:prstGeom prst="rect">
            <a:avLst/>
          </a:prstGeom>
          <a:noFill/>
        </p:spPr>
        <p:txBody>
          <a:bodyPr wrap="none" rtlCol="0">
            <a:spAutoFit/>
          </a:bodyPr>
          <a:lstStyle/>
          <a:p>
            <a:r>
              <a:rPr lang="en-US" dirty="0" smtClean="0">
                <a:solidFill>
                  <a:srgbClr val="00B0F0"/>
                </a:solidFill>
              </a:rPr>
              <a:t>Effective strategies and suggested readings</a:t>
            </a:r>
            <a:endParaRPr lang="en-US" dirty="0">
              <a:solidFill>
                <a:srgbClr val="00B0F0"/>
              </a:solidFill>
            </a:endParaRPr>
          </a:p>
        </p:txBody>
      </p:sp>
    </p:spTree>
    <p:extLst>
      <p:ext uri="{BB962C8B-B14F-4D97-AF65-F5344CB8AC3E}">
        <p14:creationId xmlns:p14="http://schemas.microsoft.com/office/powerpoint/2010/main" val="1738703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49"/>
            <a:ext cx="3236913" cy="2613025"/>
          </a:xfrm>
        </p:spPr>
        <p:txBody>
          <a:bodyPr>
            <a:normAutofit/>
          </a:bodyPr>
          <a:lstStyle/>
          <a:p>
            <a:r>
              <a:rPr lang="en-US" sz="2600" dirty="0" smtClean="0"/>
              <a:t>Vocabulary </a:t>
            </a:r>
            <a:r>
              <a:rPr lang="en-US" sz="2600" dirty="0"/>
              <a:t>b</a:t>
            </a:r>
            <a:r>
              <a:rPr lang="en-US" sz="2600" dirty="0" smtClean="0"/>
              <a:t>eyond the Definitions</a:t>
            </a:r>
            <a:br>
              <a:rPr lang="en-US" sz="2600" dirty="0" smtClean="0"/>
            </a:br>
            <a:r>
              <a:rPr lang="en-US" sz="2600" dirty="0"/>
              <a:t>Nancy s. </a:t>
            </a:r>
            <a:r>
              <a:rPr lang="en-US" sz="2600" dirty="0" err="1"/>
              <a:t>roberts</a:t>
            </a:r>
            <a:r>
              <a:rPr lang="en-US" sz="2600" dirty="0"/>
              <a:t> and Mary P. </a:t>
            </a:r>
            <a:r>
              <a:rPr lang="en-US" sz="2600" dirty="0" err="1"/>
              <a:t>T</a:t>
            </a:r>
            <a:r>
              <a:rPr lang="en-US" sz="2600" dirty="0" err="1" smtClean="0"/>
              <a:t>ruxaw</a:t>
            </a:r>
            <a:endParaRPr lang="en-US" sz="2600" dirty="0"/>
          </a:p>
        </p:txBody>
      </p:sp>
      <p:sp>
        <p:nvSpPr>
          <p:cNvPr id="3" name="Content Placeholder 2"/>
          <p:cNvSpPr>
            <a:spLocks noGrp="1"/>
          </p:cNvSpPr>
          <p:nvPr>
            <p:ph idx="1"/>
          </p:nvPr>
        </p:nvSpPr>
        <p:spPr>
          <a:xfrm>
            <a:off x="457200" y="3380010"/>
            <a:ext cx="5033772" cy="2562606"/>
          </a:xfrm>
        </p:spPr>
        <p:txBody>
          <a:bodyPr/>
          <a:lstStyle/>
          <a:p>
            <a:endParaRPr lang="en-US" dirty="0" smtClean="0"/>
          </a:p>
          <a:p>
            <a:endParaRPr lang="en-US" dirty="0"/>
          </a:p>
        </p:txBody>
      </p:sp>
      <p:sp>
        <p:nvSpPr>
          <p:cNvPr id="7" name="Text Placeholder 6"/>
          <p:cNvSpPr>
            <a:spLocks noGrp="1"/>
          </p:cNvSpPr>
          <p:nvPr>
            <p:ph type="body" sz="half" idx="2"/>
          </p:nvPr>
        </p:nvSpPr>
        <p:spPr>
          <a:xfrm>
            <a:off x="313418" y="3620813"/>
            <a:ext cx="3008313" cy="3122887"/>
          </a:xfrm>
        </p:spPr>
        <p:txBody>
          <a:bodyPr>
            <a:normAutofit fontScale="85000" lnSpcReduction="20000"/>
          </a:bodyPr>
          <a:lstStyle/>
          <a:p>
            <a:r>
              <a:rPr lang="en-US" sz="2600" dirty="0"/>
              <a:t>Practical strategies: discussions of ambiguities mathematics vocabulary and strategies for ELL students in building understanding</a:t>
            </a:r>
            <a:r>
              <a:rPr lang="en-US" sz="2600" dirty="0" smtClean="0"/>
              <a:t>.</a:t>
            </a:r>
          </a:p>
          <a:p>
            <a:r>
              <a:rPr lang="en-US" sz="2600" dirty="0" smtClean="0">
                <a:solidFill>
                  <a:srgbClr val="0070C0"/>
                </a:solidFill>
              </a:rPr>
              <a:t>(More discussion in Module 24.)</a:t>
            </a:r>
            <a:endParaRPr lang="en-US" sz="2600" dirty="0">
              <a:solidFill>
                <a:srgbClr val="0070C0"/>
              </a:solidFill>
            </a:endParaRPr>
          </a:p>
          <a:p>
            <a:endParaRPr lang="en-US" sz="22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731" y="176708"/>
            <a:ext cx="5822269" cy="6681292"/>
          </a:xfrm>
          <a:prstGeom prst="rect">
            <a:avLst/>
          </a:prstGeom>
        </p:spPr>
      </p:pic>
    </p:spTree>
    <p:extLst>
      <p:ext uri="{BB962C8B-B14F-4D97-AF65-F5344CB8AC3E}">
        <p14:creationId xmlns:p14="http://schemas.microsoft.com/office/powerpoint/2010/main" val="209180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CCSS - Rigor</a:t>
            </a:r>
            <a:endParaRPr lang="en-US" dirty="0"/>
          </a:p>
        </p:txBody>
      </p:sp>
      <p:sp>
        <p:nvSpPr>
          <p:cNvPr id="6" name="Content Placeholder 5"/>
          <p:cNvSpPr>
            <a:spLocks noGrp="1"/>
          </p:cNvSpPr>
          <p:nvPr>
            <p:ph idx="1"/>
          </p:nvPr>
        </p:nvSpPr>
        <p:spPr/>
        <p:txBody>
          <a:bodyPr>
            <a:normAutofit/>
          </a:bodyPr>
          <a:lstStyle/>
          <a:p>
            <a:pPr marL="0" indent="0">
              <a:buNone/>
              <a:defRPr/>
            </a:pPr>
            <a:r>
              <a:rPr lang="en-US" sz="2400" dirty="0" smtClean="0"/>
              <a:t>In </a:t>
            </a:r>
            <a:r>
              <a:rPr lang="en-US" sz="2400" dirty="0"/>
              <a:t>major topics, pursue with equal intensity:</a:t>
            </a:r>
          </a:p>
          <a:p>
            <a:pPr lvl="1">
              <a:defRPr/>
            </a:pPr>
            <a:r>
              <a:rPr lang="en-US" sz="2400" dirty="0">
                <a:solidFill>
                  <a:srgbClr val="7030A0"/>
                </a:solidFill>
              </a:rPr>
              <a:t>Conceptual understanding</a:t>
            </a:r>
          </a:p>
          <a:p>
            <a:pPr lvl="1">
              <a:defRPr/>
            </a:pPr>
            <a:r>
              <a:rPr lang="en-US" sz="2400" dirty="0">
                <a:solidFill>
                  <a:srgbClr val="7030A0"/>
                </a:solidFill>
              </a:rPr>
              <a:t>Procedural skill and fluency</a:t>
            </a:r>
          </a:p>
          <a:p>
            <a:pPr lvl="1">
              <a:defRPr/>
            </a:pPr>
            <a:r>
              <a:rPr lang="en-US" sz="2400" dirty="0">
                <a:solidFill>
                  <a:srgbClr val="7030A0"/>
                </a:solidFill>
              </a:rPr>
              <a:t>Application</a:t>
            </a:r>
          </a:p>
          <a:p>
            <a:endParaRPr lang="en-US" sz="2400" dirty="0"/>
          </a:p>
        </p:txBody>
      </p:sp>
    </p:spTree>
    <p:extLst>
      <p:ext uri="{BB962C8B-B14F-4D97-AF65-F5344CB8AC3E}">
        <p14:creationId xmlns:p14="http://schemas.microsoft.com/office/powerpoint/2010/main" val="522853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5738"/>
            <a:ext cx="7772400" cy="2279714"/>
          </a:xfrm>
        </p:spPr>
        <p:txBody>
          <a:bodyPr>
            <a:normAutofit/>
          </a:bodyPr>
          <a:lstStyle/>
          <a:p>
            <a:r>
              <a:rPr lang="en-US" sz="3200" dirty="0" smtClean="0"/>
              <a:t>NCTM Position Statement on Procedural Fluency </a:t>
            </a:r>
            <a:endParaRPr lang="en-US" sz="3200" dirty="0"/>
          </a:p>
        </p:txBody>
      </p:sp>
      <p:sp>
        <p:nvSpPr>
          <p:cNvPr id="3" name="Content Placeholder 2"/>
          <p:cNvSpPr>
            <a:spLocks noGrp="1"/>
          </p:cNvSpPr>
          <p:nvPr>
            <p:ph idx="1"/>
          </p:nvPr>
        </p:nvSpPr>
        <p:spPr>
          <a:xfrm>
            <a:off x="457200" y="1271588"/>
            <a:ext cx="8229600" cy="4854575"/>
          </a:xfrm>
        </p:spPr>
        <p:txBody>
          <a:bodyPr>
            <a:normAutofit fontScale="92500" lnSpcReduction="10000"/>
          </a:bodyPr>
          <a:lstStyle/>
          <a:p>
            <a:r>
              <a:rPr lang="en-US" sz="2400" dirty="0"/>
              <a:t>Procedural fluency is a critical component of mathematical proficiency. Procedural fluency is the ability to apply procedures accurately, efficiently, and flexibly; to transfer procedures to different problems and contexts; to build or modify procedures from other procedures; and to recognize when one strategy or procedure is more appropriate to apply than another. To develop procedural fluency, students need experience in integrating concepts and procedures and building on familiar procedures as they create their own informal strategies and procedures. Students need opportunities to justify both informal strategies and commonly used procedures mathematically, to support and justify their choices of appropriate procedures, and to strengthen their understanding and skill through distributed </a:t>
            </a:r>
            <a:r>
              <a:rPr lang="en-US" sz="2400" dirty="0" smtClean="0">
                <a:hlinkClick r:id="rId3"/>
              </a:rPr>
              <a:t>http</a:t>
            </a:r>
            <a:r>
              <a:rPr lang="en-US" sz="2400" dirty="0">
                <a:hlinkClick r:id="rId3"/>
              </a:rPr>
              <a:t>://www.nctm.org/Standards-and-Positions/Position-Statements/Procedural-Fluency-in-Mathematics</a:t>
            </a:r>
            <a:r>
              <a:rPr lang="en-US" sz="2400" dirty="0" smtClean="0">
                <a:hlinkClick r:id="rId3"/>
              </a:rPr>
              <a:t>/</a:t>
            </a:r>
            <a:endParaRPr lang="en-US" sz="2400" dirty="0" smtClean="0"/>
          </a:p>
          <a:p>
            <a:endParaRPr lang="en-US" sz="2400" dirty="0" smtClean="0"/>
          </a:p>
          <a:p>
            <a:endParaRPr lang="en-US" sz="2400" dirty="0" smtClean="0"/>
          </a:p>
          <a:p>
            <a:endParaRPr lang="en-US" sz="2400" dirty="0"/>
          </a:p>
        </p:txBody>
      </p:sp>
      <p:sp>
        <p:nvSpPr>
          <p:cNvPr id="5" name="TextBox 4"/>
          <p:cNvSpPr txBox="1"/>
          <p:nvPr/>
        </p:nvSpPr>
        <p:spPr>
          <a:xfrm>
            <a:off x="642938" y="5629275"/>
            <a:ext cx="8028160" cy="830997"/>
          </a:xfrm>
          <a:prstGeom prst="rect">
            <a:avLst/>
          </a:prstGeom>
          <a:noFill/>
        </p:spPr>
        <p:txBody>
          <a:bodyPr wrap="none" rtlCol="0">
            <a:spAutoFit/>
          </a:bodyPr>
          <a:lstStyle/>
          <a:p>
            <a:r>
              <a:rPr lang="en-US" dirty="0" smtClean="0">
                <a:solidFill>
                  <a:srgbClr val="0070C0"/>
                </a:solidFill>
              </a:rPr>
              <a:t>Detailed </a:t>
            </a:r>
            <a:r>
              <a:rPr lang="en-US" dirty="0" smtClean="0">
                <a:solidFill>
                  <a:srgbClr val="0070C0"/>
                </a:solidFill>
              </a:rPr>
              <a:t>discussion and examples were provided in the </a:t>
            </a:r>
            <a:endParaRPr lang="en-US" dirty="0" smtClean="0">
              <a:solidFill>
                <a:srgbClr val="0070C0"/>
              </a:solidFill>
            </a:endParaRPr>
          </a:p>
          <a:p>
            <a:r>
              <a:rPr lang="en-US" dirty="0" smtClean="0">
                <a:solidFill>
                  <a:srgbClr val="0070C0"/>
                </a:solidFill>
              </a:rPr>
              <a:t>October Institute</a:t>
            </a:r>
            <a:r>
              <a:rPr lang="en-US" dirty="0" smtClean="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2137101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95000"/>
          </a:schemeClr>
        </a:solidFill>
        <a:effectLst/>
      </p:bgPr>
    </p:bg>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t>Module </a:t>
            </a:r>
            <a:r>
              <a:rPr lang="en-US" dirty="0" smtClean="0"/>
              <a:t>11 - Goals </a:t>
            </a:r>
            <a:endParaRPr lang="en-US" dirty="0" smtClean="0"/>
          </a:p>
        </p:txBody>
      </p:sp>
      <p:sp>
        <p:nvSpPr>
          <p:cNvPr id="5" name="Content Placeholder 4"/>
          <p:cNvSpPr>
            <a:spLocks noGrp="1"/>
          </p:cNvSpPr>
          <p:nvPr>
            <p:ph idx="1"/>
          </p:nvPr>
        </p:nvSpPr>
        <p:spPr>
          <a:xfrm>
            <a:off x="685800" y="1785938"/>
            <a:ext cx="7772400" cy="4386262"/>
          </a:xfrm>
        </p:spPr>
        <p:txBody>
          <a:bodyPr>
            <a:noAutofit/>
          </a:bodyPr>
          <a:lstStyle/>
          <a:p>
            <a:r>
              <a:rPr lang="en-US" sz="2400" dirty="0"/>
              <a:t>N</a:t>
            </a:r>
            <a:r>
              <a:rPr lang="en-US" sz="2400" dirty="0" smtClean="0"/>
              <a:t>avigate SBAC digital library and search for resources on </a:t>
            </a:r>
          </a:p>
          <a:p>
            <a:pPr marL="457200" indent="-457200">
              <a:buFont typeface="+mj-lt"/>
              <a:buAutoNum type="arabicPeriod"/>
            </a:pPr>
            <a:r>
              <a:rPr lang="en-US" sz="2400" dirty="0" smtClean="0">
                <a:solidFill>
                  <a:srgbClr val="0070C0"/>
                </a:solidFill>
              </a:rPr>
              <a:t>Specific </a:t>
            </a:r>
            <a:r>
              <a:rPr lang="en-US" sz="2400" dirty="0">
                <a:solidFill>
                  <a:srgbClr val="0070C0"/>
                </a:solidFill>
              </a:rPr>
              <a:t>CCSS content area</a:t>
            </a:r>
            <a:r>
              <a:rPr lang="en-US" sz="2400" dirty="0" smtClean="0">
                <a:solidFill>
                  <a:srgbClr val="0070C0"/>
                </a:solidFill>
              </a:rPr>
              <a:t> of your choice</a:t>
            </a:r>
          </a:p>
          <a:p>
            <a:pPr marL="457200" indent="-457200">
              <a:buFont typeface="+mj-lt"/>
              <a:buAutoNum type="arabicPeriod"/>
            </a:pPr>
            <a:r>
              <a:rPr lang="en-US" sz="2400" dirty="0" smtClean="0">
                <a:solidFill>
                  <a:srgbClr val="0070C0"/>
                </a:solidFill>
              </a:rPr>
              <a:t>Differentiated instructions for intended student populations </a:t>
            </a:r>
          </a:p>
          <a:p>
            <a:pPr marL="457200" indent="-457200">
              <a:buFont typeface="+mj-lt"/>
              <a:buAutoNum type="arabicPeriod"/>
            </a:pPr>
            <a:r>
              <a:rPr lang="en-US" sz="2400" dirty="0" smtClean="0">
                <a:solidFill>
                  <a:srgbClr val="0070C0"/>
                </a:solidFill>
              </a:rPr>
              <a:t>Formative Assessment</a:t>
            </a:r>
          </a:p>
          <a:p>
            <a:r>
              <a:rPr lang="en-US" sz="2400" dirty="0" smtClean="0"/>
              <a:t>Review other online resources</a:t>
            </a:r>
          </a:p>
          <a:p>
            <a:r>
              <a:rPr lang="en-US" sz="2400" dirty="0" smtClean="0"/>
              <a:t>Navigate NCTM websites to search for resources on teaching </a:t>
            </a:r>
            <a:r>
              <a:rPr lang="en-US" sz="2400" dirty="0" smtClean="0"/>
              <a:t>guidelines such as teaching for rigor and teaching minority </a:t>
            </a:r>
            <a:r>
              <a:rPr lang="en-US" sz="2400" dirty="0" smtClean="0"/>
              <a:t>students </a:t>
            </a:r>
            <a:r>
              <a:rPr lang="en-US" sz="2400" dirty="0" smtClean="0"/>
              <a:t>and </a:t>
            </a:r>
            <a:r>
              <a:rPr lang="en-US" sz="2400" dirty="0" smtClean="0"/>
              <a:t>ELLs.   </a:t>
            </a:r>
          </a:p>
          <a:p>
            <a:r>
              <a:rPr lang="en-US" sz="2400" dirty="0" smtClean="0"/>
              <a:t>Share interesting findings.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5738"/>
            <a:ext cx="7772400" cy="2279714"/>
          </a:xfrm>
        </p:spPr>
        <p:txBody>
          <a:bodyPr/>
          <a:lstStyle/>
          <a:p>
            <a:r>
              <a:rPr lang="en-US" dirty="0" smtClean="0"/>
              <a:t>NCTM Article on Reasoning </a:t>
            </a:r>
            <a:endParaRPr lang="en-US" dirty="0"/>
          </a:p>
        </p:txBody>
      </p:sp>
      <p:sp>
        <p:nvSpPr>
          <p:cNvPr id="3" name="Content Placeholder 2"/>
          <p:cNvSpPr>
            <a:spLocks noGrp="1"/>
          </p:cNvSpPr>
          <p:nvPr>
            <p:ph idx="1"/>
          </p:nvPr>
        </p:nvSpPr>
        <p:spPr>
          <a:xfrm>
            <a:off x="457200" y="1271588"/>
            <a:ext cx="8229600" cy="4854575"/>
          </a:xfrm>
        </p:spPr>
        <p:txBody>
          <a:bodyPr/>
          <a:lstStyle/>
          <a:p>
            <a:r>
              <a:rPr lang="en-US" sz="2400" dirty="0" smtClean="0"/>
              <a:t>Executive Summary - Focus </a:t>
            </a:r>
            <a:r>
              <a:rPr lang="en-US" sz="2400" dirty="0"/>
              <a:t>in High School Mathematics: Reasoning and </a:t>
            </a:r>
            <a:r>
              <a:rPr lang="en-US" sz="2400" dirty="0" smtClean="0"/>
              <a:t>Sense Making </a:t>
            </a:r>
            <a:r>
              <a:rPr lang="en-US" sz="2400" dirty="0" smtClean="0">
                <a:hlinkClick r:id="rId3" invalidUrl="http://www.nctm.org/uploadedFiles/Research_and_Advocacy/Advocacy_Toolkit/FHSM Executive Summay.pdf"/>
              </a:rPr>
              <a:t>http</a:t>
            </a:r>
            <a:r>
              <a:rPr lang="en-US" sz="2400" dirty="0">
                <a:hlinkClick r:id="rId4" invalidUrl="http://www.nctm.org/uploadedFiles/Research_and_Advocacy/Advocacy_Toolkit/FHSM Executive Summay.pdf"/>
              </a:rPr>
              <a:t>://</a:t>
            </a:r>
            <a:r>
              <a:rPr lang="en-US" sz="2400" dirty="0" smtClean="0">
                <a:hlinkClick r:id="rId5" invalidUrl="http://www.nctm.org/uploadedFiles/Research_and_Advocacy/Advocacy_Toolkit/FHSM Executive Summay.pdf"/>
              </a:rPr>
              <a:t>www.nctm.org/uploadedFiles/Research_and_Advocacy/Advocacy_Toolkit/FHSM%20Executive%20Summay.pdf</a:t>
            </a:r>
            <a:endParaRPr lang="en-US" sz="2400" dirty="0" smtClean="0"/>
          </a:p>
          <a:p>
            <a:endParaRPr lang="en-US" sz="2400" dirty="0" smtClean="0"/>
          </a:p>
          <a:p>
            <a:endParaRPr lang="en-US" sz="24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9425" y="5153010"/>
            <a:ext cx="4711700" cy="10414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9463" y="4123540"/>
            <a:ext cx="4724400" cy="11684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362" y="3005170"/>
            <a:ext cx="4699000" cy="1257300"/>
          </a:xfrm>
          <a:prstGeom prst="rect">
            <a:avLst/>
          </a:prstGeom>
        </p:spPr>
      </p:pic>
      <p:sp>
        <p:nvSpPr>
          <p:cNvPr id="5" name="TextBox 4"/>
          <p:cNvSpPr txBox="1"/>
          <p:nvPr/>
        </p:nvSpPr>
        <p:spPr>
          <a:xfrm>
            <a:off x="642938" y="5629275"/>
            <a:ext cx="2736647" cy="830997"/>
          </a:xfrm>
          <a:prstGeom prst="rect">
            <a:avLst/>
          </a:prstGeom>
          <a:noFill/>
        </p:spPr>
        <p:txBody>
          <a:bodyPr wrap="none" rtlCol="0">
            <a:spAutoFit/>
          </a:bodyPr>
          <a:lstStyle/>
          <a:p>
            <a:r>
              <a:rPr lang="en-US" dirty="0" smtClean="0">
                <a:solidFill>
                  <a:srgbClr val="0070C0"/>
                </a:solidFill>
              </a:rPr>
              <a:t>More discussion in</a:t>
            </a:r>
          </a:p>
          <a:p>
            <a:r>
              <a:rPr lang="en-US" dirty="0" smtClean="0">
                <a:solidFill>
                  <a:srgbClr val="0070C0"/>
                </a:solidFill>
              </a:rPr>
              <a:t>Modules 17 &amp; 20.</a:t>
            </a:r>
            <a:endParaRPr lang="en-US" dirty="0">
              <a:solidFill>
                <a:srgbClr val="0070C0"/>
              </a:solidFill>
            </a:endParaRPr>
          </a:p>
        </p:txBody>
      </p:sp>
    </p:spTree>
    <p:extLst>
      <p:ext uri="{BB962C8B-B14F-4D97-AF65-F5344CB8AC3E}">
        <p14:creationId xmlns:p14="http://schemas.microsoft.com/office/powerpoint/2010/main" val="459147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90000"/>
                    <a:lumOff val="10000"/>
                  </a:schemeClr>
                </a:solidFill>
              </a:rPr>
              <a:t>Modules for Friday 01/27/2017</a:t>
            </a:r>
            <a:endParaRPr lang="en-US" dirty="0">
              <a:solidFill>
                <a:schemeClr val="tx2">
                  <a:lumMod val="90000"/>
                  <a:lumOff val="10000"/>
                </a:schemeClr>
              </a:solidFill>
            </a:endParaRPr>
          </a:p>
        </p:txBody>
      </p:sp>
      <p:sp>
        <p:nvSpPr>
          <p:cNvPr id="3" name="Content Placeholder 2"/>
          <p:cNvSpPr>
            <a:spLocks noGrp="1"/>
          </p:cNvSpPr>
          <p:nvPr>
            <p:ph idx="1"/>
          </p:nvPr>
        </p:nvSpPr>
        <p:spPr/>
        <p:txBody>
          <a:bodyPr>
            <a:normAutofit/>
          </a:bodyPr>
          <a:lstStyle/>
          <a:p>
            <a:r>
              <a:rPr lang="en-US" sz="2800" dirty="0" smtClean="0">
                <a:solidFill>
                  <a:srgbClr val="C00000"/>
                </a:solidFill>
              </a:rPr>
              <a:t>Modules 17 and 20: </a:t>
            </a:r>
            <a:r>
              <a:rPr lang="en-US" sz="2800" dirty="0" smtClean="0">
                <a:solidFill>
                  <a:schemeClr val="accent1">
                    <a:lumMod val="75000"/>
                  </a:schemeClr>
                </a:solidFill>
                <a:latin typeface="Avenir Medium Oblique"/>
              </a:rPr>
              <a:t>Math </a:t>
            </a:r>
            <a:r>
              <a:rPr lang="en-US" sz="2800" dirty="0">
                <a:solidFill>
                  <a:schemeClr val="accent1">
                    <a:lumMod val="75000"/>
                  </a:schemeClr>
                </a:solidFill>
                <a:latin typeface="Avenir Medium Oblique"/>
              </a:rPr>
              <a:t>Practice 3 in Action -  Reasoning and Sense </a:t>
            </a:r>
            <a:r>
              <a:rPr lang="en-US" sz="2800" dirty="0" smtClean="0">
                <a:solidFill>
                  <a:schemeClr val="accent1">
                    <a:lumMod val="75000"/>
                  </a:schemeClr>
                </a:solidFill>
                <a:latin typeface="Avenir Medium Oblique"/>
              </a:rPr>
              <a:t>Making </a:t>
            </a:r>
            <a:r>
              <a:rPr lang="en-US" sz="2800" dirty="0" smtClean="0"/>
              <a:t> </a:t>
            </a:r>
          </a:p>
          <a:p>
            <a:pPr>
              <a:buFont typeface="Arial" charset="0"/>
              <a:buChar char="•"/>
            </a:pPr>
            <a:r>
              <a:rPr lang="en-US" sz="2800" dirty="0" smtClean="0"/>
              <a:t>Integrating </a:t>
            </a:r>
            <a:r>
              <a:rPr lang="en-US" sz="2800" dirty="0" smtClean="0"/>
              <a:t>reasoning and sense making in teaching/learning and </a:t>
            </a:r>
            <a:r>
              <a:rPr lang="en-US" sz="2800" dirty="0" smtClean="0"/>
              <a:t>in formative </a:t>
            </a:r>
            <a:r>
              <a:rPr lang="en-US" sz="2800" dirty="0" smtClean="0"/>
              <a:t>assessment - </a:t>
            </a:r>
            <a:r>
              <a:rPr lang="en-US" sz="2800" dirty="0"/>
              <a:t>w</a:t>
            </a:r>
            <a:r>
              <a:rPr lang="en-US" sz="2800" dirty="0" smtClean="0"/>
              <a:t>hy and how. </a:t>
            </a:r>
            <a:endParaRPr lang="en-US" sz="2800" dirty="0"/>
          </a:p>
        </p:txBody>
      </p:sp>
    </p:spTree>
    <p:extLst>
      <p:ext uri="{BB962C8B-B14F-4D97-AF65-F5344CB8AC3E}">
        <p14:creationId xmlns:p14="http://schemas.microsoft.com/office/powerpoint/2010/main" val="304321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90000"/>
                    <a:lumOff val="10000"/>
                  </a:schemeClr>
                </a:solidFill>
              </a:rPr>
              <a:t>Modules for Saturday 01/28/2017</a:t>
            </a:r>
            <a:endParaRPr lang="en-US" dirty="0">
              <a:solidFill>
                <a:schemeClr val="tx2">
                  <a:lumMod val="90000"/>
                  <a:lumOff val="10000"/>
                </a:schemeClr>
              </a:solidFill>
            </a:endParaRPr>
          </a:p>
        </p:txBody>
      </p:sp>
      <p:sp>
        <p:nvSpPr>
          <p:cNvPr id="3" name="Content Placeholder 2"/>
          <p:cNvSpPr>
            <a:spLocks noGrp="1"/>
          </p:cNvSpPr>
          <p:nvPr>
            <p:ph idx="1"/>
          </p:nvPr>
        </p:nvSpPr>
        <p:spPr/>
        <p:txBody>
          <a:bodyPr>
            <a:normAutofit/>
          </a:bodyPr>
          <a:lstStyle/>
          <a:p>
            <a:r>
              <a:rPr lang="en-US" sz="2800" dirty="0" smtClean="0">
                <a:solidFill>
                  <a:srgbClr val="C00000"/>
                </a:solidFill>
              </a:rPr>
              <a:t>Module 24: </a:t>
            </a:r>
            <a:r>
              <a:rPr lang="en-US" sz="2800" dirty="0">
                <a:solidFill>
                  <a:schemeClr val="accent2"/>
                </a:solidFill>
              </a:rPr>
              <a:t>Lesson Plan – Content, Differentiated Instructional Strategies, and  Formative </a:t>
            </a:r>
            <a:r>
              <a:rPr lang="en-US" sz="2800" dirty="0" smtClean="0">
                <a:solidFill>
                  <a:schemeClr val="accent2"/>
                </a:solidFill>
              </a:rPr>
              <a:t>Assessment </a:t>
            </a:r>
            <a:endParaRPr lang="en-US" sz="2800" dirty="0"/>
          </a:p>
          <a:p>
            <a:pPr>
              <a:buFont typeface="Arial" charset="0"/>
              <a:buChar char="•"/>
            </a:pPr>
            <a:r>
              <a:rPr lang="en-US" sz="2800" dirty="0" smtClean="0"/>
              <a:t>D</a:t>
            </a:r>
            <a:r>
              <a:rPr lang="en-US" sz="2800" dirty="0" smtClean="0"/>
              <a:t>iscussion </a:t>
            </a:r>
            <a:r>
              <a:rPr lang="en-US" sz="2800" dirty="0" smtClean="0"/>
              <a:t>of effective </a:t>
            </a:r>
            <a:r>
              <a:rPr lang="en-US" sz="2800" dirty="0"/>
              <a:t>l</a:t>
            </a:r>
            <a:r>
              <a:rPr lang="en-US" sz="2800" dirty="0" smtClean="0"/>
              <a:t>esson </a:t>
            </a:r>
            <a:r>
              <a:rPr lang="en-US" sz="2800" dirty="0"/>
              <a:t>p</a:t>
            </a:r>
            <a:r>
              <a:rPr lang="en-US" sz="2800" dirty="0" smtClean="0"/>
              <a:t>lans. Zooming in onto differentiated </a:t>
            </a:r>
            <a:r>
              <a:rPr lang="en-US" sz="2800" dirty="0"/>
              <a:t>i</a:t>
            </a:r>
            <a:r>
              <a:rPr lang="en-US" sz="2800" dirty="0" smtClean="0"/>
              <a:t>nstructions for students with different kinds of levels, backgrounds or </a:t>
            </a:r>
            <a:r>
              <a:rPr lang="en-US" sz="2800" dirty="0" smtClean="0"/>
              <a:t>needs including ELLs and minority students. </a:t>
            </a:r>
            <a:endParaRPr lang="en-US" sz="2800" dirty="0" smtClean="0"/>
          </a:p>
          <a:p>
            <a:pPr marL="0" indent="0">
              <a:buNone/>
            </a:pPr>
            <a:endParaRPr lang="en-US" sz="2800" dirty="0" smtClean="0"/>
          </a:p>
          <a:p>
            <a:endParaRPr lang="en-US" sz="2800" dirty="0"/>
          </a:p>
        </p:txBody>
      </p:sp>
    </p:spTree>
    <p:extLst>
      <p:ext uri="{BB962C8B-B14F-4D97-AF65-F5344CB8AC3E}">
        <p14:creationId xmlns:p14="http://schemas.microsoft.com/office/powerpoint/2010/main" val="407945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References</a:t>
            </a:r>
            <a:endParaRPr lang="en-US" dirty="0"/>
          </a:p>
        </p:txBody>
      </p:sp>
      <p:sp>
        <p:nvSpPr>
          <p:cNvPr id="3" name="Content Placeholder 2"/>
          <p:cNvSpPr>
            <a:spLocks noGrp="1"/>
          </p:cNvSpPr>
          <p:nvPr>
            <p:ph idx="1"/>
          </p:nvPr>
        </p:nvSpPr>
        <p:spPr>
          <a:xfrm>
            <a:off x="685800" y="2121408"/>
            <a:ext cx="8115300" cy="4050792"/>
          </a:xfrm>
        </p:spPr>
        <p:txBody>
          <a:bodyPr/>
          <a:lstStyle/>
          <a:p>
            <a:r>
              <a:rPr lang="en-US" sz="2400" dirty="0"/>
              <a:t>Jerry </a:t>
            </a:r>
            <a:r>
              <a:rPr lang="en-US" sz="2400" dirty="0" err="1" smtClean="0"/>
              <a:t>Mihelic</a:t>
            </a:r>
            <a:r>
              <a:rPr lang="en-US" sz="2400" dirty="0" smtClean="0"/>
              <a:t>, </a:t>
            </a:r>
            <a:r>
              <a:rPr lang="en-US" sz="2400" dirty="0"/>
              <a:t>Jana Peterson, Shawna Lyle. Differentiating Mathematics Instruction. </a:t>
            </a:r>
            <a:r>
              <a:rPr lang="en-US" sz="2400" dirty="0">
                <a:hlinkClick r:id="rId2" invalidUrl="http://www.opsu.edu/www/education/MATH-ESE 4 ALL/Differentiating Mathematics Instruction.pdf"/>
              </a:rPr>
              <a:t>http://</a:t>
            </a:r>
            <a:r>
              <a:rPr lang="en-US" sz="2400" dirty="0" smtClean="0">
                <a:hlinkClick r:id="rId3" invalidUrl="http://www.opsu.edu/www/education/MATH-ESE 4 ALL/Differentiating Mathematics Instruction.pdf"/>
              </a:rPr>
              <a:t>www.opsu.edu/www/education/MATH-ESE%204%20ALL/Differentiating%20Mathematics%20Instruction.pdf</a:t>
            </a:r>
            <a:endParaRPr lang="en-US" sz="2400" dirty="0" smtClean="0"/>
          </a:p>
          <a:p>
            <a:r>
              <a:rPr lang="en-US" sz="2400" dirty="0" smtClean="0"/>
              <a:t>Why and how to differentiate math instruction </a:t>
            </a:r>
            <a:r>
              <a:rPr lang="en-US" sz="2400" dirty="0" smtClean="0">
                <a:hlinkClick r:id="rId4" invalidUrl="http://www.nctm.org/Search/?ky=Why and How to Differentiated math instruction"/>
              </a:rPr>
              <a:t>http</a:t>
            </a:r>
            <a:r>
              <a:rPr lang="en-US" sz="2400" dirty="0">
                <a:hlinkClick r:id="rId5" invalidUrl="http://www.nctm.org/Search/?ky=Why and How to Differentiated math instruction"/>
              </a:rPr>
              <a:t>://www.nctm.org/Search/?</a:t>
            </a:r>
            <a:r>
              <a:rPr lang="en-US" sz="2400" dirty="0" smtClean="0">
                <a:hlinkClick r:id="rId6" invalidUrl="http://www.nctm.org/Search/?ky=Why and How to Differentiated math instruction"/>
              </a:rPr>
              <a:t>ky=Why%20and%20How%20to%20Differentiated%20math%20instruction</a:t>
            </a:r>
            <a:endParaRPr lang="en-US" sz="2400" dirty="0" smtClean="0"/>
          </a:p>
          <a:p>
            <a:endParaRPr lang="en-US" dirty="0"/>
          </a:p>
          <a:p>
            <a:endParaRPr lang="en-US" dirty="0"/>
          </a:p>
        </p:txBody>
      </p:sp>
    </p:spTree>
    <p:extLst>
      <p:ext uri="{BB962C8B-B14F-4D97-AF65-F5344CB8AC3E}">
        <p14:creationId xmlns:p14="http://schemas.microsoft.com/office/powerpoint/2010/main" val="87404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CCSS </a:t>
            </a:r>
            <a:r>
              <a:rPr lang="en-US" dirty="0" err="1" smtClean="0"/>
              <a:t>v.s</a:t>
            </a:r>
            <a:r>
              <a:rPr lang="en-US" dirty="0" smtClean="0"/>
              <a:t>. </a:t>
            </a:r>
            <a:r>
              <a:rPr lang="en-US" dirty="0" smtClean="0"/>
              <a:t>NCTM - resources </a:t>
            </a:r>
            <a:endParaRPr lang="en-US" dirty="0"/>
          </a:p>
        </p:txBody>
      </p:sp>
      <p:sp>
        <p:nvSpPr>
          <p:cNvPr id="5" name="Content Placeholder 4"/>
          <p:cNvSpPr>
            <a:spLocks noGrp="1"/>
          </p:cNvSpPr>
          <p:nvPr>
            <p:ph sz="half" idx="1"/>
          </p:nvPr>
        </p:nvSpPr>
        <p:spPr>
          <a:xfrm>
            <a:off x="685800" y="1785938"/>
            <a:ext cx="3657600" cy="4386262"/>
          </a:xfrm>
        </p:spPr>
        <p:txBody>
          <a:bodyPr>
            <a:noAutofit/>
          </a:bodyPr>
          <a:lstStyle/>
          <a:p>
            <a:pPr>
              <a:buFont typeface="Wingdings" charset="2"/>
              <a:buChar char="v"/>
            </a:pPr>
            <a:r>
              <a:rPr lang="en-US" sz="2200" dirty="0" smtClean="0">
                <a:solidFill>
                  <a:schemeClr val="accent1"/>
                </a:solidFill>
              </a:rPr>
              <a:t>Common Core State Standards (CCSS) </a:t>
            </a:r>
          </a:p>
          <a:p>
            <a:r>
              <a:rPr lang="en-US" sz="2200" dirty="0" smtClean="0"/>
              <a:t>CCSS Math Content Standards.</a:t>
            </a:r>
          </a:p>
          <a:p>
            <a:r>
              <a:rPr lang="en-US" sz="2200" dirty="0" smtClean="0"/>
              <a:t>CCSS Math </a:t>
            </a:r>
            <a:r>
              <a:rPr lang="en-US" sz="2200" dirty="0" smtClean="0"/>
              <a:t>Practices.</a:t>
            </a:r>
            <a:endParaRPr lang="en-US" sz="2200" dirty="0" smtClean="0"/>
          </a:p>
          <a:p>
            <a:r>
              <a:rPr lang="en-US" sz="2200" dirty="0" smtClean="0"/>
              <a:t>SBAC – Testing and evaluation system. </a:t>
            </a:r>
          </a:p>
          <a:p>
            <a:r>
              <a:rPr lang="en-US" sz="2200" dirty="0" smtClean="0"/>
              <a:t>SBAC Digital Library – shared open resources, some received peered reviews, some did not.</a:t>
            </a:r>
          </a:p>
          <a:p>
            <a:r>
              <a:rPr lang="en-US" sz="2200" dirty="0" smtClean="0"/>
              <a:t>(Applications)</a:t>
            </a:r>
          </a:p>
        </p:txBody>
      </p:sp>
      <p:sp>
        <p:nvSpPr>
          <p:cNvPr id="6" name="Content Placeholder 5"/>
          <p:cNvSpPr>
            <a:spLocks noGrp="1"/>
          </p:cNvSpPr>
          <p:nvPr>
            <p:ph sz="half" idx="2"/>
          </p:nvPr>
        </p:nvSpPr>
        <p:spPr>
          <a:xfrm>
            <a:off x="4900612" y="1785938"/>
            <a:ext cx="3549205" cy="4386262"/>
          </a:xfrm>
        </p:spPr>
        <p:txBody>
          <a:bodyPr>
            <a:noAutofit/>
          </a:bodyPr>
          <a:lstStyle/>
          <a:p>
            <a:pPr>
              <a:buFont typeface="Wingdings" charset="2"/>
              <a:buChar char="v"/>
            </a:pPr>
            <a:r>
              <a:rPr lang="en-US" sz="2200" dirty="0" smtClean="0">
                <a:solidFill>
                  <a:schemeClr val="accent1"/>
                </a:solidFill>
              </a:rPr>
              <a:t>National Council of Teachers of Mathematics (NCTM)</a:t>
            </a:r>
          </a:p>
          <a:p>
            <a:r>
              <a:rPr lang="en-US" sz="2200" dirty="0" smtClean="0"/>
              <a:t>Position </a:t>
            </a:r>
            <a:r>
              <a:rPr lang="en-US" sz="2200" dirty="0" smtClean="0"/>
              <a:t>statements and guidelines.</a:t>
            </a:r>
          </a:p>
          <a:p>
            <a:r>
              <a:rPr lang="en-US" sz="2200" dirty="0" smtClean="0"/>
              <a:t>National Math Content Standards.</a:t>
            </a:r>
          </a:p>
          <a:p>
            <a:r>
              <a:rPr lang="en-US" sz="2200" dirty="0" smtClean="0"/>
              <a:t>Peer reviewed and research based </a:t>
            </a:r>
            <a:r>
              <a:rPr lang="en-US" sz="2200" dirty="0" smtClean="0"/>
              <a:t>publications.</a:t>
            </a:r>
            <a:endParaRPr lang="en-US" sz="2200" dirty="0" smtClean="0"/>
          </a:p>
          <a:p>
            <a:r>
              <a:rPr lang="en-US" sz="2200" dirty="0" smtClean="0"/>
              <a:t>(Principles and applications). </a:t>
            </a:r>
            <a:endParaRPr lang="en-US" sz="2200" dirty="0"/>
          </a:p>
        </p:txBody>
      </p:sp>
    </p:spTree>
    <p:extLst>
      <p:ext uri="{BB962C8B-B14F-4D97-AF65-F5344CB8AC3E}">
        <p14:creationId xmlns:p14="http://schemas.microsoft.com/office/powerpoint/2010/main" val="81078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NCTM Principles for School Mathematics</a:t>
            </a:r>
          </a:p>
        </p:txBody>
      </p:sp>
      <p:sp>
        <p:nvSpPr>
          <p:cNvPr id="6" name="Content Placeholder 5"/>
          <p:cNvSpPr>
            <a:spLocks noGrp="1"/>
          </p:cNvSpPr>
          <p:nvPr>
            <p:ph idx="1"/>
          </p:nvPr>
        </p:nvSpPr>
        <p:spPr/>
        <p:txBody>
          <a:bodyPr>
            <a:normAutofit/>
          </a:bodyPr>
          <a:lstStyle/>
          <a:p>
            <a:r>
              <a:rPr lang="en-US" sz="2200" dirty="0" smtClean="0"/>
              <a:t>Equity</a:t>
            </a:r>
          </a:p>
          <a:p>
            <a:pPr marL="0" indent="0">
              <a:buNone/>
            </a:pPr>
            <a:r>
              <a:rPr lang="en-US" sz="2200" dirty="0" smtClean="0">
                <a:solidFill>
                  <a:srgbClr val="0070C0"/>
                </a:solidFill>
              </a:rPr>
              <a:t>Excellence </a:t>
            </a:r>
            <a:r>
              <a:rPr lang="en-US" sz="2200" dirty="0">
                <a:solidFill>
                  <a:srgbClr val="0070C0"/>
                </a:solidFill>
              </a:rPr>
              <a:t>in mathematics education requires high expectations and strong support for ALL </a:t>
            </a:r>
            <a:r>
              <a:rPr lang="en-US" sz="2200" dirty="0" smtClean="0">
                <a:solidFill>
                  <a:srgbClr val="0070C0"/>
                </a:solidFill>
              </a:rPr>
              <a:t>students.</a:t>
            </a:r>
            <a:endParaRPr lang="en-US" sz="2200" dirty="0" smtClean="0"/>
          </a:p>
          <a:p>
            <a:r>
              <a:rPr lang="en-US" sz="2200" dirty="0" smtClean="0"/>
              <a:t>Curriculum</a:t>
            </a:r>
          </a:p>
          <a:p>
            <a:pPr marL="0" indent="0">
              <a:buNone/>
            </a:pPr>
            <a:r>
              <a:rPr lang="en-US" sz="2200" dirty="0" smtClean="0">
                <a:solidFill>
                  <a:srgbClr val="0070C0"/>
                </a:solidFill>
              </a:rPr>
              <a:t>More </a:t>
            </a:r>
            <a:r>
              <a:rPr lang="en-US" sz="2200" dirty="0">
                <a:solidFill>
                  <a:srgbClr val="0070C0"/>
                </a:solidFill>
              </a:rPr>
              <a:t>than a collection of activities; it </a:t>
            </a:r>
            <a:r>
              <a:rPr lang="en-US" sz="2200" dirty="0" smtClean="0">
                <a:solidFill>
                  <a:srgbClr val="0070C0"/>
                </a:solidFill>
              </a:rPr>
              <a:t>must be </a:t>
            </a:r>
            <a:r>
              <a:rPr lang="en-US" sz="2200" dirty="0">
                <a:solidFill>
                  <a:srgbClr val="0070C0"/>
                </a:solidFill>
              </a:rPr>
              <a:t>coherent, focused on important mathematics, and well articulated across the </a:t>
            </a:r>
            <a:r>
              <a:rPr lang="en-US" sz="2200" dirty="0" smtClean="0">
                <a:solidFill>
                  <a:srgbClr val="0070C0"/>
                </a:solidFill>
              </a:rPr>
              <a:t>grades.</a:t>
            </a:r>
          </a:p>
          <a:p>
            <a:r>
              <a:rPr lang="en-US" sz="2200" dirty="0" smtClean="0"/>
              <a:t>Teaching</a:t>
            </a:r>
          </a:p>
          <a:p>
            <a:pPr marL="0" indent="0">
              <a:buNone/>
            </a:pPr>
            <a:r>
              <a:rPr lang="en-US" sz="2200" dirty="0">
                <a:solidFill>
                  <a:srgbClr val="0070C0"/>
                </a:solidFill>
              </a:rPr>
              <a:t>R</a:t>
            </a:r>
            <a:r>
              <a:rPr lang="en-US" sz="2200" dirty="0" smtClean="0">
                <a:solidFill>
                  <a:srgbClr val="0070C0"/>
                </a:solidFill>
              </a:rPr>
              <a:t>equires </a:t>
            </a:r>
            <a:r>
              <a:rPr lang="en-US" sz="2200" dirty="0">
                <a:solidFill>
                  <a:srgbClr val="0070C0"/>
                </a:solidFill>
              </a:rPr>
              <a:t>what students know and need to learn, and then </a:t>
            </a:r>
            <a:r>
              <a:rPr lang="en-US" sz="2200" dirty="0" smtClean="0">
                <a:solidFill>
                  <a:srgbClr val="0070C0"/>
                </a:solidFill>
              </a:rPr>
              <a:t>challenging and supporting them to learn it well.</a:t>
            </a:r>
            <a:endParaRPr lang="en-US" sz="2200" dirty="0">
              <a:solidFill>
                <a:srgbClr val="0070C0"/>
              </a:solidFill>
            </a:endParaRPr>
          </a:p>
        </p:txBody>
      </p:sp>
    </p:spTree>
    <p:extLst>
      <p:ext uri="{BB962C8B-B14F-4D97-AF65-F5344CB8AC3E}">
        <p14:creationId xmlns:p14="http://schemas.microsoft.com/office/powerpoint/2010/main" val="209509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NCTM </a:t>
            </a:r>
            <a:r>
              <a:rPr lang="en-US" dirty="0" smtClean="0"/>
              <a:t>Principles (</a:t>
            </a:r>
            <a:r>
              <a:rPr lang="en-US" dirty="0"/>
              <a:t>continued)</a:t>
            </a:r>
          </a:p>
        </p:txBody>
      </p:sp>
      <p:sp>
        <p:nvSpPr>
          <p:cNvPr id="3" name="Content Placeholder 2"/>
          <p:cNvSpPr>
            <a:spLocks noGrp="1"/>
          </p:cNvSpPr>
          <p:nvPr>
            <p:ph idx="1"/>
          </p:nvPr>
        </p:nvSpPr>
        <p:spPr/>
        <p:txBody>
          <a:bodyPr>
            <a:normAutofit/>
          </a:bodyPr>
          <a:lstStyle/>
          <a:p>
            <a:r>
              <a:rPr lang="en-US" sz="2200" dirty="0" smtClean="0"/>
              <a:t>Learning</a:t>
            </a:r>
          </a:p>
          <a:p>
            <a:pPr marL="0" indent="0">
              <a:buNone/>
            </a:pPr>
            <a:r>
              <a:rPr lang="en-US" sz="2200" dirty="0" smtClean="0">
                <a:solidFill>
                  <a:srgbClr val="0070C0"/>
                </a:solidFill>
              </a:rPr>
              <a:t>Students </a:t>
            </a:r>
            <a:r>
              <a:rPr lang="en-US" sz="2200" dirty="0">
                <a:solidFill>
                  <a:srgbClr val="0070C0"/>
                </a:solidFill>
              </a:rPr>
              <a:t>must learn with understanding, actively building new knowledge from experience and prior </a:t>
            </a:r>
            <a:r>
              <a:rPr lang="en-US" sz="2200" dirty="0" smtClean="0">
                <a:solidFill>
                  <a:srgbClr val="0070C0"/>
                </a:solidFill>
              </a:rPr>
              <a:t>knowledge.</a:t>
            </a:r>
          </a:p>
          <a:p>
            <a:r>
              <a:rPr lang="en-US" sz="2200" dirty="0" smtClean="0"/>
              <a:t>Assessment </a:t>
            </a:r>
          </a:p>
          <a:p>
            <a:pPr marL="0" indent="0">
              <a:buNone/>
            </a:pPr>
            <a:r>
              <a:rPr lang="en-US" sz="2200" dirty="0" smtClean="0">
                <a:solidFill>
                  <a:srgbClr val="0070C0"/>
                </a:solidFill>
              </a:rPr>
              <a:t>Assessment should </a:t>
            </a:r>
            <a:r>
              <a:rPr lang="en-US" sz="2200" dirty="0">
                <a:solidFill>
                  <a:srgbClr val="0070C0"/>
                </a:solidFill>
              </a:rPr>
              <a:t>support the learning of mathematics and furnish students and teachers with useful </a:t>
            </a:r>
            <a:r>
              <a:rPr lang="en-US" sz="2200" dirty="0" smtClean="0">
                <a:solidFill>
                  <a:srgbClr val="0070C0"/>
                </a:solidFill>
              </a:rPr>
              <a:t>information.</a:t>
            </a:r>
          </a:p>
          <a:p>
            <a:r>
              <a:rPr lang="en-US" sz="2200" dirty="0" smtClean="0"/>
              <a:t>Technology</a:t>
            </a:r>
          </a:p>
          <a:p>
            <a:pPr marL="0" indent="0">
              <a:buNone/>
            </a:pPr>
            <a:r>
              <a:rPr lang="en-US" sz="2200" dirty="0" smtClean="0">
                <a:solidFill>
                  <a:srgbClr val="0070C0"/>
                </a:solidFill>
              </a:rPr>
              <a:t>Essential </a:t>
            </a:r>
            <a:r>
              <a:rPr lang="en-US" sz="2200" dirty="0">
                <a:solidFill>
                  <a:srgbClr val="0070C0"/>
                </a:solidFill>
              </a:rPr>
              <a:t>in the teaching and learning </a:t>
            </a:r>
            <a:r>
              <a:rPr lang="en-US" sz="2200" dirty="0" smtClean="0">
                <a:solidFill>
                  <a:srgbClr val="0070C0"/>
                </a:solidFill>
              </a:rPr>
              <a:t>of mathematics.</a:t>
            </a:r>
            <a:endParaRPr lang="en-US" sz="2200" dirty="0">
              <a:solidFill>
                <a:srgbClr val="0070C0"/>
              </a:solidFill>
            </a:endParaRPr>
          </a:p>
        </p:txBody>
      </p:sp>
    </p:spTree>
    <p:extLst>
      <p:ext uri="{BB962C8B-B14F-4D97-AF65-F5344CB8AC3E}">
        <p14:creationId xmlns:p14="http://schemas.microsoft.com/office/powerpoint/2010/main" val="178674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Equity Issues in </a:t>
            </a:r>
            <a:br>
              <a:rPr lang="en-US" dirty="0"/>
            </a:br>
            <a:r>
              <a:rPr lang="en-US" dirty="0"/>
              <a:t>Math Education</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The </a:t>
            </a:r>
            <a:r>
              <a:rPr lang="en-US" sz="2400" dirty="0"/>
              <a:t>NCTM specifies that “all students” refers to:</a:t>
            </a:r>
          </a:p>
          <a:p>
            <a:pPr>
              <a:buFont typeface="Arial" charset="0"/>
              <a:buChar char="•"/>
            </a:pPr>
            <a:r>
              <a:rPr lang="en-US" sz="2400" dirty="0">
                <a:solidFill>
                  <a:srgbClr val="0070C0"/>
                </a:solidFill>
              </a:rPr>
              <a:t>Students who have been denied access in any way to </a:t>
            </a:r>
            <a:r>
              <a:rPr lang="en-US" sz="2400" dirty="0" smtClean="0">
                <a:solidFill>
                  <a:srgbClr val="0070C0"/>
                </a:solidFill>
              </a:rPr>
              <a:t>educational </a:t>
            </a:r>
            <a:r>
              <a:rPr lang="en-US" sz="2400" dirty="0">
                <a:solidFill>
                  <a:srgbClr val="0070C0"/>
                </a:solidFill>
              </a:rPr>
              <a:t>opportunities as well as those who have not;</a:t>
            </a:r>
          </a:p>
          <a:p>
            <a:pPr>
              <a:buFont typeface="Arial" charset="0"/>
              <a:buChar char="•"/>
            </a:pPr>
            <a:r>
              <a:rPr lang="en-US" sz="2400" dirty="0">
                <a:solidFill>
                  <a:srgbClr val="0070C0"/>
                </a:solidFill>
              </a:rPr>
              <a:t>Students who are African Americans. </a:t>
            </a:r>
            <a:r>
              <a:rPr lang="en-US" sz="2400" dirty="0" smtClean="0">
                <a:solidFill>
                  <a:srgbClr val="0070C0"/>
                </a:solidFill>
              </a:rPr>
              <a:t>Hispanic/Latino, Native </a:t>
            </a:r>
            <a:r>
              <a:rPr lang="en-US" sz="2400" dirty="0">
                <a:solidFill>
                  <a:srgbClr val="0070C0"/>
                </a:solidFill>
              </a:rPr>
              <a:t>Americans, Alaskan Natives, Pacific </a:t>
            </a:r>
            <a:r>
              <a:rPr lang="en-US" sz="2400" dirty="0" smtClean="0">
                <a:solidFill>
                  <a:srgbClr val="0070C0"/>
                </a:solidFill>
              </a:rPr>
              <a:t>Islanders, Asian </a:t>
            </a:r>
            <a:r>
              <a:rPr lang="en-US" sz="2400" dirty="0">
                <a:solidFill>
                  <a:srgbClr val="0070C0"/>
                </a:solidFill>
              </a:rPr>
              <a:t>Americans, First Nations people, and other </a:t>
            </a:r>
            <a:r>
              <a:rPr lang="en-US" sz="2400" dirty="0" smtClean="0">
                <a:solidFill>
                  <a:srgbClr val="0070C0"/>
                </a:solidFill>
              </a:rPr>
              <a:t>minorities, as </a:t>
            </a:r>
            <a:r>
              <a:rPr lang="en-US" sz="2400" dirty="0">
                <a:solidFill>
                  <a:srgbClr val="0070C0"/>
                </a:solidFill>
              </a:rPr>
              <a:t>well as those who are considered to be a part of the majority;</a:t>
            </a:r>
          </a:p>
          <a:p>
            <a:pPr>
              <a:buFont typeface="Arial" charset="0"/>
              <a:buChar char="•"/>
            </a:pPr>
            <a:r>
              <a:rPr lang="en-US" sz="2400" dirty="0">
                <a:solidFill>
                  <a:srgbClr val="0070C0"/>
                </a:solidFill>
              </a:rPr>
              <a:t>Students who are female as well as those who are </a:t>
            </a:r>
            <a:r>
              <a:rPr lang="en-US" sz="2400" dirty="0" smtClean="0">
                <a:solidFill>
                  <a:srgbClr val="0070C0"/>
                </a:solidFill>
              </a:rPr>
              <a:t>male;</a:t>
            </a:r>
            <a:endParaRPr lang="en-US" sz="2400" dirty="0">
              <a:solidFill>
                <a:srgbClr val="0070C0"/>
              </a:solidFill>
            </a:endParaRPr>
          </a:p>
          <a:p>
            <a:endParaRPr lang="en-US" dirty="0"/>
          </a:p>
        </p:txBody>
      </p:sp>
    </p:spTree>
    <p:extLst>
      <p:ext uri="{BB962C8B-B14F-4D97-AF65-F5344CB8AC3E}">
        <p14:creationId xmlns:p14="http://schemas.microsoft.com/office/powerpoint/2010/main" val="7836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685800" y="1257300"/>
            <a:ext cx="7772400" cy="4914900"/>
          </a:xfrm>
        </p:spPr>
        <p:txBody>
          <a:bodyPr>
            <a:normAutofit/>
          </a:bodyPr>
          <a:lstStyle/>
          <a:p>
            <a:pPr>
              <a:buFont typeface="Arial" charset="0"/>
              <a:buChar char="•"/>
            </a:pPr>
            <a:r>
              <a:rPr lang="en-US" sz="2600" dirty="0">
                <a:solidFill>
                  <a:srgbClr val="0070C0"/>
                </a:solidFill>
              </a:rPr>
              <a:t>Students who are from any socioeconomic background</a:t>
            </a:r>
            <a:r>
              <a:rPr lang="en-US" sz="2600" dirty="0" smtClean="0">
                <a:solidFill>
                  <a:srgbClr val="0070C0"/>
                </a:solidFill>
              </a:rPr>
              <a:t>;</a:t>
            </a:r>
          </a:p>
          <a:p>
            <a:pPr>
              <a:buFont typeface="Arial" charset="0"/>
              <a:buChar char="•"/>
            </a:pPr>
            <a:r>
              <a:rPr lang="en-US" sz="2600" dirty="0" smtClean="0">
                <a:solidFill>
                  <a:srgbClr val="0070C0"/>
                </a:solidFill>
              </a:rPr>
              <a:t>Students </a:t>
            </a:r>
            <a:r>
              <a:rPr lang="en-US" sz="2600" dirty="0">
                <a:solidFill>
                  <a:srgbClr val="0070C0"/>
                </a:solidFill>
              </a:rPr>
              <a:t>who are native English speakers and </a:t>
            </a:r>
            <a:r>
              <a:rPr lang="en-US" sz="2600" dirty="0" smtClean="0">
                <a:solidFill>
                  <a:srgbClr val="0070C0"/>
                </a:solidFill>
              </a:rPr>
              <a:t>those who </a:t>
            </a:r>
            <a:r>
              <a:rPr lang="en-US" sz="2600" dirty="0">
                <a:solidFill>
                  <a:srgbClr val="0070C0"/>
                </a:solidFill>
              </a:rPr>
              <a:t>are not native English speakers</a:t>
            </a:r>
            <a:r>
              <a:rPr lang="en-US" sz="2600" dirty="0" smtClean="0">
                <a:solidFill>
                  <a:srgbClr val="0070C0"/>
                </a:solidFill>
              </a:rPr>
              <a:t>;</a:t>
            </a:r>
          </a:p>
          <a:p>
            <a:pPr>
              <a:buFont typeface="Arial" charset="0"/>
              <a:buChar char="•"/>
            </a:pPr>
            <a:r>
              <a:rPr lang="en-US" sz="2600" dirty="0" smtClean="0">
                <a:solidFill>
                  <a:srgbClr val="0070C0"/>
                </a:solidFill>
              </a:rPr>
              <a:t>Students </a:t>
            </a:r>
            <a:r>
              <a:rPr lang="en-US" sz="2600" dirty="0">
                <a:solidFill>
                  <a:srgbClr val="0070C0"/>
                </a:solidFill>
              </a:rPr>
              <a:t>with disabilities and those without disabilities</a:t>
            </a:r>
            <a:r>
              <a:rPr lang="en-US" sz="2600" dirty="0" smtClean="0">
                <a:solidFill>
                  <a:srgbClr val="0070C0"/>
                </a:solidFill>
              </a:rPr>
              <a:t>;</a:t>
            </a:r>
          </a:p>
          <a:p>
            <a:pPr>
              <a:buFont typeface="Arial" charset="0"/>
              <a:buChar char="•"/>
            </a:pPr>
            <a:r>
              <a:rPr lang="en-US" sz="2600" dirty="0" smtClean="0">
                <a:solidFill>
                  <a:srgbClr val="0070C0"/>
                </a:solidFill>
              </a:rPr>
              <a:t>Students </a:t>
            </a:r>
            <a:r>
              <a:rPr lang="en-US" sz="2600" dirty="0">
                <a:solidFill>
                  <a:srgbClr val="0070C0"/>
                </a:solidFill>
              </a:rPr>
              <a:t>who have not been successful in school </a:t>
            </a:r>
            <a:r>
              <a:rPr lang="en-US" sz="2600" dirty="0" smtClean="0">
                <a:solidFill>
                  <a:srgbClr val="0070C0"/>
                </a:solidFill>
              </a:rPr>
              <a:t>in mathematics </a:t>
            </a:r>
            <a:r>
              <a:rPr lang="en-US" sz="2600" dirty="0">
                <a:solidFill>
                  <a:srgbClr val="0070C0"/>
                </a:solidFill>
              </a:rPr>
              <a:t>as well as those who have been </a:t>
            </a:r>
            <a:r>
              <a:rPr lang="en-US" sz="2600" dirty="0" smtClean="0">
                <a:solidFill>
                  <a:srgbClr val="0070C0"/>
                </a:solidFill>
              </a:rPr>
              <a:t>successful.</a:t>
            </a:r>
            <a:endParaRPr lang="en-US" sz="2600" dirty="0">
              <a:solidFill>
                <a:srgbClr val="0070C0"/>
              </a:solidFill>
            </a:endParaRPr>
          </a:p>
        </p:txBody>
      </p:sp>
    </p:spTree>
    <p:extLst>
      <p:ext uri="{BB962C8B-B14F-4D97-AF65-F5344CB8AC3E}">
        <p14:creationId xmlns:p14="http://schemas.microsoft.com/office/powerpoint/2010/main" val="1675398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12525</TotalTime>
  <Words>1876</Words>
  <Application>Microsoft Macintosh PowerPoint</Application>
  <PresentationFormat>On-screen Show (4:3)</PresentationFormat>
  <Paragraphs>244</Paragraphs>
  <Slides>43</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Avenir Medium Oblique</vt:lpstr>
      <vt:lpstr>Calibri</vt:lpstr>
      <vt:lpstr>Franklin Gothic Book</vt:lpstr>
      <vt:lpstr>ＭＳ Ｐゴシック</vt:lpstr>
      <vt:lpstr>Rockwell</vt:lpstr>
      <vt:lpstr>Rockwell Condensed</vt:lpstr>
      <vt:lpstr>Rockwell Extra Bold</vt:lpstr>
      <vt:lpstr>Wingdings</vt:lpstr>
      <vt:lpstr>Arial</vt:lpstr>
      <vt:lpstr>Wood Type</vt:lpstr>
      <vt:lpstr>Module 11 Using Online Resources to Enhance Lesson Plans  Contents, Differentiated Instructions and Formative Assessment </vt:lpstr>
      <vt:lpstr>Review of Grant Goals </vt:lpstr>
      <vt:lpstr>Review of Grant Goals (continued)</vt:lpstr>
      <vt:lpstr>Module 11 - Goals </vt:lpstr>
      <vt:lpstr>CCSS v.s. NCTM - resources </vt:lpstr>
      <vt:lpstr>NCTM Principles for School Mathematics</vt:lpstr>
      <vt:lpstr>NCTM Principles (continued)</vt:lpstr>
      <vt:lpstr>Equity Issues in  Math Education </vt:lpstr>
      <vt:lpstr> </vt:lpstr>
      <vt:lpstr> </vt:lpstr>
      <vt:lpstr>Difficulties in Differentiated Instruction </vt:lpstr>
      <vt:lpstr>SBAC Digital Library Resources</vt:lpstr>
      <vt:lpstr>A Quick Review of Filter Types</vt:lpstr>
      <vt:lpstr>Task 1. Lesson Plan - CCSS Contents</vt:lpstr>
      <vt:lpstr>Sharing Our Findings</vt:lpstr>
      <vt:lpstr> </vt:lpstr>
      <vt:lpstr>Search for a Resource by Author’s name or the name of the resource</vt:lpstr>
      <vt:lpstr>Task 2. Formative Assessment</vt:lpstr>
      <vt:lpstr>PowerPoint Presentation</vt:lpstr>
      <vt:lpstr>Task 3. ELL Students</vt:lpstr>
      <vt:lpstr>PowerPoint Presentation</vt:lpstr>
      <vt:lpstr> </vt:lpstr>
      <vt:lpstr>Task 4. Students with Disability</vt:lpstr>
      <vt:lpstr> </vt:lpstr>
      <vt:lpstr>Other Resources</vt:lpstr>
      <vt:lpstr>PowerPoint Presentation</vt:lpstr>
      <vt:lpstr>PowerPoint Presentation</vt:lpstr>
      <vt:lpstr>PowerPoint Presentation</vt:lpstr>
      <vt:lpstr>PowerPoint Presentation</vt:lpstr>
      <vt:lpstr>Looking into the NCTM websites </vt:lpstr>
      <vt:lpstr>NCTM websites on Principle Statements</vt:lpstr>
      <vt:lpstr>Searching for articles on teaching minority students</vt:lpstr>
      <vt:lpstr>Selected NCTM Articles on Teaching Minority Students</vt:lpstr>
      <vt:lpstr>PowerPoint Presentation</vt:lpstr>
      <vt:lpstr>Searching for Articles in Teaching ELLs</vt:lpstr>
      <vt:lpstr>Selected NCTM Articles on Teaching ELL students</vt:lpstr>
      <vt:lpstr>Vocabulary beyond the Definitions Nancy s. roberts and Mary P. Truxaw</vt:lpstr>
      <vt:lpstr>CCSS - Rigor</vt:lpstr>
      <vt:lpstr>NCTM Position Statement on Procedural Fluency </vt:lpstr>
      <vt:lpstr>NCTM Article on Reasoning </vt:lpstr>
      <vt:lpstr>Modules for Friday 01/27/2017</vt:lpstr>
      <vt:lpstr>Modules for Saturday 01/28/2017</vt:lpstr>
      <vt:lpstr>Additional References</vt:lpstr>
    </vt:vector>
  </TitlesOfParts>
  <Company>UWT/TCC</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Gross</dc:creator>
  <cp:lastModifiedBy>zhumei764@yahoo.com</cp:lastModifiedBy>
  <cp:revision>254</cp:revision>
  <cp:lastPrinted>2017-01-26T17:33:54Z</cp:lastPrinted>
  <dcterms:created xsi:type="dcterms:W3CDTF">2016-01-14T06:34:22Z</dcterms:created>
  <dcterms:modified xsi:type="dcterms:W3CDTF">2017-01-26T17:51:21Z</dcterms:modified>
</cp:coreProperties>
</file>