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3" r:id="rId3"/>
    <p:sldId id="318" r:id="rId4"/>
    <p:sldId id="320" r:id="rId5"/>
    <p:sldId id="319" r:id="rId6"/>
    <p:sldId id="321" r:id="rId7"/>
    <p:sldId id="323" r:id="rId8"/>
    <p:sldId id="324" r:id="rId9"/>
    <p:sldId id="325" r:id="rId10"/>
    <p:sldId id="326" r:id="rId11"/>
    <p:sldId id="327" r:id="rId12"/>
    <p:sldId id="328" r:id="rId13"/>
    <p:sldId id="30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20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2C90A-90D9-3F44-BF97-8BACF62B8401}" type="doc">
      <dgm:prSet loTypeId="urn:microsoft.com/office/officeart/2005/8/layout/pyramid3" loCatId="" qsTypeId="urn:microsoft.com/office/officeart/2005/8/quickstyle/simple4" qsCatId="simple" csTypeId="urn:microsoft.com/office/officeart/2005/8/colors/colorful2" csCatId="colorful" phldr="1"/>
      <dgm:spPr/>
    </dgm:pt>
    <dgm:pt modelId="{9F90FEA4-923B-8547-B403-722CF17BA96D}">
      <dgm:prSet phldrT="[Text]"/>
      <dgm:spPr/>
      <dgm:t>
        <a:bodyPr/>
        <a:lstStyle/>
        <a:p>
          <a:pPr algn="ctr"/>
          <a:r>
            <a:rPr lang="en-US" dirty="0" smtClean="0"/>
            <a:t>DOK3: Strategic Thinking </a:t>
          </a:r>
          <a:endParaRPr lang="en-US" dirty="0"/>
        </a:p>
      </dgm:t>
    </dgm:pt>
    <dgm:pt modelId="{AD8264A5-77B1-0F40-8E9B-17578611F2F2}" type="parTrans" cxnId="{42F492CC-30AA-9040-9017-C2F2402B8CB3}">
      <dgm:prSet/>
      <dgm:spPr/>
      <dgm:t>
        <a:bodyPr/>
        <a:lstStyle/>
        <a:p>
          <a:pPr algn="ctr"/>
          <a:endParaRPr lang="en-US"/>
        </a:p>
      </dgm:t>
    </dgm:pt>
    <dgm:pt modelId="{039A3A0E-9765-0D4D-A341-76DC4941BD45}" type="sibTrans" cxnId="{42F492CC-30AA-9040-9017-C2F2402B8CB3}">
      <dgm:prSet/>
      <dgm:spPr/>
      <dgm:t>
        <a:bodyPr/>
        <a:lstStyle/>
        <a:p>
          <a:pPr algn="ctr"/>
          <a:endParaRPr lang="en-US"/>
        </a:p>
      </dgm:t>
    </dgm:pt>
    <dgm:pt modelId="{01068ECE-9F2C-2B4F-90EC-AFA57E183548}">
      <dgm:prSet phldrT="[Text]"/>
      <dgm:spPr/>
      <dgm:t>
        <a:bodyPr/>
        <a:lstStyle/>
        <a:p>
          <a:pPr algn="ctr"/>
          <a:r>
            <a:rPr lang="en-US" dirty="0" smtClean="0"/>
            <a:t>DOK1: Recall</a:t>
          </a:r>
          <a:endParaRPr lang="en-US" dirty="0"/>
        </a:p>
      </dgm:t>
    </dgm:pt>
    <dgm:pt modelId="{72D4B309-830E-C648-9963-097883E1F647}" type="parTrans" cxnId="{AF9F6344-BEF2-9946-8835-9B9C0C352672}">
      <dgm:prSet/>
      <dgm:spPr/>
      <dgm:t>
        <a:bodyPr/>
        <a:lstStyle/>
        <a:p>
          <a:pPr algn="ctr"/>
          <a:endParaRPr lang="en-US"/>
        </a:p>
      </dgm:t>
    </dgm:pt>
    <dgm:pt modelId="{09C70CA7-EDA1-514F-ADD7-1104BC99422E}" type="sibTrans" cxnId="{AF9F6344-BEF2-9946-8835-9B9C0C352672}">
      <dgm:prSet/>
      <dgm:spPr/>
      <dgm:t>
        <a:bodyPr/>
        <a:lstStyle/>
        <a:p>
          <a:pPr algn="ctr"/>
          <a:endParaRPr lang="en-US"/>
        </a:p>
      </dgm:t>
    </dgm:pt>
    <dgm:pt modelId="{EF1A7216-E085-7547-B386-2EF5E51006F4}">
      <dgm:prSet phldrT="[Text]"/>
      <dgm:spPr/>
      <dgm:t>
        <a:bodyPr/>
        <a:lstStyle/>
        <a:p>
          <a:pPr algn="ctr"/>
          <a:r>
            <a:rPr lang="en-US" dirty="0" smtClean="0"/>
            <a:t>DOK4: Extended Thinking</a:t>
          </a:r>
          <a:endParaRPr lang="en-US" dirty="0"/>
        </a:p>
      </dgm:t>
    </dgm:pt>
    <dgm:pt modelId="{A0F55A7B-CFF9-6F4B-9726-E732F0F1D966}" type="parTrans" cxnId="{C97C5CEA-DEB9-3747-9BDF-7D3AA699B031}">
      <dgm:prSet/>
      <dgm:spPr/>
      <dgm:t>
        <a:bodyPr/>
        <a:lstStyle/>
        <a:p>
          <a:endParaRPr lang="en-US"/>
        </a:p>
      </dgm:t>
    </dgm:pt>
    <dgm:pt modelId="{E78421AA-E858-B646-879D-6479BBB57FBA}" type="sibTrans" cxnId="{C97C5CEA-DEB9-3747-9BDF-7D3AA699B031}">
      <dgm:prSet/>
      <dgm:spPr/>
      <dgm:t>
        <a:bodyPr/>
        <a:lstStyle/>
        <a:p>
          <a:endParaRPr lang="en-US"/>
        </a:p>
      </dgm:t>
    </dgm:pt>
    <dgm:pt modelId="{6D5B4BD9-066E-2A4F-BA2E-E168734AC0B9}">
      <dgm:prSet phldrT="[Text]"/>
      <dgm:spPr/>
      <dgm:t>
        <a:bodyPr/>
        <a:lstStyle/>
        <a:p>
          <a:pPr algn="ctr"/>
          <a:r>
            <a:rPr lang="en-US" dirty="0" smtClean="0"/>
            <a:t>DOK2: Skill/Concept</a:t>
          </a:r>
          <a:endParaRPr lang="en-US" dirty="0"/>
        </a:p>
      </dgm:t>
    </dgm:pt>
    <dgm:pt modelId="{04F531F1-9C1D-2B41-A893-9CDFFB14A494}" type="parTrans" cxnId="{2037C801-F153-BD4D-B772-C20E9EC49B56}">
      <dgm:prSet/>
      <dgm:spPr/>
      <dgm:t>
        <a:bodyPr/>
        <a:lstStyle/>
        <a:p>
          <a:endParaRPr lang="en-US"/>
        </a:p>
      </dgm:t>
    </dgm:pt>
    <dgm:pt modelId="{29E639AA-9A39-BF46-8D2D-E7055E5823B0}" type="sibTrans" cxnId="{2037C801-F153-BD4D-B772-C20E9EC49B56}">
      <dgm:prSet/>
      <dgm:spPr/>
      <dgm:t>
        <a:bodyPr/>
        <a:lstStyle/>
        <a:p>
          <a:endParaRPr lang="en-US"/>
        </a:p>
      </dgm:t>
    </dgm:pt>
    <dgm:pt modelId="{F7D8FB8A-A168-2D41-9B71-CC49D5B0B379}" type="pres">
      <dgm:prSet presAssocID="{BEE2C90A-90D9-3F44-BF97-8BACF62B8401}" presName="Name0" presStyleCnt="0">
        <dgm:presLayoutVars>
          <dgm:dir/>
          <dgm:animLvl val="lvl"/>
          <dgm:resizeHandles val="exact"/>
        </dgm:presLayoutVars>
      </dgm:prSet>
      <dgm:spPr/>
    </dgm:pt>
    <dgm:pt modelId="{6824F0A5-4811-7441-BCBE-601116424776}" type="pres">
      <dgm:prSet presAssocID="{01068ECE-9F2C-2B4F-90EC-AFA57E183548}" presName="Name8" presStyleCnt="0"/>
      <dgm:spPr/>
    </dgm:pt>
    <dgm:pt modelId="{857DDB28-1F81-514F-B555-368E5781D112}" type="pres">
      <dgm:prSet presAssocID="{01068ECE-9F2C-2B4F-90EC-AFA57E183548}" presName="level" presStyleLbl="node1" presStyleIdx="0" presStyleCnt="4" custLinFactNeighborX="-8781" custLinFactNeighborY="-29587">
        <dgm:presLayoutVars>
          <dgm:chMax val="1"/>
          <dgm:bulletEnabled val="1"/>
        </dgm:presLayoutVars>
      </dgm:prSet>
      <dgm:spPr/>
      <dgm:t>
        <a:bodyPr/>
        <a:lstStyle/>
        <a:p>
          <a:endParaRPr lang="en-US"/>
        </a:p>
      </dgm:t>
    </dgm:pt>
    <dgm:pt modelId="{C223209A-0F22-6846-BDA9-A01404281D9D}" type="pres">
      <dgm:prSet presAssocID="{01068ECE-9F2C-2B4F-90EC-AFA57E183548}" presName="levelTx" presStyleLbl="revTx" presStyleIdx="0" presStyleCnt="0">
        <dgm:presLayoutVars>
          <dgm:chMax val="1"/>
          <dgm:bulletEnabled val="1"/>
        </dgm:presLayoutVars>
      </dgm:prSet>
      <dgm:spPr/>
      <dgm:t>
        <a:bodyPr/>
        <a:lstStyle/>
        <a:p>
          <a:endParaRPr lang="en-US"/>
        </a:p>
      </dgm:t>
    </dgm:pt>
    <dgm:pt modelId="{7BBF9FB3-5F7C-C343-A385-927BCE0AE837}" type="pres">
      <dgm:prSet presAssocID="{6D5B4BD9-066E-2A4F-BA2E-E168734AC0B9}" presName="Name8" presStyleCnt="0"/>
      <dgm:spPr/>
    </dgm:pt>
    <dgm:pt modelId="{3D321602-83E3-E043-A87C-A79EB12AA486}" type="pres">
      <dgm:prSet presAssocID="{6D5B4BD9-066E-2A4F-BA2E-E168734AC0B9}" presName="level" presStyleLbl="node1" presStyleIdx="1" presStyleCnt="4">
        <dgm:presLayoutVars>
          <dgm:chMax val="1"/>
          <dgm:bulletEnabled val="1"/>
        </dgm:presLayoutVars>
      </dgm:prSet>
      <dgm:spPr/>
      <dgm:t>
        <a:bodyPr/>
        <a:lstStyle/>
        <a:p>
          <a:endParaRPr lang="en-US"/>
        </a:p>
      </dgm:t>
    </dgm:pt>
    <dgm:pt modelId="{B65257F3-CC33-D64D-80F4-D49328416E95}" type="pres">
      <dgm:prSet presAssocID="{6D5B4BD9-066E-2A4F-BA2E-E168734AC0B9}" presName="levelTx" presStyleLbl="revTx" presStyleIdx="0" presStyleCnt="0">
        <dgm:presLayoutVars>
          <dgm:chMax val="1"/>
          <dgm:bulletEnabled val="1"/>
        </dgm:presLayoutVars>
      </dgm:prSet>
      <dgm:spPr/>
      <dgm:t>
        <a:bodyPr/>
        <a:lstStyle/>
        <a:p>
          <a:endParaRPr lang="en-US"/>
        </a:p>
      </dgm:t>
    </dgm:pt>
    <dgm:pt modelId="{9D652AD4-75CE-DB41-AFE2-498E528130B7}" type="pres">
      <dgm:prSet presAssocID="{9F90FEA4-923B-8547-B403-722CF17BA96D}" presName="Name8" presStyleCnt="0"/>
      <dgm:spPr/>
    </dgm:pt>
    <dgm:pt modelId="{BFD735C4-7611-B44E-9673-907F84EE2A74}" type="pres">
      <dgm:prSet presAssocID="{9F90FEA4-923B-8547-B403-722CF17BA96D}" presName="level" presStyleLbl="node1" presStyleIdx="2" presStyleCnt="4">
        <dgm:presLayoutVars>
          <dgm:chMax val="1"/>
          <dgm:bulletEnabled val="1"/>
        </dgm:presLayoutVars>
      </dgm:prSet>
      <dgm:spPr/>
      <dgm:t>
        <a:bodyPr/>
        <a:lstStyle/>
        <a:p>
          <a:endParaRPr lang="en-US"/>
        </a:p>
      </dgm:t>
    </dgm:pt>
    <dgm:pt modelId="{5189DC60-E060-EB48-8823-D1FF79D7A3EA}" type="pres">
      <dgm:prSet presAssocID="{9F90FEA4-923B-8547-B403-722CF17BA96D}" presName="levelTx" presStyleLbl="revTx" presStyleIdx="0" presStyleCnt="0">
        <dgm:presLayoutVars>
          <dgm:chMax val="1"/>
          <dgm:bulletEnabled val="1"/>
        </dgm:presLayoutVars>
      </dgm:prSet>
      <dgm:spPr/>
      <dgm:t>
        <a:bodyPr/>
        <a:lstStyle/>
        <a:p>
          <a:endParaRPr lang="en-US"/>
        </a:p>
      </dgm:t>
    </dgm:pt>
    <dgm:pt modelId="{B9A2779A-9653-D545-9AA9-76A4929E9F89}" type="pres">
      <dgm:prSet presAssocID="{EF1A7216-E085-7547-B386-2EF5E51006F4}" presName="Name8" presStyleCnt="0"/>
      <dgm:spPr/>
    </dgm:pt>
    <dgm:pt modelId="{777867C8-8F0B-6C4A-8685-2F7F2B782C95}" type="pres">
      <dgm:prSet presAssocID="{EF1A7216-E085-7547-B386-2EF5E51006F4}" presName="level" presStyleLbl="node1" presStyleIdx="3" presStyleCnt="4">
        <dgm:presLayoutVars>
          <dgm:chMax val="1"/>
          <dgm:bulletEnabled val="1"/>
        </dgm:presLayoutVars>
      </dgm:prSet>
      <dgm:spPr/>
      <dgm:t>
        <a:bodyPr/>
        <a:lstStyle/>
        <a:p>
          <a:endParaRPr lang="en-US"/>
        </a:p>
      </dgm:t>
    </dgm:pt>
    <dgm:pt modelId="{23B49631-61BF-0D4C-8F7F-CEEABF268A22}" type="pres">
      <dgm:prSet presAssocID="{EF1A7216-E085-7547-B386-2EF5E51006F4}" presName="levelTx" presStyleLbl="revTx" presStyleIdx="0" presStyleCnt="0">
        <dgm:presLayoutVars>
          <dgm:chMax val="1"/>
          <dgm:bulletEnabled val="1"/>
        </dgm:presLayoutVars>
      </dgm:prSet>
      <dgm:spPr/>
      <dgm:t>
        <a:bodyPr/>
        <a:lstStyle/>
        <a:p>
          <a:endParaRPr lang="en-US"/>
        </a:p>
      </dgm:t>
    </dgm:pt>
  </dgm:ptLst>
  <dgm:cxnLst>
    <dgm:cxn modelId="{AF9F6344-BEF2-9946-8835-9B9C0C352672}" srcId="{BEE2C90A-90D9-3F44-BF97-8BACF62B8401}" destId="{01068ECE-9F2C-2B4F-90EC-AFA57E183548}" srcOrd="0" destOrd="0" parTransId="{72D4B309-830E-C648-9963-097883E1F647}" sibTransId="{09C70CA7-EDA1-514F-ADD7-1104BC99422E}"/>
    <dgm:cxn modelId="{2F8BD85B-A9E0-4F4A-A545-A349425F9CA0}" type="presOf" srcId="{6D5B4BD9-066E-2A4F-BA2E-E168734AC0B9}" destId="{B65257F3-CC33-D64D-80F4-D49328416E95}" srcOrd="1" destOrd="0" presId="urn:microsoft.com/office/officeart/2005/8/layout/pyramid3"/>
    <dgm:cxn modelId="{C97C5CEA-DEB9-3747-9BDF-7D3AA699B031}" srcId="{BEE2C90A-90D9-3F44-BF97-8BACF62B8401}" destId="{EF1A7216-E085-7547-B386-2EF5E51006F4}" srcOrd="3" destOrd="0" parTransId="{A0F55A7B-CFF9-6F4B-9726-E732F0F1D966}" sibTransId="{E78421AA-E858-B646-879D-6479BBB57FBA}"/>
    <dgm:cxn modelId="{1E95E5CB-664D-4843-A0EF-46B3519520AA}" type="presOf" srcId="{6D5B4BD9-066E-2A4F-BA2E-E168734AC0B9}" destId="{3D321602-83E3-E043-A87C-A79EB12AA486}" srcOrd="0" destOrd="0" presId="urn:microsoft.com/office/officeart/2005/8/layout/pyramid3"/>
    <dgm:cxn modelId="{42F492CC-30AA-9040-9017-C2F2402B8CB3}" srcId="{BEE2C90A-90D9-3F44-BF97-8BACF62B8401}" destId="{9F90FEA4-923B-8547-B403-722CF17BA96D}" srcOrd="2" destOrd="0" parTransId="{AD8264A5-77B1-0F40-8E9B-17578611F2F2}" sibTransId="{039A3A0E-9765-0D4D-A341-76DC4941BD45}"/>
    <dgm:cxn modelId="{E35D9B60-5295-44C4-9D43-83980B9E656A}" type="presOf" srcId="{9F90FEA4-923B-8547-B403-722CF17BA96D}" destId="{BFD735C4-7611-B44E-9673-907F84EE2A74}" srcOrd="0" destOrd="0" presId="urn:microsoft.com/office/officeart/2005/8/layout/pyramid3"/>
    <dgm:cxn modelId="{042BADE5-0DBB-4FBE-8012-E5E3DDDAB6AD}" type="presOf" srcId="{EF1A7216-E085-7547-B386-2EF5E51006F4}" destId="{23B49631-61BF-0D4C-8F7F-CEEABF268A22}" srcOrd="1" destOrd="0" presId="urn:microsoft.com/office/officeart/2005/8/layout/pyramid3"/>
    <dgm:cxn modelId="{02F9686F-BA54-49B6-AA61-FA3427706E54}" type="presOf" srcId="{01068ECE-9F2C-2B4F-90EC-AFA57E183548}" destId="{C223209A-0F22-6846-BDA9-A01404281D9D}" srcOrd="1" destOrd="0" presId="urn:microsoft.com/office/officeart/2005/8/layout/pyramid3"/>
    <dgm:cxn modelId="{3C11D5DB-ECC9-49B5-B57D-4D88FD969D3A}" type="presOf" srcId="{BEE2C90A-90D9-3F44-BF97-8BACF62B8401}" destId="{F7D8FB8A-A168-2D41-9B71-CC49D5B0B379}" srcOrd="0" destOrd="0" presId="urn:microsoft.com/office/officeart/2005/8/layout/pyramid3"/>
    <dgm:cxn modelId="{9080BC11-046E-4335-8FAA-4AD0BCCBE8C6}" type="presOf" srcId="{9F90FEA4-923B-8547-B403-722CF17BA96D}" destId="{5189DC60-E060-EB48-8823-D1FF79D7A3EA}" srcOrd="1" destOrd="0" presId="urn:microsoft.com/office/officeart/2005/8/layout/pyramid3"/>
    <dgm:cxn modelId="{EBD716F0-843E-4782-AC21-477F49B03E72}" type="presOf" srcId="{01068ECE-9F2C-2B4F-90EC-AFA57E183548}" destId="{857DDB28-1F81-514F-B555-368E5781D112}" srcOrd="0" destOrd="0" presId="urn:microsoft.com/office/officeart/2005/8/layout/pyramid3"/>
    <dgm:cxn modelId="{2037C801-F153-BD4D-B772-C20E9EC49B56}" srcId="{BEE2C90A-90D9-3F44-BF97-8BACF62B8401}" destId="{6D5B4BD9-066E-2A4F-BA2E-E168734AC0B9}" srcOrd="1" destOrd="0" parTransId="{04F531F1-9C1D-2B41-A893-9CDFFB14A494}" sibTransId="{29E639AA-9A39-BF46-8D2D-E7055E5823B0}"/>
    <dgm:cxn modelId="{A1032435-5F0A-4F41-88D5-F25CEE79FDB0}" type="presOf" srcId="{EF1A7216-E085-7547-B386-2EF5E51006F4}" destId="{777867C8-8F0B-6C4A-8685-2F7F2B782C95}" srcOrd="0" destOrd="0" presId="urn:microsoft.com/office/officeart/2005/8/layout/pyramid3"/>
    <dgm:cxn modelId="{57E5DF7F-189F-4D94-9994-53CDB8858660}" type="presParOf" srcId="{F7D8FB8A-A168-2D41-9B71-CC49D5B0B379}" destId="{6824F0A5-4811-7441-BCBE-601116424776}" srcOrd="0" destOrd="0" presId="urn:microsoft.com/office/officeart/2005/8/layout/pyramid3"/>
    <dgm:cxn modelId="{C9EBE148-0AB4-4C04-89A7-7E2A7BB9037C}" type="presParOf" srcId="{6824F0A5-4811-7441-BCBE-601116424776}" destId="{857DDB28-1F81-514F-B555-368E5781D112}" srcOrd="0" destOrd="0" presId="urn:microsoft.com/office/officeart/2005/8/layout/pyramid3"/>
    <dgm:cxn modelId="{6D2E6BE0-E21A-4B70-826B-39AAEFAF3623}" type="presParOf" srcId="{6824F0A5-4811-7441-BCBE-601116424776}" destId="{C223209A-0F22-6846-BDA9-A01404281D9D}" srcOrd="1" destOrd="0" presId="urn:microsoft.com/office/officeart/2005/8/layout/pyramid3"/>
    <dgm:cxn modelId="{9233FE6B-6D36-4812-9099-6561F377D047}" type="presParOf" srcId="{F7D8FB8A-A168-2D41-9B71-CC49D5B0B379}" destId="{7BBF9FB3-5F7C-C343-A385-927BCE0AE837}" srcOrd="1" destOrd="0" presId="urn:microsoft.com/office/officeart/2005/8/layout/pyramid3"/>
    <dgm:cxn modelId="{E8FD505D-D652-48BA-8155-59B8BC57C09A}" type="presParOf" srcId="{7BBF9FB3-5F7C-C343-A385-927BCE0AE837}" destId="{3D321602-83E3-E043-A87C-A79EB12AA486}" srcOrd="0" destOrd="0" presId="urn:microsoft.com/office/officeart/2005/8/layout/pyramid3"/>
    <dgm:cxn modelId="{6E885029-75E2-40AC-9E1E-0FA8EFD7D3E7}" type="presParOf" srcId="{7BBF9FB3-5F7C-C343-A385-927BCE0AE837}" destId="{B65257F3-CC33-D64D-80F4-D49328416E95}" srcOrd="1" destOrd="0" presId="urn:microsoft.com/office/officeart/2005/8/layout/pyramid3"/>
    <dgm:cxn modelId="{9671797D-082E-4280-8406-1FB02E500C73}" type="presParOf" srcId="{F7D8FB8A-A168-2D41-9B71-CC49D5B0B379}" destId="{9D652AD4-75CE-DB41-AFE2-498E528130B7}" srcOrd="2" destOrd="0" presId="urn:microsoft.com/office/officeart/2005/8/layout/pyramid3"/>
    <dgm:cxn modelId="{CCB5E003-D44A-4E45-84B2-404050D7CA89}" type="presParOf" srcId="{9D652AD4-75CE-DB41-AFE2-498E528130B7}" destId="{BFD735C4-7611-B44E-9673-907F84EE2A74}" srcOrd="0" destOrd="0" presId="urn:microsoft.com/office/officeart/2005/8/layout/pyramid3"/>
    <dgm:cxn modelId="{0B145DAC-F1B8-49A2-9D13-7423DBF345BD}" type="presParOf" srcId="{9D652AD4-75CE-DB41-AFE2-498E528130B7}" destId="{5189DC60-E060-EB48-8823-D1FF79D7A3EA}" srcOrd="1" destOrd="0" presId="urn:microsoft.com/office/officeart/2005/8/layout/pyramid3"/>
    <dgm:cxn modelId="{4E13B1A5-1B25-454D-9E8C-15F769049E46}" type="presParOf" srcId="{F7D8FB8A-A168-2D41-9B71-CC49D5B0B379}" destId="{B9A2779A-9653-D545-9AA9-76A4929E9F89}" srcOrd="3" destOrd="0" presId="urn:microsoft.com/office/officeart/2005/8/layout/pyramid3"/>
    <dgm:cxn modelId="{035E15DA-1720-4DD7-B947-176E2B170BBB}" type="presParOf" srcId="{B9A2779A-9653-D545-9AA9-76A4929E9F89}" destId="{777867C8-8F0B-6C4A-8685-2F7F2B782C95}" srcOrd="0" destOrd="0" presId="urn:microsoft.com/office/officeart/2005/8/layout/pyramid3"/>
    <dgm:cxn modelId="{26F98A11-3F1F-4A04-8D3C-CC55E2C91BED}" type="presParOf" srcId="{B9A2779A-9653-D545-9AA9-76A4929E9F89}" destId="{23B49631-61BF-0D4C-8F7F-CEEABF268A22}" srcOrd="1" destOrd="0" presId="urn:microsoft.com/office/officeart/2005/8/layout/pyramid3"/>
  </dgm:cxnLst>
  <dgm:bg>
    <a:solidFill>
      <a:srgbClr val="D8F5A5"/>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DDB28-1F81-514F-B555-368E5781D112}">
      <dsp:nvSpPr>
        <dsp:cNvPr id="0" name=""/>
        <dsp:cNvSpPr/>
      </dsp:nvSpPr>
      <dsp:spPr>
        <a:xfrm rot="10800000">
          <a:off x="0" y="0"/>
          <a:ext cx="5029199" cy="1196106"/>
        </a:xfrm>
        <a:prstGeom prst="trapezoid">
          <a:avLst>
            <a:gd name="adj" fmla="val 52558"/>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DOK1: Recall</a:t>
          </a:r>
          <a:endParaRPr lang="en-US" sz="2400" kern="1200" dirty="0"/>
        </a:p>
      </dsp:txBody>
      <dsp:txXfrm rot="-10800000">
        <a:off x="880109" y="0"/>
        <a:ext cx="3268979" cy="1196106"/>
      </dsp:txXfrm>
    </dsp:sp>
    <dsp:sp modelId="{3D321602-83E3-E043-A87C-A79EB12AA486}">
      <dsp:nvSpPr>
        <dsp:cNvPr id="0" name=""/>
        <dsp:cNvSpPr/>
      </dsp:nvSpPr>
      <dsp:spPr>
        <a:xfrm rot="10800000">
          <a:off x="628649" y="1196106"/>
          <a:ext cx="3771899" cy="1196106"/>
        </a:xfrm>
        <a:prstGeom prst="trapezoid">
          <a:avLst>
            <a:gd name="adj" fmla="val 52558"/>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DOK2: Skill/Concept</a:t>
          </a:r>
          <a:endParaRPr lang="en-US" sz="2400" kern="1200" dirty="0"/>
        </a:p>
      </dsp:txBody>
      <dsp:txXfrm rot="-10800000">
        <a:off x="1288732" y="1196106"/>
        <a:ext cx="2451734" cy="1196106"/>
      </dsp:txXfrm>
    </dsp:sp>
    <dsp:sp modelId="{BFD735C4-7611-B44E-9673-907F84EE2A74}">
      <dsp:nvSpPr>
        <dsp:cNvPr id="0" name=""/>
        <dsp:cNvSpPr/>
      </dsp:nvSpPr>
      <dsp:spPr>
        <a:xfrm rot="10800000">
          <a:off x="1257299" y="2392213"/>
          <a:ext cx="2514599" cy="1196106"/>
        </a:xfrm>
        <a:prstGeom prst="trapezoid">
          <a:avLst>
            <a:gd name="adj" fmla="val 52558"/>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DOK3: Strategic Thinking </a:t>
          </a:r>
          <a:endParaRPr lang="en-US" sz="2400" kern="1200" dirty="0"/>
        </a:p>
      </dsp:txBody>
      <dsp:txXfrm rot="-10800000">
        <a:off x="1697354" y="2392213"/>
        <a:ext cx="1634489" cy="1196106"/>
      </dsp:txXfrm>
    </dsp:sp>
    <dsp:sp modelId="{777867C8-8F0B-6C4A-8685-2F7F2B782C95}">
      <dsp:nvSpPr>
        <dsp:cNvPr id="0" name=""/>
        <dsp:cNvSpPr/>
      </dsp:nvSpPr>
      <dsp:spPr>
        <a:xfrm rot="10800000">
          <a:off x="1885949" y="3588320"/>
          <a:ext cx="1257299" cy="1196106"/>
        </a:xfrm>
        <a:prstGeom prst="trapezoid">
          <a:avLst>
            <a:gd name="adj" fmla="val 52558"/>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DOK4: Extended Thinking</a:t>
          </a:r>
          <a:endParaRPr lang="en-US" sz="2400" kern="1200" dirty="0"/>
        </a:p>
      </dsp:txBody>
      <dsp:txXfrm rot="-10800000">
        <a:off x="1885949" y="3588320"/>
        <a:ext cx="1257299" cy="1196106"/>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86F13-6DAA-4CB0-921F-BEA9A5B53843}" type="datetimeFigureOut">
              <a:rPr lang="en-US" smtClean="0"/>
              <a:t>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41366-9747-42A6-910D-3F41A7F9B5F7}" type="slidenum">
              <a:rPr lang="en-US" smtClean="0"/>
              <a:t>‹#›</a:t>
            </a:fld>
            <a:endParaRPr lang="en-US" dirty="0"/>
          </a:p>
        </p:txBody>
      </p:sp>
    </p:spTree>
    <p:extLst>
      <p:ext uri="{BB962C8B-B14F-4D97-AF65-F5344CB8AC3E}">
        <p14:creationId xmlns:p14="http://schemas.microsoft.com/office/powerpoint/2010/main" val="198344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269463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300949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374671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53090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315507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182681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203125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78380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428507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180407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FE23-AFAD-40E7-B683-EFF5C756DEBE}" type="datetimeFigureOut">
              <a:rPr lang="en-US" smtClean="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D0F97A-B82E-4E1B-8F52-4967AD9A09C3}" type="slidenum">
              <a:rPr lang="en-US" smtClean="0"/>
              <a:t>‹#›</a:t>
            </a:fld>
            <a:endParaRPr lang="en-US" dirty="0"/>
          </a:p>
        </p:txBody>
      </p:sp>
    </p:spTree>
    <p:extLst>
      <p:ext uri="{BB962C8B-B14F-4D97-AF65-F5344CB8AC3E}">
        <p14:creationId xmlns:p14="http://schemas.microsoft.com/office/powerpoint/2010/main" val="20083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34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8FE23-AFAD-40E7-B683-EFF5C756DEBE}" type="datetimeFigureOut">
              <a:rPr lang="en-US" smtClean="0"/>
              <a:t>2/8/2017</a:t>
            </a:fld>
            <a:endParaRPr lang="en-US" dirty="0"/>
          </a:p>
        </p:txBody>
      </p:sp>
      <p:sp>
        <p:nvSpPr>
          <p:cNvPr id="5" name="Footer Placeholder 4"/>
          <p:cNvSpPr>
            <a:spLocks noGrp="1"/>
          </p:cNvSpPr>
          <p:nvPr>
            <p:ph type="ftr" sz="quarter" idx="3"/>
          </p:nvPr>
        </p:nvSpPr>
        <p:spPr>
          <a:xfrm>
            <a:off x="838200" y="6356350"/>
            <a:ext cx="7696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          </a:t>
            </a:r>
            <a:r>
              <a:rPr lang="en-US" sz="3600" dirty="0" smtClean="0">
                <a:latin typeface="Adobe Garamond Pro Bold" pitchFamily="18" charset="0"/>
              </a:rPr>
              <a:t> </a:t>
            </a:r>
            <a:endParaRPr lang="en-US" sz="3600" dirty="0">
              <a:solidFill>
                <a:schemeClr val="tx1">
                  <a:lumMod val="75000"/>
                  <a:lumOff val="25000"/>
                </a:schemeClr>
              </a:solidFill>
              <a:latin typeface="Adobe Garamond Pro Bold"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0F97A-B82E-4E1B-8F52-4967AD9A09C3}" type="slidenum">
              <a:rPr lang="en-US" smtClean="0"/>
              <a:t>‹#›</a:t>
            </a:fld>
            <a:endParaRPr lang="en-US" dirty="0"/>
          </a:p>
        </p:txBody>
      </p:sp>
      <p:pic>
        <p:nvPicPr>
          <p:cNvPr id="1027" name="Picture 3"/>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37471" r="36414" b="41241"/>
          <a:stretch/>
        </p:blipFill>
        <p:spPr bwMode="auto">
          <a:xfrm>
            <a:off x="533400" y="6249714"/>
            <a:ext cx="746235" cy="559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57229" b="10882"/>
          <a:stretch/>
        </p:blipFill>
        <p:spPr bwMode="auto">
          <a:xfrm>
            <a:off x="1524000" y="6257597"/>
            <a:ext cx="6229350" cy="662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441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0"/>
            <a:ext cx="8763000" cy="1470025"/>
          </a:xfrm>
        </p:spPr>
        <p:txBody>
          <a:bodyPr>
            <a:normAutofit fontScale="90000"/>
          </a:bodyPr>
          <a:lstStyle/>
          <a:p>
            <a:r>
              <a:rPr lang="en-US" sz="3200" b="1" dirty="0" smtClean="0"/>
              <a:t>Module 19: Elem ELA</a:t>
            </a:r>
            <a:br>
              <a:rPr lang="en-US" sz="3200" b="1" dirty="0" smtClean="0"/>
            </a:br>
            <a:r>
              <a:rPr lang="en-US" sz="3200" b="1" dirty="0" smtClean="0"/>
              <a:t>Equity Pedagogy for All Learners:</a:t>
            </a:r>
            <a:br>
              <a:rPr lang="en-US" sz="3200" b="1" dirty="0" smtClean="0"/>
            </a:br>
            <a:r>
              <a:rPr lang="en-US" sz="3100" b="1" dirty="0" smtClean="0"/>
              <a:t>Differentiation for Linguistic/Cognitive Accommodations</a:t>
            </a:r>
            <a:endParaRPr lang="en-US" sz="3100" b="1" dirty="0"/>
          </a:p>
        </p:txBody>
      </p:sp>
      <p:sp>
        <p:nvSpPr>
          <p:cNvPr id="3" name="Subtitle 2"/>
          <p:cNvSpPr>
            <a:spLocks noGrp="1"/>
          </p:cNvSpPr>
          <p:nvPr>
            <p:ph type="subTitle" idx="1"/>
          </p:nvPr>
        </p:nvSpPr>
        <p:spPr>
          <a:xfrm>
            <a:off x="3810000" y="3657600"/>
            <a:ext cx="4724400" cy="1752600"/>
          </a:xfrm>
        </p:spPr>
        <p:txBody>
          <a:bodyPr>
            <a:normAutofit fontScale="85000" lnSpcReduction="20000"/>
          </a:bodyPr>
          <a:lstStyle/>
          <a:p>
            <a:r>
              <a:rPr lang="en-US" sz="2800" b="1" dirty="0" smtClean="0">
                <a:solidFill>
                  <a:schemeClr val="tx1"/>
                </a:solidFill>
              </a:rPr>
              <a:t>Belinda Louie, PhD, PI</a:t>
            </a:r>
          </a:p>
          <a:p>
            <a:r>
              <a:rPr lang="en-US" sz="2800" b="1" dirty="0" smtClean="0">
                <a:solidFill>
                  <a:schemeClr val="tx1"/>
                </a:solidFill>
              </a:rPr>
              <a:t>Professor of Education</a:t>
            </a:r>
          </a:p>
          <a:p>
            <a:r>
              <a:rPr lang="en-US" sz="2800" b="1" dirty="0" smtClean="0">
                <a:solidFill>
                  <a:schemeClr val="tx1"/>
                </a:solidFill>
              </a:rPr>
              <a:t>UW Tacoma</a:t>
            </a:r>
          </a:p>
          <a:p>
            <a:r>
              <a:rPr lang="en-US" sz="2000" dirty="0" smtClean="0">
                <a:solidFill>
                  <a:schemeClr val="tx1"/>
                </a:solidFill>
              </a:rPr>
              <a:t>Project Core/Time/Digital</a:t>
            </a:r>
          </a:p>
          <a:p>
            <a:r>
              <a:rPr lang="en-US" sz="2000" dirty="0" smtClean="0">
                <a:solidFill>
                  <a:schemeClr val="tx1"/>
                </a:solidFill>
              </a:rPr>
              <a:t>January 24-27, 2017</a:t>
            </a:r>
            <a:endParaRPr lang="en-US" sz="2000" dirty="0">
              <a:solidFill>
                <a:schemeClr val="tx1"/>
              </a:solidFill>
            </a:endParaRPr>
          </a:p>
        </p:txBody>
      </p:sp>
      <p:pic>
        <p:nvPicPr>
          <p:cNvPr id="4" name="Picture 2" descr="http://directory.tacoma.uw.edu/sites/default/files/belinda_louie_2015.jpg"/>
          <p:cNvPicPr>
            <a:picLocks noChangeAspect="1" noChangeArrowheads="1"/>
          </p:cNvPicPr>
          <p:nvPr/>
        </p:nvPicPr>
        <p:blipFill rotWithShape="1">
          <a:blip r:embed="rId2">
            <a:extLst>
              <a:ext uri="{28A0092B-C50C-407E-A947-70E740481C1C}">
                <a14:useLocalDpi xmlns:a14="http://schemas.microsoft.com/office/drawing/2010/main" val="0"/>
              </a:ext>
            </a:extLst>
          </a:blip>
          <a:srcRect b="13873"/>
          <a:stretch/>
        </p:blipFill>
        <p:spPr bwMode="auto">
          <a:xfrm>
            <a:off x="990600" y="2438400"/>
            <a:ext cx="2479235" cy="298938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091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rmAutofit fontScale="90000"/>
          </a:bodyPr>
          <a:lstStyle/>
          <a:p>
            <a:pPr algn="l"/>
            <a:r>
              <a:rPr lang="en-US" sz="4900" b="1" dirty="0"/>
              <a:t>3. Elicit Evidence</a:t>
            </a:r>
            <a:r>
              <a:rPr lang="en-US" sz="4000" b="1" dirty="0"/>
              <a:t>: </a:t>
            </a:r>
            <a:r>
              <a:rPr lang="en-US" sz="4000" b="1" dirty="0" smtClean="0"/>
              <a:t/>
            </a:r>
            <a:br>
              <a:rPr lang="en-US" sz="4000" b="1" dirty="0" smtClean="0"/>
            </a:br>
            <a:r>
              <a:rPr lang="en-US" sz="4000" b="1" dirty="0" smtClean="0"/>
              <a:t>Integrate </a:t>
            </a:r>
            <a:r>
              <a:rPr lang="en-US" sz="4000" b="1" dirty="0"/>
              <a:t>instruction and assessment: Provide </a:t>
            </a:r>
            <a:r>
              <a:rPr lang="en-US" sz="4000" b="1" dirty="0" smtClean="0"/>
              <a:t/>
            </a:r>
            <a:br>
              <a:rPr lang="en-US" sz="4000" b="1" dirty="0" smtClean="0"/>
            </a:br>
            <a:r>
              <a:rPr lang="en-US" sz="4000" b="1" dirty="0" smtClean="0"/>
              <a:t>(</a:t>
            </a:r>
            <a:r>
              <a:rPr lang="en-US" sz="4000" b="1" dirty="0"/>
              <a:t>1) low language demand tasks to focus on content and </a:t>
            </a:r>
            <a:r>
              <a:rPr lang="en-US" sz="4000" b="1" dirty="0" smtClean="0"/>
              <a:t/>
            </a:r>
            <a:br>
              <a:rPr lang="en-US" sz="4000" b="1" dirty="0" smtClean="0"/>
            </a:br>
            <a:r>
              <a:rPr lang="en-US" sz="4000" b="1" dirty="0" smtClean="0"/>
              <a:t>(</a:t>
            </a:r>
            <a:r>
              <a:rPr lang="en-US" sz="4000" b="1" dirty="0"/>
              <a:t>2) language proficiency appropriate tasks to nourish and to monitor language growth;</a:t>
            </a:r>
            <a:r>
              <a:rPr lang="en-US" dirty="0"/>
              <a:t/>
            </a:r>
            <a:br>
              <a:rPr lang="en-US" dirty="0"/>
            </a:br>
            <a:endParaRPr lang="en-US" dirty="0"/>
          </a:p>
        </p:txBody>
      </p:sp>
    </p:spTree>
    <p:extLst>
      <p:ext uri="{BB962C8B-B14F-4D97-AF65-F5344CB8AC3E}">
        <p14:creationId xmlns:p14="http://schemas.microsoft.com/office/powerpoint/2010/main" val="3471744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8153400" cy="1143000"/>
          </a:xfrm>
        </p:spPr>
        <p:txBody>
          <a:bodyPr>
            <a:normAutofit fontScale="90000"/>
          </a:bodyPr>
          <a:lstStyle/>
          <a:p>
            <a:pPr algn="l"/>
            <a:r>
              <a:rPr lang="en-US" sz="5300" b="1" dirty="0"/>
              <a:t>4. Interpret Evidence: </a:t>
            </a:r>
            <a:r>
              <a:rPr lang="en-US" dirty="0" smtClean="0"/>
              <a:t/>
            </a:r>
            <a:br>
              <a:rPr lang="en-US" dirty="0" smtClean="0"/>
            </a:br>
            <a:r>
              <a:rPr lang="en-US" dirty="0" smtClean="0"/>
              <a:t>Develop </a:t>
            </a:r>
            <a:r>
              <a:rPr lang="en-US" dirty="0"/>
              <a:t>scoring guides for the assessment tasks to facilitate teachers’ and students’ reflection on student learning ; </a:t>
            </a:r>
          </a:p>
        </p:txBody>
      </p:sp>
    </p:spTree>
    <p:extLst>
      <p:ext uri="{BB962C8B-B14F-4D97-AF65-F5344CB8AC3E}">
        <p14:creationId xmlns:p14="http://schemas.microsoft.com/office/powerpoint/2010/main" val="3198091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normAutofit fontScale="90000"/>
          </a:bodyPr>
          <a:lstStyle/>
          <a:p>
            <a:pPr algn="l"/>
            <a:r>
              <a:rPr lang="en-US" b="1" u="sng" dirty="0" smtClean="0"/>
              <a:t>Books recommended</a:t>
            </a:r>
            <a:r>
              <a:rPr lang="en-US" dirty="0" smtClean="0"/>
              <a:t/>
            </a:r>
            <a:br>
              <a:rPr lang="en-US" dirty="0" smtClean="0"/>
            </a:br>
            <a:r>
              <a:rPr lang="en-US" sz="3600" b="1" i="1" dirty="0" smtClean="0"/>
              <a:t>Mosquito Bite </a:t>
            </a:r>
            <a:r>
              <a:rPr lang="en-US" sz="3600" dirty="0" smtClean="0"/>
              <a:t>by </a:t>
            </a:r>
            <a:r>
              <a:rPr lang="en-US" sz="3600" dirty="0" err="1" smtClean="0"/>
              <a:t>Alexendra</a:t>
            </a:r>
            <a:r>
              <a:rPr lang="en-US" sz="3600" dirty="0" smtClean="0"/>
              <a:t> </a:t>
            </a:r>
            <a:r>
              <a:rPr lang="en-US" sz="3600" dirty="0" err="1" smtClean="0"/>
              <a:t>Siy</a:t>
            </a:r>
            <a:r>
              <a:rPr lang="en-US" sz="3600" dirty="0" smtClean="0"/>
              <a:t> &amp; Dennis Kunkel</a:t>
            </a:r>
            <a:br>
              <a:rPr lang="en-US" sz="3600" dirty="0" smtClean="0"/>
            </a:br>
            <a:r>
              <a:rPr lang="en-US" sz="3600" b="1" i="1" dirty="0" smtClean="0"/>
              <a:t>The Arrival </a:t>
            </a:r>
            <a:r>
              <a:rPr lang="en-US" sz="3600" dirty="0" smtClean="0"/>
              <a:t>by Shaun Tan</a:t>
            </a:r>
            <a:br>
              <a:rPr lang="en-US" sz="3600" dirty="0" smtClean="0"/>
            </a:br>
            <a:r>
              <a:rPr lang="en-US" sz="3600" b="1" i="1" dirty="0" smtClean="0"/>
              <a:t>Locomotive</a:t>
            </a:r>
            <a:r>
              <a:rPr lang="en-US" sz="3600" dirty="0" smtClean="0"/>
              <a:t> by Brian </a:t>
            </a:r>
            <a:r>
              <a:rPr lang="en-US" sz="3600" dirty="0" err="1" smtClean="0"/>
              <a:t>Floca</a:t>
            </a:r>
            <a:r>
              <a:rPr lang="en-US" sz="3600" dirty="0" smtClean="0"/>
              <a:t/>
            </a:r>
            <a:br>
              <a:rPr lang="en-US" sz="3600" dirty="0" smtClean="0"/>
            </a:br>
            <a:r>
              <a:rPr lang="en-US" sz="3600" b="1" i="1" dirty="0" smtClean="0"/>
              <a:t>Parrots over Puerto Rico </a:t>
            </a:r>
            <a:r>
              <a:rPr lang="en-US" sz="3600" dirty="0" smtClean="0"/>
              <a:t>by Susan L. Roth &amp; Cindy </a:t>
            </a:r>
            <a:r>
              <a:rPr lang="en-US" sz="3600" dirty="0" err="1" smtClean="0"/>
              <a:t>Trumbore</a:t>
            </a:r>
            <a:r>
              <a:rPr lang="en-US" sz="3600" dirty="0" smtClean="0"/>
              <a:t/>
            </a:r>
            <a:br>
              <a:rPr lang="en-US" sz="3600" dirty="0" smtClean="0"/>
            </a:br>
            <a:r>
              <a:rPr lang="en-US" sz="3600" b="1" i="1" dirty="0" smtClean="0"/>
              <a:t>Separate is Never Equal </a:t>
            </a:r>
            <a:r>
              <a:rPr lang="en-US" sz="3600" dirty="0" smtClean="0"/>
              <a:t>by Duncan </a:t>
            </a:r>
            <a:r>
              <a:rPr lang="en-US" sz="3600" dirty="0" err="1" smtClean="0"/>
              <a:t>Tonatiuh</a:t>
            </a:r>
            <a:r>
              <a:rPr lang="en-US" sz="3600" dirty="0" smtClean="0"/>
              <a:t/>
            </a:r>
            <a:br>
              <a:rPr lang="en-US" sz="3600" dirty="0" smtClean="0"/>
            </a:br>
            <a:r>
              <a:rPr lang="en-US" sz="3600" b="1" i="1" dirty="0"/>
              <a:t>She’s Wearing a Dead Bird on her Head </a:t>
            </a:r>
            <a:r>
              <a:rPr lang="en-US" sz="3600" dirty="0"/>
              <a:t>by Kathryn </a:t>
            </a:r>
            <a:r>
              <a:rPr lang="en-US" sz="3600" dirty="0" err="1"/>
              <a:t>Lasky</a:t>
            </a:r>
            <a:endParaRPr lang="en-US" sz="3600" dirty="0"/>
          </a:p>
        </p:txBody>
      </p:sp>
    </p:spTree>
    <p:extLst>
      <p:ext uri="{BB962C8B-B14F-4D97-AF65-F5344CB8AC3E}">
        <p14:creationId xmlns:p14="http://schemas.microsoft.com/office/powerpoint/2010/main" val="7820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pPr algn="l"/>
            <a:r>
              <a:rPr lang="en-US" sz="3600" b="1" dirty="0" smtClean="0"/>
              <a:t>Project Goals:</a:t>
            </a:r>
            <a:r>
              <a:rPr lang="en-US" dirty="0" smtClean="0"/>
              <a:t/>
            </a:r>
            <a:br>
              <a:rPr lang="en-US" dirty="0" smtClean="0"/>
            </a:br>
            <a:r>
              <a:rPr lang="en-US" sz="2700" dirty="0" smtClean="0"/>
              <a:t>Goal 1.1b Improve teachers’ </a:t>
            </a:r>
            <a:r>
              <a:rPr lang="en-US" sz="2700" b="1" dirty="0" smtClean="0"/>
              <a:t>standard-based teaching skills </a:t>
            </a:r>
            <a:r>
              <a:rPr lang="en-US" sz="2700" dirty="0" smtClean="0"/>
              <a:t>by</a:t>
            </a:r>
            <a:br>
              <a:rPr lang="en-US" sz="2700" dirty="0" smtClean="0"/>
            </a:br>
            <a:r>
              <a:rPr lang="en-US" sz="2700" dirty="0" smtClean="0"/>
              <a:t>(</a:t>
            </a:r>
            <a:r>
              <a:rPr lang="en-US" sz="2700" dirty="0" err="1" smtClean="0"/>
              <a:t>i</a:t>
            </a:r>
            <a:r>
              <a:rPr lang="en-US" sz="2700" dirty="0" smtClean="0"/>
              <a:t>) Using </a:t>
            </a:r>
            <a:r>
              <a:rPr lang="en-US" sz="2700" b="1" i="1" dirty="0" smtClean="0"/>
              <a:t>research-based instructional strategies</a:t>
            </a:r>
            <a:r>
              <a:rPr lang="en-US" sz="2700" dirty="0" smtClean="0"/>
              <a:t>,</a:t>
            </a:r>
            <a:br>
              <a:rPr lang="en-US" sz="2700" dirty="0" smtClean="0"/>
            </a:br>
            <a:r>
              <a:rPr lang="en-US" sz="2700" dirty="0" smtClean="0"/>
              <a:t>(v) </a:t>
            </a:r>
            <a:r>
              <a:rPr lang="en-US" sz="2700" b="1" i="1" dirty="0" smtClean="0"/>
              <a:t>Differentiating instructional strategies </a:t>
            </a:r>
            <a:r>
              <a:rPr lang="en-US" sz="2700" dirty="0" smtClean="0"/>
              <a:t>for students with special needs and ELLs at different English proficiency levels,</a:t>
            </a:r>
            <a:br>
              <a:rPr lang="en-US" sz="2700" dirty="0" smtClean="0"/>
            </a:br>
            <a:r>
              <a:rPr lang="en-US" sz="2700" dirty="0" smtClean="0"/>
              <a:t>(vii) </a:t>
            </a:r>
            <a:r>
              <a:rPr lang="en-US" sz="2700" b="1" i="1" dirty="0" smtClean="0"/>
              <a:t>Connecting with students’ cultural and community assets</a:t>
            </a:r>
            <a:r>
              <a:rPr lang="en-US" sz="2700" dirty="0" smtClean="0"/>
              <a:t>.</a:t>
            </a:r>
            <a:br>
              <a:rPr lang="en-US" sz="2700" dirty="0" smtClean="0"/>
            </a:br>
            <a:r>
              <a:rPr lang="en-US" sz="800" dirty="0"/>
              <a:t/>
            </a:r>
            <a:br>
              <a:rPr lang="en-US" sz="800" dirty="0"/>
            </a:br>
            <a:r>
              <a:rPr lang="en-US" sz="3600" b="1" dirty="0" smtClean="0"/>
              <a:t>Session Goals:</a:t>
            </a:r>
            <a:br>
              <a:rPr lang="en-US" sz="3600" b="1" dirty="0" smtClean="0"/>
            </a:br>
            <a:r>
              <a:rPr lang="en-US" sz="2700" dirty="0" smtClean="0"/>
              <a:t>Improve teachers’ standard-based teaching skills by</a:t>
            </a:r>
            <a:br>
              <a:rPr lang="en-US" sz="2700" dirty="0" smtClean="0"/>
            </a:br>
            <a:r>
              <a:rPr lang="en-US" sz="2700" dirty="0" smtClean="0"/>
              <a:t>(1) Utilizing students’ </a:t>
            </a:r>
            <a:r>
              <a:rPr lang="en-US" sz="2700" b="1" i="1" dirty="0" smtClean="0">
                <a:solidFill>
                  <a:srgbClr val="C00000"/>
                </a:solidFill>
              </a:rPr>
              <a:t>Funds of Knowledge </a:t>
            </a:r>
            <a:r>
              <a:rPr lang="en-US" sz="2700" dirty="0" smtClean="0"/>
              <a:t>to </a:t>
            </a:r>
            <a:r>
              <a:rPr lang="en-US" sz="2700" b="1" i="1" dirty="0" smtClean="0"/>
              <a:t>connect with students’ cultural and community assets</a:t>
            </a:r>
            <a:r>
              <a:rPr lang="en-US" sz="2700" dirty="0" smtClean="0"/>
              <a:t>.</a:t>
            </a:r>
            <a:br>
              <a:rPr lang="en-US" sz="2700" dirty="0" smtClean="0"/>
            </a:br>
            <a:r>
              <a:rPr lang="en-US" sz="2700" dirty="0" smtClean="0"/>
              <a:t>(2) </a:t>
            </a:r>
            <a:r>
              <a:rPr lang="en-US" sz="2700" b="1" i="1" dirty="0" smtClean="0"/>
              <a:t>Bridging opportunity gap </a:t>
            </a:r>
            <a:r>
              <a:rPr lang="en-US" sz="2700" dirty="0" smtClean="0"/>
              <a:t>for students of color, ELLs, students in poverty, and special education students by increasing their comprehension of complex texts through personal connections</a:t>
            </a:r>
            <a:endParaRPr lang="en-US" sz="2700" dirty="0"/>
          </a:p>
        </p:txBody>
      </p:sp>
    </p:spTree>
    <p:extLst>
      <p:ext uri="{BB962C8B-B14F-4D97-AF65-F5344CB8AC3E}">
        <p14:creationId xmlns:p14="http://schemas.microsoft.com/office/powerpoint/2010/main" val="306863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pPr algn="l"/>
            <a:r>
              <a:rPr lang="en-US" sz="3600" b="1" dirty="0" smtClean="0"/>
              <a:t>Project Goals:</a:t>
            </a:r>
            <a:r>
              <a:rPr lang="en-US" dirty="0" smtClean="0"/>
              <a:t/>
            </a:r>
            <a:br>
              <a:rPr lang="en-US" dirty="0" smtClean="0"/>
            </a:br>
            <a:r>
              <a:rPr lang="en-US" sz="2700" dirty="0" smtClean="0"/>
              <a:t>Goal 1.1b Improve teachers’ </a:t>
            </a:r>
            <a:r>
              <a:rPr lang="en-US" sz="2700" b="1" dirty="0" smtClean="0"/>
              <a:t>standard-based teaching skills </a:t>
            </a:r>
            <a:r>
              <a:rPr lang="en-US" sz="2700" dirty="0" smtClean="0"/>
              <a:t>by</a:t>
            </a:r>
            <a:br>
              <a:rPr lang="en-US" sz="2700" dirty="0" smtClean="0"/>
            </a:br>
            <a:r>
              <a:rPr lang="en-US" sz="2700" dirty="0" smtClean="0"/>
              <a:t>(</a:t>
            </a:r>
            <a:r>
              <a:rPr lang="en-US" sz="2700" dirty="0" err="1" smtClean="0"/>
              <a:t>i</a:t>
            </a:r>
            <a:r>
              <a:rPr lang="en-US" sz="2700" dirty="0" smtClean="0"/>
              <a:t>) Using </a:t>
            </a:r>
            <a:r>
              <a:rPr lang="en-US" sz="2700" b="1" i="1" dirty="0" smtClean="0"/>
              <a:t>research-based instructional strategies</a:t>
            </a:r>
            <a:r>
              <a:rPr lang="en-US" sz="2700" dirty="0" smtClean="0"/>
              <a:t>,</a:t>
            </a:r>
            <a:br>
              <a:rPr lang="en-US" sz="2700" dirty="0" smtClean="0"/>
            </a:br>
            <a:r>
              <a:rPr lang="en-US" sz="2700" dirty="0" smtClean="0"/>
              <a:t>(v) </a:t>
            </a:r>
            <a:r>
              <a:rPr lang="en-US" sz="2700" b="1" i="1" dirty="0" smtClean="0"/>
              <a:t>Differentiating instructional strategies </a:t>
            </a:r>
            <a:r>
              <a:rPr lang="en-US" sz="2700" dirty="0" smtClean="0"/>
              <a:t>for students with special needs and ELLs at different English proficiency levels,</a:t>
            </a:r>
            <a:br>
              <a:rPr lang="en-US" sz="2700" dirty="0" smtClean="0"/>
            </a:br>
            <a:r>
              <a:rPr lang="en-US" sz="2700" dirty="0" smtClean="0"/>
              <a:t>(vii) </a:t>
            </a:r>
            <a:r>
              <a:rPr lang="en-US" sz="2700" b="1" i="1" dirty="0" smtClean="0"/>
              <a:t>Connecting with students’ cultural and community assets</a:t>
            </a:r>
            <a:r>
              <a:rPr lang="en-US" sz="2700" dirty="0" smtClean="0"/>
              <a:t>.</a:t>
            </a:r>
            <a:br>
              <a:rPr lang="en-US" sz="2700" dirty="0" smtClean="0"/>
            </a:br>
            <a:r>
              <a:rPr lang="en-US" sz="800" dirty="0"/>
              <a:t/>
            </a:r>
            <a:br>
              <a:rPr lang="en-US" sz="800" dirty="0"/>
            </a:br>
            <a:r>
              <a:rPr lang="en-US" sz="3600" b="1" dirty="0" smtClean="0"/>
              <a:t>Session Goals:</a:t>
            </a:r>
            <a:br>
              <a:rPr lang="en-US" sz="3600" b="1" dirty="0" smtClean="0"/>
            </a:br>
            <a:r>
              <a:rPr lang="en-US" sz="2700" dirty="0" smtClean="0"/>
              <a:t>Improve teachers’ standard-based teaching skills by</a:t>
            </a:r>
            <a:br>
              <a:rPr lang="en-US" sz="2700" dirty="0" smtClean="0"/>
            </a:br>
            <a:r>
              <a:rPr lang="en-US" sz="2700" dirty="0" smtClean="0"/>
              <a:t>(1) Utilizing students’ </a:t>
            </a:r>
            <a:r>
              <a:rPr lang="en-US" sz="2700" b="1" i="1" dirty="0" smtClean="0">
                <a:solidFill>
                  <a:srgbClr val="C00000"/>
                </a:solidFill>
              </a:rPr>
              <a:t>Funds of Knowledge </a:t>
            </a:r>
            <a:r>
              <a:rPr lang="en-US" sz="2700" dirty="0" smtClean="0"/>
              <a:t>to </a:t>
            </a:r>
            <a:r>
              <a:rPr lang="en-US" sz="2700" b="1" i="1" dirty="0" smtClean="0"/>
              <a:t>connect with students’ cultural and community assets</a:t>
            </a:r>
            <a:r>
              <a:rPr lang="en-US" sz="2700" dirty="0" smtClean="0"/>
              <a:t>.</a:t>
            </a:r>
            <a:br>
              <a:rPr lang="en-US" sz="2700" dirty="0" smtClean="0"/>
            </a:br>
            <a:r>
              <a:rPr lang="en-US" sz="2700" dirty="0" smtClean="0"/>
              <a:t>(2) </a:t>
            </a:r>
            <a:r>
              <a:rPr lang="en-US" sz="2700" b="1" i="1" dirty="0" smtClean="0"/>
              <a:t>Bridging opportunity gap </a:t>
            </a:r>
            <a:r>
              <a:rPr lang="en-US" sz="2700" dirty="0" smtClean="0"/>
              <a:t>for students of color, ELLs, students in poverty, and special education students by increasing their comprehension of complex texts through personal connections</a:t>
            </a:r>
            <a:endParaRPr lang="en-US" sz="2700" dirty="0"/>
          </a:p>
        </p:txBody>
      </p:sp>
    </p:spTree>
    <p:extLst>
      <p:ext uri="{BB962C8B-B14F-4D97-AF65-F5344CB8AC3E}">
        <p14:creationId xmlns:p14="http://schemas.microsoft.com/office/powerpoint/2010/main" val="24979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73"/>
            <a:ext cx="8229600" cy="1143000"/>
          </a:xfrm>
        </p:spPr>
        <p:txBody>
          <a:bodyPr/>
          <a:lstStyle/>
          <a:p>
            <a:r>
              <a:rPr lang="en-US" b="1" dirty="0" smtClean="0"/>
              <a:t>Depth of Knowledge</a:t>
            </a:r>
            <a:endParaRPr lang="en-US" b="1" dirty="0"/>
          </a:p>
        </p:txBody>
      </p:sp>
      <p:graphicFrame>
        <p:nvGraphicFramePr>
          <p:cNvPr id="5" name="Content Placeholder 5"/>
          <p:cNvGraphicFramePr>
            <a:graphicFrameLocks/>
          </p:cNvGraphicFramePr>
          <p:nvPr>
            <p:extLst>
              <p:ext uri="{D42A27DB-BD31-4B8C-83A1-F6EECF244321}">
                <p14:modId xmlns:p14="http://schemas.microsoft.com/office/powerpoint/2010/main" val="2785366085"/>
              </p:ext>
            </p:extLst>
          </p:nvPr>
        </p:nvGraphicFramePr>
        <p:xfrm>
          <a:off x="2133600" y="1159173"/>
          <a:ext cx="5029199" cy="478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207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Image result for Depth of Knowle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1771"/>
            <a:ext cx="4868657" cy="6074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86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 describing DOK</a:t>
            </a:r>
            <a:endParaRPr lang="en-US" dirty="0"/>
          </a:p>
        </p:txBody>
      </p:sp>
      <p:pic>
        <p:nvPicPr>
          <p:cNvPr id="3" name="Picture 2"/>
          <p:cNvPicPr>
            <a:picLocks noChangeAspect="1"/>
          </p:cNvPicPr>
          <p:nvPr/>
        </p:nvPicPr>
        <p:blipFill>
          <a:blip r:embed="rId2"/>
          <a:stretch>
            <a:fillRect/>
          </a:stretch>
        </p:blipFill>
        <p:spPr>
          <a:xfrm>
            <a:off x="2038350" y="1219200"/>
            <a:ext cx="5067300" cy="4902777"/>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val="3052568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l"/>
            <a:r>
              <a:rPr lang="en-US" sz="3200" b="1" dirty="0"/>
              <a:t>Accommodations for </a:t>
            </a:r>
            <a:r>
              <a:rPr lang="en-US" sz="3200" b="1" dirty="0" smtClean="0"/>
              <a:t/>
            </a:r>
            <a:br>
              <a:rPr lang="en-US" sz="3200" b="1" dirty="0" smtClean="0"/>
            </a:br>
            <a:r>
              <a:rPr lang="en-US" sz="3200" b="1" dirty="0" smtClean="0"/>
              <a:t>Special Education Students:</a:t>
            </a:r>
            <a:br>
              <a:rPr lang="en-US" sz="3200" b="1" dirty="0" smtClean="0"/>
            </a:br>
            <a:r>
              <a:rPr lang="en-US" sz="3200" b="1" dirty="0" smtClean="0"/>
              <a:t>Content  Objectives</a:t>
            </a:r>
            <a:endParaRPr lang="en-US" sz="32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1295400"/>
            <a:ext cx="3953741" cy="5116605"/>
          </a:xfrm>
          <a:prstGeom prst="rect">
            <a:avLst/>
          </a:prstGeom>
        </p:spPr>
      </p:pic>
    </p:spTree>
    <p:extLst>
      <p:ext uri="{BB962C8B-B14F-4D97-AF65-F5344CB8AC3E}">
        <p14:creationId xmlns:p14="http://schemas.microsoft.com/office/powerpoint/2010/main" val="2816911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pic>
        <p:nvPicPr>
          <p:cNvPr id="3" name="image2.png"/>
          <p:cNvPicPr/>
          <p:nvPr/>
        </p:nvPicPr>
        <p:blipFill>
          <a:blip r:embed="rId2" cstate="print"/>
          <a:stretch>
            <a:fillRect/>
          </a:stretch>
        </p:blipFill>
        <p:spPr>
          <a:xfrm>
            <a:off x="2895600" y="1752600"/>
            <a:ext cx="4267200" cy="3955415"/>
          </a:xfrm>
          <a:prstGeom prst="rect">
            <a:avLst/>
          </a:prstGeom>
        </p:spPr>
      </p:pic>
    </p:spTree>
    <p:extLst>
      <p:ext uri="{BB962C8B-B14F-4D97-AF65-F5344CB8AC3E}">
        <p14:creationId xmlns:p14="http://schemas.microsoft.com/office/powerpoint/2010/main" val="24510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fontScale="90000"/>
          </a:bodyPr>
          <a:lstStyle/>
          <a:p>
            <a:pPr algn="l"/>
            <a:r>
              <a:rPr lang="en-US" b="1" dirty="0"/>
              <a:t>Accommodation students’ language needs</a:t>
            </a:r>
            <a:r>
              <a:rPr lang="en-US" dirty="0"/>
              <a:t/>
            </a:r>
            <a:br>
              <a:rPr lang="en-US" dirty="0"/>
            </a:br>
            <a:r>
              <a:rPr lang="en-US" b="1" dirty="0"/>
              <a:t> </a:t>
            </a:r>
            <a:r>
              <a:rPr lang="en-US" dirty="0"/>
              <a:t/>
            </a:r>
            <a:br>
              <a:rPr lang="en-US" dirty="0"/>
            </a:br>
            <a:r>
              <a:rPr lang="en-US" dirty="0"/>
              <a:t>1. </a:t>
            </a:r>
            <a:r>
              <a:rPr lang="en-US" b="1" dirty="0"/>
              <a:t>Clarify Intended Learning</a:t>
            </a:r>
            <a:r>
              <a:rPr lang="en-US" dirty="0"/>
              <a:t>: </a:t>
            </a:r>
            <a:r>
              <a:rPr lang="en-US" dirty="0" smtClean="0"/>
              <a:t/>
            </a:r>
            <a:br>
              <a:rPr lang="en-US" dirty="0" smtClean="0"/>
            </a:br>
            <a:r>
              <a:rPr lang="en-US" dirty="0" smtClean="0"/>
              <a:t>Identify </a:t>
            </a:r>
            <a:r>
              <a:rPr lang="en-US" dirty="0"/>
              <a:t>language and content instructional objectives in specific content area;</a:t>
            </a:r>
            <a:br>
              <a:rPr lang="en-US" dirty="0"/>
            </a:br>
            <a:endParaRPr lang="en-US" dirty="0"/>
          </a:p>
        </p:txBody>
      </p:sp>
    </p:spTree>
    <p:extLst>
      <p:ext uri="{BB962C8B-B14F-4D97-AF65-F5344CB8AC3E}">
        <p14:creationId xmlns:p14="http://schemas.microsoft.com/office/powerpoint/2010/main" val="3689468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normAutofit fontScale="90000"/>
          </a:bodyPr>
          <a:lstStyle/>
          <a:p>
            <a:pPr algn="l"/>
            <a:r>
              <a:rPr lang="en-US" sz="3600" b="1" dirty="0" smtClean="0"/>
              <a:t>2. Identify </a:t>
            </a:r>
            <a:r>
              <a:rPr lang="en-US" sz="3600" b="1" dirty="0"/>
              <a:t>academic language </a:t>
            </a:r>
            <a:r>
              <a:rPr lang="en-US" sz="3600" b="1" dirty="0" smtClean="0"/>
              <a:t>demands</a:t>
            </a:r>
            <a:br>
              <a:rPr lang="en-US" sz="3600" b="1" dirty="0" smtClean="0"/>
            </a:br>
            <a:r>
              <a:rPr lang="en-US" sz="3600" b="1" dirty="0" smtClean="0"/>
              <a:t>    - language features</a:t>
            </a:r>
            <a:br>
              <a:rPr lang="en-US" sz="3600" b="1" dirty="0" smtClean="0"/>
            </a:br>
            <a:r>
              <a:rPr lang="en-US" sz="3600" b="1" dirty="0"/>
              <a:t> </a:t>
            </a:r>
            <a:r>
              <a:rPr lang="en-US" sz="3600" b="1" dirty="0" smtClean="0"/>
              <a:t>   - discourse: text structure</a:t>
            </a:r>
            <a:br>
              <a:rPr lang="en-US" sz="3600" b="1" dirty="0" smtClean="0"/>
            </a:br>
            <a:r>
              <a:rPr lang="en-US" sz="3600" b="1" dirty="0"/>
              <a:t> </a:t>
            </a:r>
            <a:r>
              <a:rPr lang="en-US" sz="3600" b="1" dirty="0" smtClean="0"/>
              <a:t>   - syntax: sentence structure</a:t>
            </a:r>
            <a:br>
              <a:rPr lang="en-US" sz="3600" b="1" dirty="0" smtClean="0"/>
            </a:br>
            <a:r>
              <a:rPr lang="en-US" sz="3600" b="1" dirty="0" smtClean="0"/>
              <a:t>    - vocabulary: </a:t>
            </a:r>
            <a:br>
              <a:rPr lang="en-US" sz="3600" b="1" dirty="0" smtClean="0"/>
            </a:br>
            <a:r>
              <a:rPr lang="en-US" sz="3600" b="1" dirty="0"/>
              <a:t>	</a:t>
            </a:r>
            <a:r>
              <a:rPr lang="en-US" sz="3600" b="1" dirty="0" smtClean="0"/>
              <a:t>general academic vocabulary</a:t>
            </a:r>
            <a:br>
              <a:rPr lang="en-US" sz="3600" b="1" dirty="0" smtClean="0"/>
            </a:br>
            <a:r>
              <a:rPr lang="en-US" sz="3600" b="1" dirty="0"/>
              <a:t>	</a:t>
            </a:r>
            <a:r>
              <a:rPr lang="en-US" sz="3600" b="1" dirty="0" smtClean="0"/>
              <a:t>content specific academic vocabulary</a:t>
            </a:r>
            <a:endParaRPr lang="en-US" sz="3600" b="1" dirty="0"/>
          </a:p>
        </p:txBody>
      </p:sp>
    </p:spTree>
    <p:extLst>
      <p:ext uri="{BB962C8B-B14F-4D97-AF65-F5344CB8AC3E}">
        <p14:creationId xmlns:p14="http://schemas.microsoft.com/office/powerpoint/2010/main" val="3351702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76</Words>
  <Application>Microsoft Office PowerPoint</Application>
  <PresentationFormat>On-screen Show (4:3)</PresentationFormat>
  <Paragraphs>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Module 19: Elem ELA Equity Pedagogy for All Learners: Differentiation for Linguistic/Cognitive Accommodations</vt:lpstr>
      <vt:lpstr>Project Goals: Goal 1.1b Improve teachers’ standard-based teaching skills by (i) Using research-based instructional strategies, (v) Differentiating instructional strategies for students with special needs and ELLs at different English proficiency levels, (vii) Connecting with students’ cultural and community assets.  Session Goals: Improve teachers’ standard-based teaching skills by (1) Utilizing students’ Funds of Knowledge to connect with students’ cultural and community assets. (2) Bridging opportunity gap for students of color, ELLs, students in poverty, and special education students by increasing their comprehension of complex texts through personal connections</vt:lpstr>
      <vt:lpstr>Depth of Knowledge</vt:lpstr>
      <vt:lpstr>PowerPoint Presentation</vt:lpstr>
      <vt:lpstr>Key Words describing DOK</vt:lpstr>
      <vt:lpstr>Accommodations for  Special Education Students: Content  Objectives</vt:lpstr>
      <vt:lpstr>Formative Assessment</vt:lpstr>
      <vt:lpstr>Accommodation students’ language needs   1. Clarify Intended Learning:  Identify language and content instructional objectives in specific content area; </vt:lpstr>
      <vt:lpstr>2. Identify academic language demands     - language features     - discourse: text structure     - syntax: sentence structure     - vocabulary:   general academic vocabulary  content specific academic vocabulary</vt:lpstr>
      <vt:lpstr>3. Elicit Evidence:  Integrate instruction and assessment: Provide  (1) low language demand tasks to focus on content and  (2) language proficiency appropriate tasks to nourish and to monitor language growth; </vt:lpstr>
      <vt:lpstr>4. Interpret Evidence:  Develop scoring guides for the assessment tasks to facilitate teachers’ and students’ reflection on student learning ; </vt:lpstr>
      <vt:lpstr>Books recommended Mosquito Bite by Alexendra Siy &amp; Dennis Kunkel The Arrival by Shaun Tan Locomotive by Brian Floca Parrots over Puerto Rico by Susan L. Roth &amp; Cindy Trumbore Separate is Never Equal by Duncan Tonatiuh She’s Wearing a Dead Bird on her Head by Kathryn Lasky</vt:lpstr>
      <vt:lpstr>Project Goals: Goal 1.1b Improve teachers’ standard-based teaching skills by (i) Using research-based instructional strategies, (v) Differentiating instructional strategies for students with special needs and ELLs at different English proficiency levels, (vii) Connecting with students’ cultural and community assets.  Session Goals: Improve teachers’ standard-based teaching skills by (1) Utilizing students’ Funds of Knowledge to connect with students’ cultural and community assets. (2) Bridging opportunity gap for students of color, ELLs, students in poverty, and special education students by increasing their comprehension of complex texts through personal connections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Belinda Louie</dc:creator>
  <cp:lastModifiedBy>Belinda Louie</cp:lastModifiedBy>
  <cp:revision>82</cp:revision>
  <cp:lastPrinted>2016-10-20T15:56:22Z</cp:lastPrinted>
  <dcterms:created xsi:type="dcterms:W3CDTF">2016-05-20T17:52:06Z</dcterms:created>
  <dcterms:modified xsi:type="dcterms:W3CDTF">2017-02-08T19:34:50Z</dcterms:modified>
</cp:coreProperties>
</file>