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3" r:id="rId3"/>
    <p:sldId id="309" r:id="rId4"/>
    <p:sldId id="310" r:id="rId5"/>
    <p:sldId id="311" r:id="rId6"/>
    <p:sldId id="312" r:id="rId7"/>
    <p:sldId id="313" r:id="rId8"/>
    <p:sldId id="314" r:id="rId9"/>
    <p:sldId id="315" r:id="rId10"/>
    <p:sldId id="316" r:id="rId11"/>
    <p:sldId id="317" r:id="rId12"/>
    <p:sldId id="322" r:id="rId13"/>
    <p:sldId id="323" r:id="rId14"/>
    <p:sldId id="324" r:id="rId15"/>
    <p:sldId id="325" r:id="rId16"/>
    <p:sldId id="326" r:id="rId17"/>
    <p:sldId id="327" r:id="rId18"/>
    <p:sldId id="30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86F13-6DAA-4CB0-921F-BEA9A5B53843}" type="datetimeFigureOut">
              <a:rPr lang="en-US" smtClean="0"/>
              <a:t>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41366-9747-42A6-910D-3F41A7F9B5F7}" type="slidenum">
              <a:rPr lang="en-US" smtClean="0"/>
              <a:t>‹#›</a:t>
            </a:fld>
            <a:endParaRPr lang="en-US" dirty="0"/>
          </a:p>
        </p:txBody>
      </p:sp>
    </p:spTree>
    <p:extLst>
      <p:ext uri="{BB962C8B-B14F-4D97-AF65-F5344CB8AC3E}">
        <p14:creationId xmlns:p14="http://schemas.microsoft.com/office/powerpoint/2010/main" val="19834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6946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0094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74671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5309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1550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268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312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7838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428507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0407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083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8FE23-AFAD-40E7-B683-EFF5C756DEBE}" type="datetimeFigureOut">
              <a:rPr lang="en-US" smtClean="0"/>
              <a:t>2/8/2017</a:t>
            </a:fld>
            <a:endParaRPr lang="en-US" dirty="0"/>
          </a:p>
        </p:txBody>
      </p:sp>
      <p:sp>
        <p:nvSpPr>
          <p:cNvPr id="5"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r>
              <a:rPr lang="en-US" sz="3600" dirty="0" smtClean="0">
                <a:latin typeface="Adobe Garamond Pro Bold" pitchFamily="18" charset="0"/>
              </a:rPr>
              <a:t> </a:t>
            </a:r>
            <a:endParaRPr lang="en-US" sz="3600" dirty="0">
              <a:solidFill>
                <a:schemeClr val="tx1">
                  <a:lumMod val="75000"/>
                  <a:lumOff val="25000"/>
                </a:schemeClr>
              </a:solidFill>
              <a:latin typeface="Adobe Garamond Pro Bol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0F97A-B82E-4E1B-8F52-4967AD9A09C3}" type="slidenum">
              <a:rPr lang="en-US" smtClean="0"/>
              <a:t>‹#›</a:t>
            </a:fld>
            <a:endParaRPr lang="en-US" dirty="0"/>
          </a:p>
        </p:txBody>
      </p:sp>
      <p:pic>
        <p:nvPicPr>
          <p:cNvPr id="1027"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7471" r="36414" b="41241"/>
          <a:stretch/>
        </p:blipFill>
        <p:spPr bwMode="auto">
          <a:xfrm>
            <a:off x="533400" y="6249714"/>
            <a:ext cx="746235" cy="55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57229" b="10882"/>
          <a:stretch/>
        </p:blipFill>
        <p:spPr bwMode="auto">
          <a:xfrm>
            <a:off x="1524000" y="6257597"/>
            <a:ext cx="6229350" cy="6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41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3000" cy="1470025"/>
          </a:xfrm>
        </p:spPr>
        <p:txBody>
          <a:bodyPr>
            <a:normAutofit fontScale="90000"/>
          </a:bodyPr>
          <a:lstStyle/>
          <a:p>
            <a:r>
              <a:rPr lang="en-US" sz="3200" b="1" dirty="0" smtClean="0"/>
              <a:t>Module </a:t>
            </a:r>
            <a:r>
              <a:rPr lang="en-US" sz="3200" b="1" dirty="0" smtClean="0"/>
              <a:t>16: </a:t>
            </a:r>
            <a:r>
              <a:rPr lang="en-US" sz="3200" b="1" dirty="0" smtClean="0"/>
              <a:t>Elem ELA</a:t>
            </a:r>
            <a:br>
              <a:rPr lang="en-US" sz="3200" b="1" dirty="0" smtClean="0"/>
            </a:br>
            <a:r>
              <a:rPr lang="en-US" sz="3200" b="1" dirty="0" smtClean="0"/>
              <a:t>Equity Pedagogy for All Learners:</a:t>
            </a:r>
            <a:br>
              <a:rPr lang="en-US" sz="3200" b="1" dirty="0" smtClean="0"/>
            </a:br>
            <a:r>
              <a:rPr lang="en-US" sz="3100" b="1" dirty="0" smtClean="0"/>
              <a:t>Differentiation for Linguistic/Cognitive Accommodations</a:t>
            </a:r>
            <a:endParaRPr lang="en-US" sz="3100" b="1" dirty="0"/>
          </a:p>
        </p:txBody>
      </p:sp>
      <p:sp>
        <p:nvSpPr>
          <p:cNvPr id="3" name="Subtitle 2"/>
          <p:cNvSpPr>
            <a:spLocks noGrp="1"/>
          </p:cNvSpPr>
          <p:nvPr>
            <p:ph type="subTitle" idx="1"/>
          </p:nvPr>
        </p:nvSpPr>
        <p:spPr>
          <a:xfrm>
            <a:off x="3810000" y="3657600"/>
            <a:ext cx="4724400" cy="1752600"/>
          </a:xfrm>
        </p:spPr>
        <p:txBody>
          <a:bodyPr>
            <a:normAutofit fontScale="85000" lnSpcReduction="20000"/>
          </a:bodyPr>
          <a:lstStyle/>
          <a:p>
            <a:r>
              <a:rPr lang="en-US" sz="2800" b="1" dirty="0" smtClean="0">
                <a:solidFill>
                  <a:schemeClr val="tx1"/>
                </a:solidFill>
              </a:rPr>
              <a:t>Belinda Louie, PhD, PI</a:t>
            </a:r>
          </a:p>
          <a:p>
            <a:r>
              <a:rPr lang="en-US" sz="2800" b="1" dirty="0" smtClean="0">
                <a:solidFill>
                  <a:schemeClr val="tx1"/>
                </a:solidFill>
              </a:rPr>
              <a:t>Professor of Education</a:t>
            </a:r>
          </a:p>
          <a:p>
            <a:r>
              <a:rPr lang="en-US" sz="2800" b="1" dirty="0" smtClean="0">
                <a:solidFill>
                  <a:schemeClr val="tx1"/>
                </a:solidFill>
              </a:rPr>
              <a:t>UW Tacoma</a:t>
            </a:r>
          </a:p>
          <a:p>
            <a:r>
              <a:rPr lang="en-US" sz="2000" dirty="0" smtClean="0">
                <a:solidFill>
                  <a:schemeClr val="tx1"/>
                </a:solidFill>
              </a:rPr>
              <a:t>Project Core/Time/Digital</a:t>
            </a:r>
          </a:p>
          <a:p>
            <a:r>
              <a:rPr lang="en-US" sz="2000" dirty="0" smtClean="0">
                <a:solidFill>
                  <a:schemeClr val="tx1"/>
                </a:solidFill>
              </a:rPr>
              <a:t>January 24-27, 2017</a:t>
            </a:r>
            <a:endParaRPr lang="en-US" sz="2000" dirty="0">
              <a:solidFill>
                <a:schemeClr val="tx1"/>
              </a:solidFill>
            </a:endParaRPr>
          </a:p>
        </p:txBody>
      </p:sp>
      <p:pic>
        <p:nvPicPr>
          <p:cNvPr id="4" name="Picture 2" descr="http://directory.tacoma.uw.edu/sites/default/files/belinda_louie_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73"/>
          <a:stretch/>
        </p:blipFill>
        <p:spPr bwMode="auto">
          <a:xfrm>
            <a:off x="990600" y="2438400"/>
            <a:ext cx="2479235" cy="29893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9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031" y="990600"/>
            <a:ext cx="8893937" cy="4868862"/>
          </a:xfrm>
          <a:prstGeom prst="rect">
            <a:avLst/>
          </a:prstGeom>
        </p:spPr>
      </p:pic>
    </p:spTree>
    <p:extLst>
      <p:ext uri="{BB962C8B-B14F-4D97-AF65-F5344CB8AC3E}">
        <p14:creationId xmlns:p14="http://schemas.microsoft.com/office/powerpoint/2010/main" val="1625388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3200" b="1" dirty="0" smtClean="0"/>
              <a:t>Accommodations for ELLs: </a:t>
            </a:r>
            <a:br>
              <a:rPr lang="en-US" sz="3200" b="1" dirty="0" smtClean="0"/>
            </a:br>
            <a:r>
              <a:rPr lang="en-US" sz="3200" b="1" dirty="0" smtClean="0"/>
              <a:t>Language objectives </a:t>
            </a:r>
            <a:endParaRPr lang="en-US" sz="32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841" b="5087"/>
          <a:stretch/>
        </p:blipFill>
        <p:spPr>
          <a:xfrm>
            <a:off x="990600" y="1524000"/>
            <a:ext cx="6753319" cy="4648200"/>
          </a:xfrm>
          <a:prstGeom prst="rect">
            <a:avLst/>
          </a:prstGeom>
        </p:spPr>
      </p:pic>
    </p:spTree>
    <p:extLst>
      <p:ext uri="{BB962C8B-B14F-4D97-AF65-F5344CB8AC3E}">
        <p14:creationId xmlns:p14="http://schemas.microsoft.com/office/powerpoint/2010/main" val="40409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pic>
        <p:nvPicPr>
          <p:cNvPr id="3" name="image2.png"/>
          <p:cNvPicPr/>
          <p:nvPr/>
        </p:nvPicPr>
        <p:blipFill>
          <a:blip r:embed="rId2" cstate="print"/>
          <a:stretch>
            <a:fillRect/>
          </a:stretch>
        </p:blipFill>
        <p:spPr>
          <a:xfrm>
            <a:off x="2895600" y="1752600"/>
            <a:ext cx="4267200" cy="3955415"/>
          </a:xfrm>
          <a:prstGeom prst="rect">
            <a:avLst/>
          </a:prstGeom>
        </p:spPr>
      </p:pic>
    </p:spTree>
    <p:extLst>
      <p:ext uri="{BB962C8B-B14F-4D97-AF65-F5344CB8AC3E}">
        <p14:creationId xmlns:p14="http://schemas.microsoft.com/office/powerpoint/2010/main" val="22799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l"/>
            <a:r>
              <a:rPr lang="en-US" b="1" dirty="0"/>
              <a:t>Accommodation students’ language needs</a:t>
            </a:r>
            <a:r>
              <a:rPr lang="en-US" dirty="0"/>
              <a:t/>
            </a:r>
            <a:br>
              <a:rPr lang="en-US" dirty="0"/>
            </a:br>
            <a:r>
              <a:rPr lang="en-US" b="1" dirty="0"/>
              <a:t> </a:t>
            </a:r>
            <a:r>
              <a:rPr lang="en-US" dirty="0"/>
              <a:t/>
            </a:r>
            <a:br>
              <a:rPr lang="en-US" dirty="0"/>
            </a:br>
            <a:r>
              <a:rPr lang="en-US" dirty="0"/>
              <a:t>1. </a:t>
            </a:r>
            <a:r>
              <a:rPr lang="en-US" b="1" dirty="0"/>
              <a:t>Clarify Intended Learning</a:t>
            </a:r>
            <a:r>
              <a:rPr lang="en-US" dirty="0"/>
              <a:t>: </a:t>
            </a:r>
            <a:r>
              <a:rPr lang="en-US" dirty="0" smtClean="0"/>
              <a:t/>
            </a:r>
            <a:br>
              <a:rPr lang="en-US" dirty="0" smtClean="0"/>
            </a:br>
            <a:r>
              <a:rPr lang="en-US" dirty="0" smtClean="0"/>
              <a:t>Identify </a:t>
            </a:r>
            <a:r>
              <a:rPr lang="en-US" dirty="0"/>
              <a:t>language and content instructional objectives in specific content area;</a:t>
            </a:r>
            <a:br>
              <a:rPr lang="en-US" dirty="0"/>
            </a:br>
            <a:endParaRPr lang="en-US" dirty="0"/>
          </a:p>
        </p:txBody>
      </p:sp>
    </p:spTree>
    <p:extLst>
      <p:ext uri="{BB962C8B-B14F-4D97-AF65-F5344CB8AC3E}">
        <p14:creationId xmlns:p14="http://schemas.microsoft.com/office/powerpoint/2010/main" val="275549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rmAutofit fontScale="90000"/>
          </a:bodyPr>
          <a:lstStyle/>
          <a:p>
            <a:pPr algn="l"/>
            <a:r>
              <a:rPr lang="en-US" sz="3600" b="1" dirty="0" smtClean="0"/>
              <a:t>2. Identify </a:t>
            </a:r>
            <a:r>
              <a:rPr lang="en-US" sz="3600" b="1" dirty="0"/>
              <a:t>academic language </a:t>
            </a:r>
            <a:r>
              <a:rPr lang="en-US" sz="3600" b="1" dirty="0" smtClean="0"/>
              <a:t>demands</a:t>
            </a:r>
            <a:br>
              <a:rPr lang="en-US" sz="3600" b="1" dirty="0" smtClean="0"/>
            </a:br>
            <a:r>
              <a:rPr lang="en-US" sz="3600" b="1" dirty="0" smtClean="0"/>
              <a:t>    - language features</a:t>
            </a:r>
            <a:br>
              <a:rPr lang="en-US" sz="3600" b="1" dirty="0" smtClean="0"/>
            </a:br>
            <a:r>
              <a:rPr lang="en-US" sz="3600" b="1" dirty="0"/>
              <a:t> </a:t>
            </a:r>
            <a:r>
              <a:rPr lang="en-US" sz="3600" b="1" dirty="0" smtClean="0"/>
              <a:t>   - discourse: text structure</a:t>
            </a:r>
            <a:br>
              <a:rPr lang="en-US" sz="3600" b="1" dirty="0" smtClean="0"/>
            </a:br>
            <a:r>
              <a:rPr lang="en-US" sz="3600" b="1" dirty="0"/>
              <a:t> </a:t>
            </a:r>
            <a:r>
              <a:rPr lang="en-US" sz="3600" b="1" dirty="0" smtClean="0"/>
              <a:t>   - syntax: sentence structure</a:t>
            </a:r>
            <a:br>
              <a:rPr lang="en-US" sz="3600" b="1" dirty="0" smtClean="0"/>
            </a:br>
            <a:r>
              <a:rPr lang="en-US" sz="3600" b="1" dirty="0" smtClean="0"/>
              <a:t>    - vocabulary: </a:t>
            </a:r>
            <a:br>
              <a:rPr lang="en-US" sz="3600" b="1" dirty="0" smtClean="0"/>
            </a:br>
            <a:r>
              <a:rPr lang="en-US" sz="3600" b="1" dirty="0"/>
              <a:t>	</a:t>
            </a:r>
            <a:r>
              <a:rPr lang="en-US" sz="3600" b="1" dirty="0" smtClean="0"/>
              <a:t>general academic vocabulary</a:t>
            </a:r>
            <a:br>
              <a:rPr lang="en-US" sz="3600" b="1" dirty="0" smtClean="0"/>
            </a:br>
            <a:r>
              <a:rPr lang="en-US" sz="3600" b="1" dirty="0"/>
              <a:t>	</a:t>
            </a:r>
            <a:r>
              <a:rPr lang="en-US" sz="3600" b="1" dirty="0" smtClean="0"/>
              <a:t>content specific academic vocabulary</a:t>
            </a:r>
            <a:endParaRPr lang="en-US" sz="3600" b="1" dirty="0"/>
          </a:p>
        </p:txBody>
      </p:sp>
    </p:spTree>
    <p:extLst>
      <p:ext uri="{BB962C8B-B14F-4D97-AF65-F5344CB8AC3E}">
        <p14:creationId xmlns:p14="http://schemas.microsoft.com/office/powerpoint/2010/main" val="171757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normAutofit fontScale="90000"/>
          </a:bodyPr>
          <a:lstStyle/>
          <a:p>
            <a:pPr algn="l"/>
            <a:r>
              <a:rPr lang="en-US" sz="4900" b="1" dirty="0"/>
              <a:t>3. Elicit Evidence</a:t>
            </a:r>
            <a:r>
              <a:rPr lang="en-US" sz="4000" b="1" dirty="0"/>
              <a:t>: </a:t>
            </a:r>
            <a:r>
              <a:rPr lang="en-US" sz="4000" b="1" dirty="0" smtClean="0"/>
              <a:t/>
            </a:r>
            <a:br>
              <a:rPr lang="en-US" sz="4000" b="1" dirty="0" smtClean="0"/>
            </a:br>
            <a:r>
              <a:rPr lang="en-US" sz="4000" b="1" dirty="0" smtClean="0"/>
              <a:t>Integrate </a:t>
            </a:r>
            <a:r>
              <a:rPr lang="en-US" sz="4000" b="1" dirty="0"/>
              <a:t>instruction and assessment: Provide </a:t>
            </a:r>
            <a:r>
              <a:rPr lang="en-US" sz="4000" b="1" dirty="0" smtClean="0"/>
              <a:t/>
            </a:r>
            <a:br>
              <a:rPr lang="en-US" sz="4000" b="1" dirty="0" smtClean="0"/>
            </a:br>
            <a:r>
              <a:rPr lang="en-US" sz="4000" b="1" dirty="0" smtClean="0"/>
              <a:t>(</a:t>
            </a:r>
            <a:r>
              <a:rPr lang="en-US" sz="4000" b="1" dirty="0"/>
              <a:t>1) low language demand tasks to focus on content and </a:t>
            </a:r>
            <a:r>
              <a:rPr lang="en-US" sz="4000" b="1" dirty="0" smtClean="0"/>
              <a:t/>
            </a:r>
            <a:br>
              <a:rPr lang="en-US" sz="4000" b="1" dirty="0" smtClean="0"/>
            </a:br>
            <a:r>
              <a:rPr lang="en-US" sz="4000" b="1" dirty="0" smtClean="0"/>
              <a:t>(</a:t>
            </a:r>
            <a:r>
              <a:rPr lang="en-US" sz="4000" b="1" dirty="0"/>
              <a:t>2) language proficiency appropriate tasks to nourish and to monitor language growth;</a:t>
            </a:r>
            <a:r>
              <a:rPr lang="en-US" dirty="0"/>
              <a:t/>
            </a:r>
            <a:br>
              <a:rPr lang="en-US" dirty="0"/>
            </a:br>
            <a:endParaRPr lang="en-US" dirty="0"/>
          </a:p>
        </p:txBody>
      </p:sp>
    </p:spTree>
    <p:extLst>
      <p:ext uri="{BB962C8B-B14F-4D97-AF65-F5344CB8AC3E}">
        <p14:creationId xmlns:p14="http://schemas.microsoft.com/office/powerpoint/2010/main" val="48286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8153400" cy="1143000"/>
          </a:xfrm>
        </p:spPr>
        <p:txBody>
          <a:bodyPr>
            <a:normAutofit fontScale="90000"/>
          </a:bodyPr>
          <a:lstStyle/>
          <a:p>
            <a:pPr algn="l"/>
            <a:r>
              <a:rPr lang="en-US" sz="5300" b="1" dirty="0"/>
              <a:t>4. Interpret Evidence: </a:t>
            </a:r>
            <a:r>
              <a:rPr lang="en-US" dirty="0" smtClean="0"/>
              <a:t/>
            </a:r>
            <a:br>
              <a:rPr lang="en-US" dirty="0" smtClean="0"/>
            </a:br>
            <a:r>
              <a:rPr lang="en-US" dirty="0" smtClean="0"/>
              <a:t>Develop </a:t>
            </a:r>
            <a:r>
              <a:rPr lang="en-US" dirty="0"/>
              <a:t>scoring guides for the assessment tasks to facilitate teachers’ and students’ reflection on student learning ; </a:t>
            </a:r>
          </a:p>
        </p:txBody>
      </p:sp>
    </p:spTree>
    <p:extLst>
      <p:ext uri="{BB962C8B-B14F-4D97-AF65-F5344CB8AC3E}">
        <p14:creationId xmlns:p14="http://schemas.microsoft.com/office/powerpoint/2010/main" val="307515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8229600" cy="1143000"/>
          </a:xfrm>
        </p:spPr>
        <p:txBody>
          <a:bodyPr>
            <a:normAutofit fontScale="90000"/>
          </a:bodyPr>
          <a:lstStyle/>
          <a:p>
            <a:pPr algn="l"/>
            <a:r>
              <a:rPr lang="en-US" sz="5300" b="1" dirty="0"/>
              <a:t>5. Act on Evidence: </a:t>
            </a:r>
            <a:r>
              <a:rPr lang="en-US" dirty="0" smtClean="0"/>
              <a:t/>
            </a:r>
            <a:br>
              <a:rPr lang="en-US" dirty="0" smtClean="0"/>
            </a:br>
            <a:r>
              <a:rPr lang="en-US" dirty="0" smtClean="0"/>
              <a:t>To </a:t>
            </a:r>
            <a:r>
              <a:rPr lang="en-US" dirty="0"/>
              <a:t>develop the next level of language and content instructional objectives</a:t>
            </a:r>
          </a:p>
        </p:txBody>
      </p:sp>
    </p:spTree>
    <p:extLst>
      <p:ext uri="{BB962C8B-B14F-4D97-AF65-F5344CB8AC3E}">
        <p14:creationId xmlns:p14="http://schemas.microsoft.com/office/powerpoint/2010/main" val="2262061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a:t>
            </a:r>
            <a:r>
              <a:rPr lang="en-US" sz="2700" dirty="0" err="1" smtClean="0"/>
              <a:t>i</a:t>
            </a:r>
            <a:r>
              <a:rPr lang="en-US" sz="2700" dirty="0" smtClean="0"/>
              <a:t>) Using </a:t>
            </a:r>
            <a:r>
              <a:rPr lang="en-US" sz="2700" b="1" i="1" dirty="0" smtClean="0"/>
              <a:t>research-based instructional strategies</a:t>
            </a:r>
            <a:r>
              <a:rPr lang="en-US" sz="2700" dirty="0" smtClean="0"/>
              <a:t>,</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800" dirty="0"/>
              <a:t/>
            </a:r>
            <a:br>
              <a:rPr lang="en-US" sz="800" dirty="0"/>
            </a:br>
            <a:r>
              <a:rPr lang="en-US" sz="3600" b="1" dirty="0" smtClean="0"/>
              <a:t>Session Goals:</a:t>
            </a:r>
            <a:br>
              <a:rPr lang="en-US" sz="3600" b="1" dirty="0" smtClean="0"/>
            </a:br>
            <a:r>
              <a:rPr lang="en-US" sz="2700" dirty="0" smtClean="0"/>
              <a:t>Improve teachers’ standard-based teaching skills by</a:t>
            </a:r>
            <a:br>
              <a:rPr lang="en-US" sz="2700" dirty="0" smtClean="0"/>
            </a:br>
            <a:r>
              <a:rPr lang="en-US" sz="2700" dirty="0" smtClean="0"/>
              <a:t>(1) Utilizing students’ </a:t>
            </a:r>
            <a:r>
              <a:rPr lang="en-US" sz="2700" b="1" i="1" dirty="0" smtClean="0">
                <a:solidFill>
                  <a:srgbClr val="C00000"/>
                </a:solidFill>
              </a:rPr>
              <a:t>Funds of Knowledge </a:t>
            </a:r>
            <a:r>
              <a:rPr lang="en-US" sz="2700" dirty="0" smtClean="0"/>
              <a:t>to </a:t>
            </a:r>
            <a:r>
              <a:rPr lang="en-US" sz="2700" b="1" i="1" dirty="0" smtClean="0"/>
              <a:t>connect with students’ cultural and community assets</a:t>
            </a:r>
            <a:r>
              <a:rPr lang="en-US" sz="2700" dirty="0" smtClean="0"/>
              <a:t>.</a:t>
            </a:r>
            <a:br>
              <a:rPr lang="en-US" sz="2700" dirty="0" smtClean="0"/>
            </a:br>
            <a:r>
              <a:rPr lang="en-US" sz="2700" dirty="0" smtClean="0"/>
              <a:t>(2) </a:t>
            </a:r>
            <a:r>
              <a:rPr lang="en-US" sz="2700" b="1" i="1" dirty="0" smtClean="0"/>
              <a:t>Bridging opportunity gap </a:t>
            </a:r>
            <a:r>
              <a:rPr lang="en-US" sz="2700" dirty="0" smtClean="0"/>
              <a:t>for students of color, ELLs, students in poverty, and special education students by increasing their comprehension of complex texts through personal connections</a:t>
            </a:r>
            <a:endParaRPr lang="en-US" sz="2700" dirty="0"/>
          </a:p>
        </p:txBody>
      </p:sp>
    </p:spTree>
    <p:extLst>
      <p:ext uri="{BB962C8B-B14F-4D97-AF65-F5344CB8AC3E}">
        <p14:creationId xmlns:p14="http://schemas.microsoft.com/office/powerpoint/2010/main" val="306863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a:t>
            </a:r>
            <a:r>
              <a:rPr lang="en-US" sz="2700" dirty="0" err="1" smtClean="0"/>
              <a:t>i</a:t>
            </a:r>
            <a:r>
              <a:rPr lang="en-US" sz="2700" dirty="0" smtClean="0"/>
              <a:t>) Using </a:t>
            </a:r>
            <a:r>
              <a:rPr lang="en-US" sz="2700" b="1" i="1" dirty="0" smtClean="0"/>
              <a:t>research-based instructional strategies</a:t>
            </a:r>
            <a:r>
              <a:rPr lang="en-US" sz="2700" dirty="0" smtClean="0"/>
              <a:t>,</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800" dirty="0"/>
              <a:t/>
            </a:r>
            <a:br>
              <a:rPr lang="en-US" sz="800" dirty="0"/>
            </a:br>
            <a:r>
              <a:rPr lang="en-US" sz="3600" b="1" dirty="0" smtClean="0"/>
              <a:t>Session Goals:</a:t>
            </a:r>
            <a:br>
              <a:rPr lang="en-US" sz="3600" b="1" dirty="0" smtClean="0"/>
            </a:br>
            <a:r>
              <a:rPr lang="en-US" sz="2700" dirty="0" smtClean="0"/>
              <a:t>Improve teachers’ standard-based teaching skills by</a:t>
            </a:r>
            <a:br>
              <a:rPr lang="en-US" sz="2700" dirty="0" smtClean="0"/>
            </a:br>
            <a:r>
              <a:rPr lang="en-US" sz="2700" dirty="0" smtClean="0"/>
              <a:t>(1) Utilizing students’ </a:t>
            </a:r>
            <a:r>
              <a:rPr lang="en-US" sz="2700" b="1" i="1" dirty="0" smtClean="0">
                <a:solidFill>
                  <a:srgbClr val="C00000"/>
                </a:solidFill>
              </a:rPr>
              <a:t>Funds of Knowledge </a:t>
            </a:r>
            <a:r>
              <a:rPr lang="en-US" sz="2700" dirty="0" smtClean="0"/>
              <a:t>to </a:t>
            </a:r>
            <a:r>
              <a:rPr lang="en-US" sz="2700" b="1" i="1" dirty="0" smtClean="0"/>
              <a:t>connect with students’ cultural and community assets</a:t>
            </a:r>
            <a:r>
              <a:rPr lang="en-US" sz="2700" dirty="0" smtClean="0"/>
              <a:t>.</a:t>
            </a:r>
            <a:br>
              <a:rPr lang="en-US" sz="2700" dirty="0" smtClean="0"/>
            </a:br>
            <a:r>
              <a:rPr lang="en-US" sz="2700" dirty="0" smtClean="0"/>
              <a:t>(2) </a:t>
            </a:r>
            <a:r>
              <a:rPr lang="en-US" sz="2700" b="1" i="1" dirty="0" smtClean="0"/>
              <a:t>Bridging opportunity gap </a:t>
            </a:r>
            <a:r>
              <a:rPr lang="en-US" sz="2700" dirty="0" smtClean="0"/>
              <a:t>for students of color, ELLs, students in poverty, and special education students by increasing their comprehension of complex texts through personal connections</a:t>
            </a:r>
            <a:endParaRPr lang="en-US" sz="2700" dirty="0"/>
          </a:p>
        </p:txBody>
      </p:sp>
    </p:spTree>
    <p:extLst>
      <p:ext uri="{BB962C8B-B14F-4D97-AF65-F5344CB8AC3E}">
        <p14:creationId xmlns:p14="http://schemas.microsoft.com/office/powerpoint/2010/main" val="24979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534400" cy="1143000"/>
          </a:xfrm>
        </p:spPr>
        <p:txBody>
          <a:bodyPr>
            <a:normAutofit fontScale="90000"/>
          </a:bodyPr>
          <a:lstStyle/>
          <a:p>
            <a:pPr algn="l"/>
            <a:r>
              <a:rPr lang="en-US" b="1" dirty="0" smtClean="0"/>
              <a:t/>
            </a:r>
            <a:br>
              <a:rPr lang="en-US" b="1" dirty="0" smtClean="0"/>
            </a:br>
            <a:r>
              <a:rPr lang="en-US" b="1" dirty="0" smtClean="0"/>
              <a:t>KEY </a:t>
            </a:r>
            <a:r>
              <a:rPr lang="en-US" b="1" dirty="0"/>
              <a:t>PRINCIPLES FOR ELL </a:t>
            </a:r>
            <a:r>
              <a:rPr lang="en-US" b="1" dirty="0" smtClean="0"/>
              <a:t>INSTRUCTION</a:t>
            </a:r>
            <a:br>
              <a:rPr lang="en-US" b="1" dirty="0" smtClean="0"/>
            </a:br>
            <a:r>
              <a:rPr lang="en-US" b="1" dirty="0" smtClean="0"/>
              <a:t/>
            </a:r>
            <a:br>
              <a:rPr lang="en-US" b="1" dirty="0" smtClean="0"/>
            </a:br>
            <a:r>
              <a:rPr lang="en-US" sz="3600" b="1" dirty="0" err="1" smtClean="0"/>
              <a:t>Instruction</a:t>
            </a:r>
            <a:r>
              <a:rPr lang="en-US" sz="3600" b="1" dirty="0" smtClean="0"/>
              <a:t> </a:t>
            </a:r>
            <a:r>
              <a:rPr lang="en-US" sz="3600" b="1" dirty="0"/>
              <a:t>focuses on providing ELLs with opportunities to engage in </a:t>
            </a:r>
            <a:r>
              <a:rPr lang="en-US" sz="3600" b="1" dirty="0">
                <a:solidFill>
                  <a:srgbClr val="FF0000"/>
                </a:solidFill>
              </a:rPr>
              <a:t>discipline- specific practices </a:t>
            </a:r>
            <a:r>
              <a:rPr lang="en-US" sz="3600" b="1" dirty="0"/>
              <a:t>which are designed to </a:t>
            </a:r>
            <a:r>
              <a:rPr lang="en-US" sz="3600" b="1" dirty="0">
                <a:solidFill>
                  <a:srgbClr val="00B050"/>
                </a:solidFill>
              </a:rPr>
              <a:t>build conceptual understanding </a:t>
            </a:r>
            <a:r>
              <a:rPr lang="en-US" sz="3600" b="1" dirty="0"/>
              <a:t>and </a:t>
            </a:r>
            <a:r>
              <a:rPr lang="en-US" sz="3600" b="1" dirty="0">
                <a:solidFill>
                  <a:srgbClr val="00B050"/>
                </a:solidFill>
              </a:rPr>
              <a:t>language competence </a:t>
            </a:r>
            <a:r>
              <a:rPr lang="en-US" sz="3600" b="1" dirty="0"/>
              <a:t>in tandem. </a:t>
            </a:r>
            <a:r>
              <a:rPr lang="en-US" sz="3600" dirty="0"/>
              <a:t>Learning is a social process that requires teachers to intentionally design learning opportunities that integrate reading, writing, speaking, and listening with the practices of each discipline.</a:t>
            </a:r>
            <a:br>
              <a:rPr lang="en-US" sz="3600" dirty="0"/>
            </a:br>
            <a:endParaRPr lang="en-US" sz="3600" dirty="0"/>
          </a:p>
        </p:txBody>
      </p:sp>
    </p:spTree>
    <p:extLst>
      <p:ext uri="{BB962C8B-B14F-4D97-AF65-F5344CB8AC3E}">
        <p14:creationId xmlns:p14="http://schemas.microsoft.com/office/powerpoint/2010/main" val="75370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fontScale="90000"/>
          </a:bodyPr>
          <a:lstStyle/>
          <a:p>
            <a:pPr algn="l"/>
            <a:r>
              <a:rPr lang="en-US" sz="4000" b="1" dirty="0"/>
              <a:t>Instruction leverages </a:t>
            </a:r>
            <a:r>
              <a:rPr lang="en-US" sz="4000" b="1" dirty="0" err="1"/>
              <a:t>ELLs’</a:t>
            </a:r>
            <a:r>
              <a:rPr lang="en-US" sz="4000" b="1" dirty="0">
                <a:solidFill>
                  <a:srgbClr val="00B050"/>
                </a:solidFill>
              </a:rPr>
              <a:t> </a:t>
            </a:r>
            <a:r>
              <a:rPr lang="en-US" sz="4000" b="1" dirty="0">
                <a:solidFill>
                  <a:srgbClr val="FF0000"/>
                </a:solidFill>
              </a:rPr>
              <a:t>home language(s)</a:t>
            </a:r>
            <a:r>
              <a:rPr lang="en-US" sz="4000" b="1" dirty="0"/>
              <a:t>,</a:t>
            </a:r>
            <a:r>
              <a:rPr lang="en-US" sz="4000" b="1" dirty="0">
                <a:solidFill>
                  <a:srgbClr val="FF0000"/>
                </a:solidFill>
              </a:rPr>
              <a:t> cultural assets</a:t>
            </a:r>
            <a:r>
              <a:rPr lang="en-US" sz="4000" b="1" dirty="0"/>
              <a:t>, and </a:t>
            </a:r>
            <a:r>
              <a:rPr lang="en-US" sz="4000" b="1" dirty="0">
                <a:solidFill>
                  <a:srgbClr val="FF0000"/>
                </a:solidFill>
              </a:rPr>
              <a:t>prior knowledge</a:t>
            </a:r>
            <a:r>
              <a:rPr lang="en-US" sz="4000" b="1" dirty="0"/>
              <a:t>. </a:t>
            </a:r>
            <a:r>
              <a:rPr lang="en-US" sz="4000" dirty="0" err="1"/>
              <a:t>ELLs’</a:t>
            </a:r>
            <a:r>
              <a:rPr lang="en-US" sz="4000" dirty="0"/>
              <a:t> home language(s) and culture(s) are regarded as assets and are used by the teacher in bridging prior knowledge  to new knowledge, and in making content meaningful and   comprehensible.</a:t>
            </a:r>
            <a:r>
              <a:rPr lang="en-US" dirty="0"/>
              <a:t/>
            </a:r>
            <a:br>
              <a:rPr lang="en-US" dirty="0"/>
            </a:br>
            <a:endParaRPr lang="en-US" dirty="0"/>
          </a:p>
        </p:txBody>
      </p:sp>
    </p:spTree>
    <p:extLst>
      <p:ext uri="{BB962C8B-B14F-4D97-AF65-F5344CB8AC3E}">
        <p14:creationId xmlns:p14="http://schemas.microsoft.com/office/powerpoint/2010/main" val="69015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534400" cy="1143000"/>
          </a:xfrm>
        </p:spPr>
        <p:txBody>
          <a:bodyPr>
            <a:normAutofit fontScale="90000"/>
          </a:bodyPr>
          <a:lstStyle/>
          <a:p>
            <a:pPr algn="l"/>
            <a:r>
              <a:rPr lang="en-US" sz="3100" b="1" dirty="0"/>
              <a:t>Standards-aligned instruction for ELLs is </a:t>
            </a:r>
            <a:r>
              <a:rPr lang="en-US" sz="3100" b="1" dirty="0">
                <a:solidFill>
                  <a:srgbClr val="FF0000"/>
                </a:solidFill>
              </a:rPr>
              <a:t>rigorous</a:t>
            </a:r>
            <a:r>
              <a:rPr lang="en-US" sz="3100" b="1" dirty="0"/>
              <a:t>, </a:t>
            </a:r>
            <a:r>
              <a:rPr lang="en-US" sz="3100" b="1" dirty="0">
                <a:solidFill>
                  <a:srgbClr val="FF0000"/>
                </a:solidFill>
              </a:rPr>
              <a:t>grade-level appropriate</a:t>
            </a:r>
            <a:r>
              <a:rPr lang="en-US" sz="3100" b="1" dirty="0"/>
              <a:t>, and provides deliberate and appropriate </a:t>
            </a:r>
            <a:r>
              <a:rPr lang="en-US" sz="3100" b="1" dirty="0">
                <a:solidFill>
                  <a:srgbClr val="FF0000"/>
                </a:solidFill>
              </a:rPr>
              <a:t>scaffolds</a:t>
            </a:r>
            <a:r>
              <a:rPr lang="en-US" sz="3100" b="1" dirty="0"/>
              <a:t>. </a:t>
            </a:r>
            <a:r>
              <a:rPr lang="en-US" sz="3100" dirty="0"/>
              <a:t>Instruction that is rigorous and standards-aligned reflects the key shifts in the CCSS and NGSS. Such shifts require that teachers provide students </a:t>
            </a:r>
            <a:r>
              <a:rPr lang="en-US" sz="3100" dirty="0">
                <a:solidFill>
                  <a:srgbClr val="00B050"/>
                </a:solidFill>
              </a:rPr>
              <a:t>with opportunities to describe their reasoning, share explanations, make conjectures, justify conclusions, argue from evidence, and negotiate meaning from complex texts</a:t>
            </a:r>
            <a:r>
              <a:rPr lang="en-US" sz="3100" dirty="0"/>
              <a:t>. Students with developing levels of English proficiency will require instruction that carefully supports their understanding and use of emerging language as they participate in these activities.</a:t>
            </a:r>
            <a:r>
              <a:rPr lang="en-US" dirty="0"/>
              <a:t/>
            </a:r>
            <a:br>
              <a:rPr lang="en-US" dirty="0"/>
            </a:br>
            <a:endParaRPr lang="en-US" dirty="0"/>
          </a:p>
        </p:txBody>
      </p:sp>
    </p:spTree>
    <p:extLst>
      <p:ext uri="{BB962C8B-B14F-4D97-AF65-F5344CB8AC3E}">
        <p14:creationId xmlns:p14="http://schemas.microsoft.com/office/powerpoint/2010/main" val="408275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pPr lvl="0" algn="l"/>
            <a:r>
              <a:rPr lang="en-US" sz="3200" b="1" dirty="0"/>
              <a:t>Instruction moves ELLs forward by taking into account their </a:t>
            </a:r>
            <a:r>
              <a:rPr lang="en-US" sz="3200" b="1" dirty="0">
                <a:solidFill>
                  <a:srgbClr val="FF0000"/>
                </a:solidFill>
              </a:rPr>
              <a:t>English proficiency level(s) </a:t>
            </a:r>
            <a:r>
              <a:rPr lang="en-US" sz="3200" b="1" dirty="0"/>
              <a:t>and </a:t>
            </a:r>
            <a:r>
              <a:rPr lang="en-US" sz="3200" b="1" dirty="0">
                <a:solidFill>
                  <a:srgbClr val="FF0000"/>
                </a:solidFill>
              </a:rPr>
              <a:t>prior schooling experiences</a:t>
            </a:r>
            <a:r>
              <a:rPr lang="en-US" sz="3200" b="1" dirty="0"/>
              <a:t>. </a:t>
            </a:r>
            <a:r>
              <a:rPr lang="en-US" sz="3200" dirty="0"/>
              <a:t>ELLs within a single classroom can be heterogeneous in terms of home language(s) proficiency, proficiency in English, literacy levels in English and student's home  language(s), previous experiences in schools, and time in the U.S. Teachers must be attentive to these differences and design instruction accordingly.</a:t>
            </a:r>
          </a:p>
        </p:txBody>
      </p:sp>
    </p:spTree>
    <p:extLst>
      <p:ext uri="{BB962C8B-B14F-4D97-AF65-F5344CB8AC3E}">
        <p14:creationId xmlns:p14="http://schemas.microsoft.com/office/powerpoint/2010/main" val="208150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Autofit/>
          </a:bodyPr>
          <a:lstStyle/>
          <a:p>
            <a:pPr lvl="0" algn="l"/>
            <a:r>
              <a:rPr lang="en-US" sz="3200" b="1" dirty="0"/>
              <a:t>Instruction </a:t>
            </a:r>
            <a:r>
              <a:rPr lang="en-US" sz="3200" b="1" dirty="0">
                <a:solidFill>
                  <a:srgbClr val="FF0000"/>
                </a:solidFill>
              </a:rPr>
              <a:t>fosters </a:t>
            </a:r>
            <a:r>
              <a:rPr lang="en-US" sz="3200" b="1" dirty="0" err="1">
                <a:solidFill>
                  <a:srgbClr val="FF0000"/>
                </a:solidFill>
              </a:rPr>
              <a:t>ELLs’</a:t>
            </a:r>
            <a:r>
              <a:rPr lang="en-US" sz="3200" b="1" dirty="0">
                <a:solidFill>
                  <a:srgbClr val="FF0000"/>
                </a:solidFill>
              </a:rPr>
              <a:t> autonomy </a:t>
            </a:r>
            <a:r>
              <a:rPr lang="en-US" sz="3200" b="1" dirty="0"/>
              <a:t>by equipping them with the strategies necessary to comprehend and use language </a:t>
            </a:r>
            <a:r>
              <a:rPr lang="en-US" sz="3200" b="1" dirty="0">
                <a:solidFill>
                  <a:srgbClr val="FF0000"/>
                </a:solidFill>
              </a:rPr>
              <a:t>in a variety of academic settings</a:t>
            </a:r>
            <a:r>
              <a:rPr lang="en-US" sz="3200" b="1" dirty="0"/>
              <a:t>. </a:t>
            </a:r>
            <a:r>
              <a:rPr lang="en-US" sz="3200" dirty="0"/>
              <a:t>ELLs must learn to use a broad repertoire of strategies to construct meaning from academic talk and complex text, to participate in academic discussions, and to express themselves in writing across a variety of academic situations. Tasks must be designed to ultimately foster student independence.</a:t>
            </a:r>
          </a:p>
        </p:txBody>
      </p:sp>
    </p:spTree>
    <p:extLst>
      <p:ext uri="{BB962C8B-B14F-4D97-AF65-F5344CB8AC3E}">
        <p14:creationId xmlns:p14="http://schemas.microsoft.com/office/powerpoint/2010/main" val="102392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normAutofit fontScale="90000"/>
          </a:bodyPr>
          <a:lstStyle/>
          <a:p>
            <a:pPr algn="l"/>
            <a:r>
              <a:rPr lang="en-US" sz="3600" b="1" dirty="0"/>
              <a:t>Diagnostic tools and formative assessment practices are employed to measure students’ </a:t>
            </a:r>
            <a:r>
              <a:rPr lang="en-US" sz="3600" b="1" dirty="0">
                <a:solidFill>
                  <a:srgbClr val="FF0000"/>
                </a:solidFill>
              </a:rPr>
              <a:t>content knowledge</a:t>
            </a:r>
            <a:r>
              <a:rPr lang="en-US" sz="3600" b="1" dirty="0"/>
              <a:t>, </a:t>
            </a:r>
            <a:r>
              <a:rPr lang="en-US" sz="3600" b="1" dirty="0">
                <a:solidFill>
                  <a:srgbClr val="FF0000"/>
                </a:solidFill>
              </a:rPr>
              <a:t>academic language competence</a:t>
            </a:r>
            <a:r>
              <a:rPr lang="en-US" sz="3600" b="1" dirty="0"/>
              <a:t>, and </a:t>
            </a:r>
            <a:r>
              <a:rPr lang="en-US" sz="3600" b="1" dirty="0">
                <a:solidFill>
                  <a:srgbClr val="FF0000"/>
                </a:solidFill>
              </a:rPr>
              <a:t>participation in disciplinary practices</a:t>
            </a:r>
            <a:r>
              <a:rPr lang="en-US" sz="3600" b="1" dirty="0"/>
              <a:t>. </a:t>
            </a:r>
            <a:r>
              <a:rPr lang="en-US" sz="3600" dirty="0"/>
              <a:t>These assessment practices allow teachers to monitor students’ learning so that they may adjust instruction accordingly, provide students with timely and useful feedback, and encourage students to reflect on their own thinking and learning.</a:t>
            </a:r>
            <a:r>
              <a:rPr lang="en-US" dirty="0"/>
              <a:t/>
            </a:r>
            <a:br>
              <a:rPr lang="en-US" dirty="0"/>
            </a:br>
            <a:endParaRPr lang="en-US" dirty="0"/>
          </a:p>
        </p:txBody>
      </p:sp>
    </p:spTree>
    <p:extLst>
      <p:ext uri="{BB962C8B-B14F-4D97-AF65-F5344CB8AC3E}">
        <p14:creationId xmlns:p14="http://schemas.microsoft.com/office/powerpoint/2010/main" val="31902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75" y="4876800"/>
            <a:ext cx="8229600" cy="1143000"/>
          </a:xfrm>
        </p:spPr>
        <p:txBody>
          <a:bodyPr/>
          <a:lstStyle/>
          <a:p>
            <a:endParaRPr lang="en-US"/>
          </a:p>
        </p:txBody>
      </p:sp>
      <p:pic>
        <p:nvPicPr>
          <p:cNvPr id="3" name="Picture 2"/>
          <p:cNvPicPr>
            <a:picLocks noChangeAspect="1"/>
          </p:cNvPicPr>
          <p:nvPr/>
        </p:nvPicPr>
        <p:blipFill>
          <a:blip r:embed="rId2"/>
          <a:stretch>
            <a:fillRect/>
          </a:stretch>
        </p:blipFill>
        <p:spPr>
          <a:xfrm>
            <a:off x="144264" y="457200"/>
            <a:ext cx="9010622" cy="3923900"/>
          </a:xfrm>
          <a:prstGeom prst="rect">
            <a:avLst/>
          </a:prstGeom>
        </p:spPr>
      </p:pic>
    </p:spTree>
    <p:extLst>
      <p:ext uri="{BB962C8B-B14F-4D97-AF65-F5344CB8AC3E}">
        <p14:creationId xmlns:p14="http://schemas.microsoft.com/office/powerpoint/2010/main" val="1215275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409</Words>
  <Application>Microsoft Office PowerPoint</Application>
  <PresentationFormat>On-screen Show (4:3)</PresentationFormat>
  <Paragraphs>21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Module 16: Elem ELA Equity Pedagogy for All Learners: Differentiation for Linguistic/Cognitive Accommodations</vt:lpstr>
      <vt:lpstr>Project Goals: Goal 1.1b Improve teachers’ standard-based teaching skills by (i) Using research-based instructional strategies, (v) Differentiating instructional strategies for students with special needs and ELLs at different English proficiency levels, (vii) Connecting with students’ cultural and community assets.  Session Goals: Improve teachers’ standard-based teaching skills by (1) Utilizing students’ Funds of Knowledge to connect with students’ cultural and community assets. (2) Bridging opportunity gap for students of color, ELLs, students in poverty, and special education students by increasing their comprehension of complex texts through personal connections</vt:lpstr>
      <vt:lpstr> KEY PRINCIPLES FOR ELL INSTRUCTION  Instruction focuses on providing ELLs with opportunities to engage in discipline- specific practices which are designed to build conceptual understanding and language competence in tandem. Learning is a social process that requires teachers to intentionally design learning opportunities that integrate reading, writing, speaking, and listening with the practices of each discipline. </vt:lpstr>
      <vt:lpstr>Instruction leverages ELLs’ home language(s), cultural assets, and prior knowledge. ELLs’ home language(s) and culture(s) are regarded as assets and are used by the teacher in bridging prior knowledge  to new knowledge, and in making content meaningful and   comprehensible. </vt:lpstr>
      <vt:lpstr>Standards-aligned instruction for ELLs is rigorous, grade-level appropriate, and provides deliberate and appropriate scaffolds. Instruction that is rigorous and standards-aligned reflects the key shifts in the CCSS and NGSS. Such shifts require that teachers provide students with opportunities to describe their reasoning, share explanations, make conjectures, justify conclusions, argue from evidence, and negotiate meaning from complex texts. Students with developing levels of English proficiency will require instruction that carefully supports their understanding and use of emerging language as they participate in these activities. </vt:lpstr>
      <vt:lpstr>Instruction moves ELLs forward by taking into account their English proficiency level(s) and prior schooling experiences. ELLs within a single classroom can be heterogeneous in terms of home language(s) proficiency, proficiency in English, literacy levels in English and student's home  language(s), previous experiences in schools, and time in the U.S. Teachers must be attentive to these differences and design instruction accordingly.</vt:lpstr>
      <vt:lpstr>Instruction fosters ELLs’ autonomy by equipping them with the strategies necessary to comprehend and use language in a variety of academic settings. ELLs must learn to use a broad repertoire of strategies to construct meaning from academic talk and complex text, to participate in academic discussions, and to express themselves in writing across a variety of academic situations. Tasks must be designed to ultimately foster student independence.</vt:lpstr>
      <vt:lpstr>Diagnostic tools and formative assessment practices are employed to measure students’ content knowledge, academic language competence, and participation in disciplinary practices. These assessment practices allow teachers to monitor students’ learning so that they may adjust instruction accordingly, provide students with timely and useful feedback, and encourage students to reflect on their own thinking and learning. </vt:lpstr>
      <vt:lpstr>PowerPoint Presentation</vt:lpstr>
      <vt:lpstr>PowerPoint Presentation</vt:lpstr>
      <vt:lpstr>Accommodations for ELLs:  Language objectives </vt:lpstr>
      <vt:lpstr>Formative Assessment</vt:lpstr>
      <vt:lpstr>Accommodation students’ language needs   1. Clarify Intended Learning:  Identify language and content instructional objectives in specific content area; </vt:lpstr>
      <vt:lpstr>2. Identify academic language demands     - language features     - discourse: text structure     - syntax: sentence structure     - vocabulary:   general academic vocabulary  content specific academic vocabulary</vt:lpstr>
      <vt:lpstr>3. Elicit Evidence:  Integrate instruction and assessment: Provide  (1) low language demand tasks to focus on content and  (2) language proficiency appropriate tasks to nourish and to monitor language growth; </vt:lpstr>
      <vt:lpstr>4. Interpret Evidence:  Develop scoring guides for the assessment tasks to facilitate teachers’ and students’ reflection on student learning ; </vt:lpstr>
      <vt:lpstr>5. Act on Evidence:  To develop the next level of language and content instructional objectives</vt:lpstr>
      <vt:lpstr>Project Goals: Goal 1.1b Improve teachers’ standard-based teaching skills by (i) Using research-based instructional strategies, (v) Differentiating instructional strategies for students with special needs and ELLs at different English proficiency levels, (vii) Connecting with students’ cultural and community assets.  Session Goals: Improve teachers’ standard-based teaching skills by (1) Utilizing students’ Funds of Knowledge to connect with students’ cultural and community assets. (2) Bridging opportunity gap for students of color, ELLs, students in poverty, and special education students by increasing their comprehension of complex texts through personal connections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Louie</dc:creator>
  <cp:lastModifiedBy>Belinda Louie</cp:lastModifiedBy>
  <cp:revision>82</cp:revision>
  <cp:lastPrinted>2016-10-20T15:56:22Z</cp:lastPrinted>
  <dcterms:created xsi:type="dcterms:W3CDTF">2016-05-20T17:52:06Z</dcterms:created>
  <dcterms:modified xsi:type="dcterms:W3CDTF">2017-02-08T17:45:48Z</dcterms:modified>
</cp:coreProperties>
</file>