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4" r:id="rId3"/>
    <p:sldId id="257" r:id="rId4"/>
    <p:sldId id="258" r:id="rId5"/>
    <p:sldId id="346" r:id="rId6"/>
    <p:sldId id="335" r:id="rId7"/>
    <p:sldId id="347" r:id="rId8"/>
    <p:sldId id="348" r:id="rId9"/>
    <p:sldId id="349" r:id="rId10"/>
    <p:sldId id="350" r:id="rId11"/>
    <p:sldId id="337" r:id="rId12"/>
    <p:sldId id="342" r:id="rId13"/>
    <p:sldId id="343" r:id="rId14"/>
    <p:sldId id="344" r:id="rId15"/>
    <p:sldId id="345" r:id="rId16"/>
    <p:sldId id="338" r:id="rId17"/>
    <p:sldId id="341" r:id="rId18"/>
    <p:sldId id="340" r:id="rId19"/>
    <p:sldId id="352" r:id="rId20"/>
    <p:sldId id="351" r:id="rId21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D43B9BB-DDB3-496D-9B79-8BAA61AE3EC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1215489A-5F9D-4546-B4BD-2421B8832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22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468DCEA5-217F-4072-92D5-EC2D7370E078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6"/>
            <a:ext cx="5681980" cy="368921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65C8460E-0281-4D47-A303-534F50FE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7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41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6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3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6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9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5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6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2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2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ACB7ED1-2A95-4682-8FB2-CB0446CE48AB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8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ingchannel.org/videos/formative-assessment-example-ela-sba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ingchannel.org/videos/formative-assessment-example-math-sba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ingchannel.org/videos/formative-assessment-high-school-math-sba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361978"/>
            <a:ext cx="9838627" cy="2677648"/>
          </a:xfrm>
        </p:spPr>
        <p:txBody>
          <a:bodyPr/>
          <a:lstStyle/>
          <a:p>
            <a:pPr algn="ctr"/>
            <a:r>
              <a:rPr lang="en-US" sz="6000" dirty="0" smtClean="0"/>
              <a:t>T</a:t>
            </a:r>
            <a:r>
              <a:rPr lang="en-US" sz="4400" dirty="0" smtClean="0"/>
              <a:t>he </a:t>
            </a:r>
            <a:r>
              <a:rPr lang="en-US" sz="6000" dirty="0" smtClean="0"/>
              <a:t>F</a:t>
            </a:r>
            <a:r>
              <a:rPr lang="en-US" sz="4400" dirty="0" smtClean="0"/>
              <a:t>ormative </a:t>
            </a:r>
            <a:r>
              <a:rPr lang="en-US" sz="6000" dirty="0" smtClean="0"/>
              <a:t>A</a:t>
            </a:r>
            <a:r>
              <a:rPr lang="en-US" sz="4400" dirty="0" smtClean="0"/>
              <a:t>ssessment </a:t>
            </a:r>
            <a:r>
              <a:rPr lang="en-US" sz="6000" dirty="0" smtClean="0"/>
              <a:t>P</a:t>
            </a:r>
            <a:r>
              <a:rPr lang="en-US" sz="4400" dirty="0" smtClean="0"/>
              <a:t>rocess</a:t>
            </a:r>
            <a:br>
              <a:rPr lang="en-US" sz="4400" dirty="0" smtClean="0"/>
            </a:br>
            <a:r>
              <a:rPr lang="en-US" sz="4400" dirty="0" smtClean="0"/>
              <a:t>Module #12 (Elem. &amp; Sec.)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292984"/>
            <a:ext cx="6307282" cy="1322084"/>
          </a:xfrm>
        </p:spPr>
        <p:txBody>
          <a:bodyPr>
            <a:normAutofit/>
          </a:bodyPr>
          <a:lstStyle/>
          <a:p>
            <a:r>
              <a:rPr lang="en-US" dirty="0" smtClean="0"/>
              <a:t>Karlyn Davis-Welton, M Ed</a:t>
            </a:r>
          </a:p>
          <a:p>
            <a:r>
              <a:rPr lang="en-US" dirty="0" smtClean="0"/>
              <a:t>Project Core/time/digital grant </a:t>
            </a:r>
          </a:p>
          <a:p>
            <a:r>
              <a:rPr lang="en-US" dirty="0" smtClean="0"/>
              <a:t>WINTER </a:t>
            </a:r>
            <a:r>
              <a:rPr lang="en-US" dirty="0" smtClean="0"/>
              <a:t>Institute </a:t>
            </a:r>
            <a:r>
              <a:rPr lang="en-US" dirty="0" smtClean="0"/>
              <a:t>2017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157" y="4039626"/>
            <a:ext cx="29146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5" y="973668"/>
            <a:ext cx="9746674" cy="706964"/>
          </a:xfrm>
        </p:spPr>
        <p:txBody>
          <a:bodyPr/>
          <a:lstStyle/>
          <a:p>
            <a:r>
              <a:rPr lang="en-US" dirty="0" smtClean="0"/>
              <a:t>Who’s involved in Formative Assessment 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738437"/>
            <a:ext cx="9568466" cy="25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35182"/>
            <a:ext cx="2793159" cy="1392382"/>
          </a:xfrm>
        </p:spPr>
        <p:txBody>
          <a:bodyPr/>
          <a:lstStyle/>
          <a:p>
            <a:r>
              <a:rPr lang="en-US" dirty="0" smtClean="0"/>
              <a:t>Formative Assessment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There are four attributes in the Formative Assessment Process:</a:t>
            </a:r>
          </a:p>
          <a:p>
            <a:r>
              <a:rPr lang="en-US" sz="2400" dirty="0"/>
              <a:t>Clarify </a:t>
            </a:r>
            <a:r>
              <a:rPr lang="en-US" sz="2400" dirty="0" smtClean="0"/>
              <a:t>Intended Learning</a:t>
            </a:r>
            <a:endParaRPr lang="en-US" sz="2400" dirty="0"/>
          </a:p>
          <a:p>
            <a:r>
              <a:rPr lang="en-US" sz="2400" dirty="0"/>
              <a:t>Elicit </a:t>
            </a:r>
            <a:r>
              <a:rPr lang="en-US" sz="2400" dirty="0" smtClean="0"/>
              <a:t>Evidence</a:t>
            </a:r>
            <a:endParaRPr lang="en-US" sz="2400" dirty="0"/>
          </a:p>
          <a:p>
            <a:r>
              <a:rPr lang="en-US" sz="2400" dirty="0"/>
              <a:t>Interpret </a:t>
            </a:r>
            <a:r>
              <a:rPr lang="en-US" sz="2400" dirty="0" smtClean="0"/>
              <a:t>Evidence</a:t>
            </a:r>
            <a:endParaRPr lang="en-US" sz="2400" dirty="0"/>
          </a:p>
          <a:p>
            <a:r>
              <a:rPr lang="en-US" sz="2400" dirty="0"/>
              <a:t>Act on E</a:t>
            </a:r>
            <a:r>
              <a:rPr lang="en-US" sz="2400" dirty="0" smtClean="0"/>
              <a:t>vidence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" y="2662172"/>
            <a:ext cx="2928673" cy="30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Clarify Intended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Learning Goals</a:t>
            </a:r>
          </a:p>
          <a:p>
            <a:r>
              <a:rPr lang="en-US" sz="2400" dirty="0" smtClean="0"/>
              <a:t>Success Criteria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339" y="2533650"/>
            <a:ext cx="41433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400300"/>
            <a:ext cx="8761412" cy="39208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Interactions with students</a:t>
            </a:r>
          </a:p>
          <a:p>
            <a:r>
              <a:rPr lang="en-US" sz="2400" dirty="0" smtClean="0"/>
              <a:t>Observations</a:t>
            </a:r>
          </a:p>
          <a:p>
            <a:r>
              <a:rPr lang="en-US" sz="2400" dirty="0" smtClean="0"/>
              <a:t>Questioning strategies</a:t>
            </a:r>
          </a:p>
          <a:p>
            <a:r>
              <a:rPr lang="en-US" sz="2400" dirty="0" smtClean="0"/>
              <a:t>Focused student observations</a:t>
            </a:r>
          </a:p>
          <a:p>
            <a:r>
              <a:rPr lang="en-US" sz="2400" dirty="0" smtClean="0"/>
              <a:t>Student work</a:t>
            </a:r>
          </a:p>
          <a:p>
            <a:r>
              <a:rPr lang="en-US" sz="2400" dirty="0" smtClean="0"/>
              <a:t>Teachers</a:t>
            </a:r>
          </a:p>
          <a:p>
            <a:r>
              <a:rPr lang="en-US" sz="2400" dirty="0" smtClean="0"/>
              <a:t>Peers</a:t>
            </a:r>
          </a:p>
          <a:p>
            <a:r>
              <a:rPr lang="en-US" sz="2400" dirty="0" smtClean="0"/>
              <a:t>Individual reflection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485" y="2673061"/>
            <a:ext cx="40671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60073"/>
            <a:ext cx="8761412" cy="3359727"/>
          </a:xfrm>
        </p:spPr>
        <p:txBody>
          <a:bodyPr/>
          <a:lstStyle/>
          <a:p>
            <a:r>
              <a:rPr lang="en-US" sz="2400" dirty="0" smtClean="0"/>
              <a:t>Is there a gap between learning goals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and success criteria?</a:t>
            </a:r>
          </a:p>
          <a:p>
            <a:r>
              <a:rPr lang="en-US" sz="2400" dirty="0" smtClean="0"/>
              <a:t>Misunderstanding?</a:t>
            </a:r>
          </a:p>
          <a:p>
            <a:r>
              <a:rPr lang="en-US" sz="2400" dirty="0" smtClean="0"/>
              <a:t>Procedural error?</a:t>
            </a:r>
          </a:p>
          <a:p>
            <a:r>
              <a:rPr lang="en-US" sz="2400" dirty="0" smtClean="0"/>
              <a:t>Lack of skill(s)?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034" y="3028950"/>
            <a:ext cx="32956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on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Formative assessment is a deliberate process</a:t>
            </a:r>
          </a:p>
          <a:p>
            <a:r>
              <a:rPr lang="en-US" sz="2400" dirty="0" smtClean="0"/>
              <a:t>After educators and students have </a:t>
            </a:r>
          </a:p>
          <a:p>
            <a:pPr marL="0" indent="0">
              <a:buNone/>
            </a:pPr>
            <a:r>
              <a:rPr lang="en-US" sz="2400" dirty="0" smtClean="0"/>
              <a:t>    interpreted the results, develop a plan </a:t>
            </a:r>
          </a:p>
          <a:p>
            <a:pPr marL="0" indent="0">
              <a:buNone/>
            </a:pPr>
            <a:r>
              <a:rPr lang="en-US" sz="2400" dirty="0" smtClean="0"/>
              <a:t>    to adjust the teaching and learning.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65" y="3236953"/>
            <a:ext cx="3397394" cy="27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2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501" y="2489200"/>
            <a:ext cx="8761412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In the video </a:t>
            </a:r>
            <a:r>
              <a:rPr lang="en-US" sz="2400" dirty="0" smtClean="0"/>
              <a:t>segments, </a:t>
            </a:r>
            <a:r>
              <a:rPr lang="en-US" sz="2400" dirty="0"/>
              <a:t>you will see </a:t>
            </a:r>
            <a:r>
              <a:rPr lang="en-US" sz="2400" dirty="0" smtClean="0"/>
              <a:t>teacher </a:t>
            </a:r>
            <a:r>
              <a:rPr lang="en-US" sz="2400" dirty="0"/>
              <a:t>and students defining the learning goals and success criteria for the instructional </a:t>
            </a:r>
            <a:r>
              <a:rPr lang="en-US" sz="2400" dirty="0" smtClean="0"/>
              <a:t>task as part of the </a:t>
            </a:r>
            <a:r>
              <a:rPr lang="en-US" sz="2400" b="1" dirty="0"/>
              <a:t>4-Step Process of Formative Assessment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Formative </a:t>
            </a:r>
            <a:r>
              <a:rPr lang="en-US" sz="2400" dirty="0">
                <a:hlinkClick r:id="rId2"/>
              </a:rPr>
              <a:t>Assessment: Collaborative </a:t>
            </a:r>
            <a:r>
              <a:rPr lang="en-US" sz="2400" dirty="0" smtClean="0">
                <a:hlinkClick r:id="rId2"/>
              </a:rPr>
              <a:t>Discussions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Kelly </a:t>
            </a:r>
            <a:r>
              <a:rPr lang="en-US" sz="2400" dirty="0"/>
              <a:t>Bouchard engages her students in creating success criteria using guiding questions about what a collaborative discussion looks like.</a:t>
            </a:r>
          </a:p>
        </p:txBody>
      </p:sp>
    </p:spTree>
    <p:extLst>
      <p:ext uri="{BB962C8B-B14F-4D97-AF65-F5344CB8AC3E}">
        <p14:creationId xmlns:p14="http://schemas.microsoft.com/office/powerpoint/2010/main" val="18530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School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155" y="2421081"/>
            <a:ext cx="8761412" cy="38550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Learn how teachers and students </a:t>
            </a:r>
            <a:r>
              <a:rPr lang="en-US" sz="2400" b="1" dirty="0"/>
              <a:t>interpret evidence</a:t>
            </a:r>
            <a:r>
              <a:rPr lang="en-US" sz="2400" dirty="0"/>
              <a:t> in the segments focusing on this attribute.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Formative </a:t>
            </a:r>
            <a:r>
              <a:rPr lang="en-US" sz="2400" dirty="0">
                <a:hlinkClick r:id="rId2"/>
              </a:rPr>
              <a:t>Assessment: Proportional </a:t>
            </a:r>
            <a:r>
              <a:rPr lang="en-US" sz="2400" dirty="0" smtClean="0">
                <a:hlinkClick r:id="rId2"/>
              </a:rPr>
              <a:t>Relationships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Seventh </a:t>
            </a:r>
            <a:r>
              <a:rPr lang="en-US" sz="2400" dirty="0"/>
              <a:t>grade </a:t>
            </a:r>
            <a:r>
              <a:rPr lang="en-US" sz="2400" dirty="0" smtClean="0"/>
              <a:t>students in Charles </a:t>
            </a:r>
            <a:r>
              <a:rPr lang="en-US" sz="2400" dirty="0" err="1" smtClean="0"/>
              <a:t>Elsdon’s</a:t>
            </a:r>
            <a:r>
              <a:rPr lang="en-US" sz="2400" dirty="0" smtClean="0"/>
              <a:t> math </a:t>
            </a:r>
            <a:r>
              <a:rPr lang="en-US" sz="2400" dirty="0"/>
              <a:t>class use a rubric to interpret evidence of their own and their peers’ learning. Mr. </a:t>
            </a:r>
            <a:r>
              <a:rPr lang="en-US" sz="2400" dirty="0" err="1"/>
              <a:t>Elsdon</a:t>
            </a:r>
            <a:r>
              <a:rPr lang="en-US" sz="2400" dirty="0"/>
              <a:t> and the students identify the success criteria students meet and those they do not yet meet. They use this interpretation to adjust teaching and learning strategies.</a:t>
            </a:r>
          </a:p>
        </p:txBody>
      </p:sp>
    </p:spTree>
    <p:extLst>
      <p:ext uri="{BB962C8B-B14F-4D97-AF65-F5344CB8AC3E}">
        <p14:creationId xmlns:p14="http://schemas.microsoft.com/office/powerpoint/2010/main" val="311228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937" y="2520372"/>
            <a:ext cx="8761412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The final segments spotlighting </a:t>
            </a:r>
            <a:r>
              <a:rPr lang="en-US" sz="2400" b="1" dirty="0"/>
              <a:t>acting on evidence</a:t>
            </a:r>
            <a:r>
              <a:rPr lang="en-US" sz="2400" dirty="0"/>
              <a:t> demonstrate how teachers and students adjust teaching and learning. 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Formative </a:t>
            </a:r>
            <a:r>
              <a:rPr lang="en-US" sz="2400" dirty="0">
                <a:hlinkClick r:id="rId2"/>
              </a:rPr>
              <a:t>Assessment: Understanding Congruence</a:t>
            </a:r>
            <a:r>
              <a:rPr lang="en-US" sz="2400" dirty="0"/>
              <a:t> 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April </a:t>
            </a:r>
            <a:r>
              <a:rPr lang="en-US" sz="2400" dirty="0" err="1" smtClean="0"/>
              <a:t>Pforts</a:t>
            </a:r>
            <a:r>
              <a:rPr lang="en-US" sz="2400" dirty="0" smtClean="0"/>
              <a:t>, high school math teacher, </a:t>
            </a:r>
            <a:r>
              <a:rPr lang="en-US" sz="2400" dirty="0"/>
              <a:t>decides when students are ready to apply their learning about congruent figures to real world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293079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0" y="2421082"/>
            <a:ext cx="11055927" cy="3598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Participants can…</a:t>
            </a:r>
          </a:p>
          <a:p>
            <a:r>
              <a:rPr lang="en-US" sz="2400" dirty="0" smtClean="0"/>
              <a:t>Explain how the Formative Assessment Process supports teaching and learning. </a:t>
            </a:r>
          </a:p>
          <a:p>
            <a:r>
              <a:rPr lang="en-US" sz="2400" dirty="0" smtClean="0"/>
              <a:t>Identify strategies for differentiated instruction to high-need </a:t>
            </a:r>
            <a:r>
              <a:rPr lang="en-US" sz="2400" dirty="0"/>
              <a:t>students </a:t>
            </a:r>
            <a:r>
              <a:rPr lang="en-US" sz="2400" dirty="0" smtClean="0"/>
              <a:t>(students of </a:t>
            </a:r>
            <a:r>
              <a:rPr lang="en-US" sz="2400" dirty="0"/>
              <a:t>color, ELLs, students with special needs, and students in poverty)that </a:t>
            </a:r>
            <a:r>
              <a:rPr lang="en-US" sz="2400" dirty="0" smtClean="0"/>
              <a:t>are implemented in developmentally appropriate ways to clarify, elicit, interpret, and act on intended learning in partnership with K-12 students and describe why those strategies are effective.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6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603500"/>
            <a:ext cx="11107882" cy="3416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 increase the subject </a:t>
            </a:r>
            <a:r>
              <a:rPr lang="en-US" sz="3200" dirty="0"/>
              <a:t>matter knowledge and standards-based teaching skills necessary to use the Smarter Balanced Digital Library’s (SBDL) four-step formative assessment process and instructional resources to improve instructional practices and student achievement for </a:t>
            </a:r>
            <a:r>
              <a:rPr lang="en-US" sz="3200" i="1" dirty="0"/>
              <a:t>all students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5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does this module support the work that you do in your classrooms/schools?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8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41864"/>
            <a:ext cx="10931237" cy="3577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Participants understand…</a:t>
            </a:r>
          </a:p>
          <a:p>
            <a:r>
              <a:rPr lang="en-US" sz="2400" dirty="0" smtClean="0"/>
              <a:t>Using the 4-Step Formative </a:t>
            </a:r>
            <a:r>
              <a:rPr lang="en-US" sz="2400" dirty="0"/>
              <a:t>A</a:t>
            </a:r>
            <a:r>
              <a:rPr lang="en-US" sz="2400" dirty="0" smtClean="0"/>
              <a:t>ssessment Process supports both teaching and learning of </a:t>
            </a:r>
            <a:r>
              <a:rPr lang="en-US" sz="2400" i="1" dirty="0" smtClean="0"/>
              <a:t>all </a:t>
            </a:r>
            <a:r>
              <a:rPr lang="en-US" sz="2400" dirty="0" smtClean="0"/>
              <a:t>students. </a:t>
            </a:r>
          </a:p>
          <a:p>
            <a:r>
              <a:rPr lang="en-US" sz="2400" dirty="0" smtClean="0"/>
              <a:t>Providing differentiated </a:t>
            </a:r>
            <a:r>
              <a:rPr lang="en-US" sz="2400" dirty="0"/>
              <a:t>instruction to high-need students </a:t>
            </a:r>
            <a:r>
              <a:rPr lang="en-US" sz="2400" dirty="0" smtClean="0"/>
              <a:t>(students </a:t>
            </a:r>
            <a:r>
              <a:rPr lang="en-US" sz="2400" dirty="0"/>
              <a:t>of color, ELLs, students with special needs, and students in </a:t>
            </a:r>
            <a:r>
              <a:rPr lang="en-US" sz="2400" dirty="0" smtClean="0"/>
              <a:t>poverty)</a:t>
            </a:r>
            <a:r>
              <a:rPr lang="en-US" sz="2400" dirty="0"/>
              <a:t> in developmentally appropriate ways to clarify, elicit, interpret, and act on intended </a:t>
            </a:r>
            <a:r>
              <a:rPr lang="en-US" sz="2400" dirty="0" smtClean="0"/>
              <a:t>learning moves K-12 students’ learning </a:t>
            </a:r>
            <a:r>
              <a:rPr lang="en-US" sz="2400" dirty="0"/>
              <a:t>forward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714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0" y="2421082"/>
            <a:ext cx="11055927" cy="3598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Participants can…</a:t>
            </a:r>
          </a:p>
          <a:p>
            <a:r>
              <a:rPr lang="en-US" sz="2400" dirty="0" smtClean="0"/>
              <a:t>Explain how the Formative Assessment Process supports teaching and learning. </a:t>
            </a:r>
          </a:p>
          <a:p>
            <a:r>
              <a:rPr lang="en-US" sz="2400" dirty="0" smtClean="0"/>
              <a:t>Identify strategies for differentiated instruction to high-need </a:t>
            </a:r>
            <a:r>
              <a:rPr lang="en-US" sz="2400" dirty="0"/>
              <a:t>students </a:t>
            </a:r>
            <a:r>
              <a:rPr lang="en-US" sz="2400" dirty="0" smtClean="0"/>
              <a:t>(students of </a:t>
            </a:r>
            <a:r>
              <a:rPr lang="en-US" sz="2400" dirty="0"/>
              <a:t>color, ELLs, students with special needs, and students in poverty)that </a:t>
            </a:r>
            <a:r>
              <a:rPr lang="en-US" sz="2400" dirty="0" smtClean="0"/>
              <a:t>are implemented in developmentally appropriate ways to clarify, elicit, interpret, and act on intended learning in partnership with K-12 students and describe why those strategies are effective.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0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613064"/>
            <a:ext cx="8453906" cy="2867891"/>
          </a:xfrm>
        </p:spPr>
        <p:txBody>
          <a:bodyPr/>
          <a:lstStyle/>
          <a:p>
            <a:r>
              <a:rPr lang="en-US" dirty="0" smtClean="0"/>
              <a:t>What is formative assessment?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1385149" y="4712492"/>
            <a:ext cx="4423682" cy="114727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Write down your response.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466" y="3723541"/>
            <a:ext cx="3994318" cy="248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330036"/>
            <a:ext cx="4351023" cy="3631434"/>
          </a:xfrm>
        </p:spPr>
        <p:txBody>
          <a:bodyPr/>
          <a:lstStyle/>
          <a:p>
            <a:r>
              <a:rPr lang="en-US" dirty="0" smtClean="0"/>
              <a:t>Formative Assessment is defined as 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1153392"/>
            <a:ext cx="3755379" cy="49460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/>
              <a:t>deliberate process</a:t>
            </a:r>
            <a:r>
              <a:rPr lang="en-US" sz="2400" dirty="0"/>
              <a:t> used by </a:t>
            </a:r>
            <a:r>
              <a:rPr lang="en-US" sz="2400" b="1" dirty="0"/>
              <a:t>teachers and students during instruction</a:t>
            </a:r>
            <a:r>
              <a:rPr lang="en-US" sz="2400" dirty="0"/>
              <a:t> that provides actionable feedback used to </a:t>
            </a:r>
            <a:r>
              <a:rPr lang="en-US" sz="2400" b="1" dirty="0"/>
              <a:t>adjust ongoing teaching and learning strategies</a:t>
            </a:r>
            <a:r>
              <a:rPr lang="en-US" sz="2400" dirty="0"/>
              <a:t> to improve students’ attainment of curricular learning targets/goals</a:t>
            </a:r>
          </a:p>
        </p:txBody>
      </p:sp>
    </p:spTree>
    <p:extLst>
      <p:ext uri="{BB962C8B-B14F-4D97-AF65-F5344CB8AC3E}">
        <p14:creationId xmlns:p14="http://schemas.microsoft.com/office/powerpoint/2010/main" val="9869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74" y="1261342"/>
            <a:ext cx="10276608" cy="525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Formative Assessment is 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505074"/>
            <a:ext cx="9454329" cy="372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09" y="973668"/>
            <a:ext cx="9881755" cy="706964"/>
          </a:xfrm>
        </p:spPr>
        <p:txBody>
          <a:bodyPr/>
          <a:lstStyle/>
          <a:p>
            <a:r>
              <a:rPr lang="en-US" dirty="0" smtClean="0"/>
              <a:t>When Formative Assessment takes place 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2280372"/>
            <a:ext cx="9516511" cy="43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5599</TotalTime>
  <Words>602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 Boardroom</vt:lpstr>
      <vt:lpstr>The Formative Assessment Process Module #12 (Elem. &amp; Sec.)</vt:lpstr>
      <vt:lpstr>Project Goal</vt:lpstr>
      <vt:lpstr>Learning Goals </vt:lpstr>
      <vt:lpstr>Success Criteria</vt:lpstr>
      <vt:lpstr>What is formative assessment?</vt:lpstr>
      <vt:lpstr>Formative Assessment is defined as …</vt:lpstr>
      <vt:lpstr>PowerPoint Presentation</vt:lpstr>
      <vt:lpstr>What Formative Assessment is …</vt:lpstr>
      <vt:lpstr>When Formative Assessment takes place …</vt:lpstr>
      <vt:lpstr>Who’s involved in Formative Assessment …</vt:lpstr>
      <vt:lpstr>Formative Assessment Process</vt:lpstr>
      <vt:lpstr>Clarify Intended Learning</vt:lpstr>
      <vt:lpstr>Elicit Evidence</vt:lpstr>
      <vt:lpstr>Interpret Evidence</vt:lpstr>
      <vt:lpstr>Act on Evidence</vt:lpstr>
      <vt:lpstr>Elementary Example</vt:lpstr>
      <vt:lpstr>Middle School Example</vt:lpstr>
      <vt:lpstr>High School Example</vt:lpstr>
      <vt:lpstr>Success Criteria</vt:lpstr>
      <vt:lpstr>How does this module support the work that you do in your classrooms/schools? </vt:lpstr>
    </vt:vector>
  </TitlesOfParts>
  <Company>Tacoma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Instruction: Using SBA Interim Assessment Results</dc:title>
  <dc:creator>KARLYN DAVIS-WELTON</dc:creator>
  <cp:lastModifiedBy>KARLYN DAVIS-WELTON</cp:lastModifiedBy>
  <cp:revision>81</cp:revision>
  <cp:lastPrinted>2016-10-22T13:33:51Z</cp:lastPrinted>
  <dcterms:created xsi:type="dcterms:W3CDTF">2016-05-18T04:17:22Z</dcterms:created>
  <dcterms:modified xsi:type="dcterms:W3CDTF">2017-01-26T19:15:49Z</dcterms:modified>
</cp:coreProperties>
</file>