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1/26/2017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1/26/2017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1/26/2017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1/26/2017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1/26/2017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marterbalancedlibrary.org/content/formative-assessment-written-language-grades-6-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2"/>
            <a:ext cx="10993549" cy="1255178"/>
          </a:xfrm>
        </p:spPr>
        <p:txBody>
          <a:bodyPr>
            <a:normAutofit fontScale="90000"/>
          </a:bodyPr>
          <a:lstStyle/>
          <a:p>
            <a:r>
              <a:rPr lang="en-US" sz="4400" dirty="0"/>
              <a:t>Digital library</a:t>
            </a:r>
            <a:br>
              <a:rPr lang="en-US" dirty="0"/>
            </a:br>
            <a:r>
              <a:rPr lang="en-US" dirty="0"/>
              <a:t>module #10 (sec. </a:t>
            </a:r>
            <a:r>
              <a:rPr lang="en-US" dirty="0" err="1"/>
              <a:t>ela</a:t>
            </a:r>
            <a:r>
              <a:rPr lang="en-US" dirty="0"/>
              <a:t>)</a:t>
            </a:r>
          </a:p>
        </p:txBody>
      </p:sp>
      <p:sp>
        <p:nvSpPr>
          <p:cNvPr id="3" name="Subtitle 2"/>
          <p:cNvSpPr>
            <a:spLocks noGrp="1"/>
          </p:cNvSpPr>
          <p:nvPr>
            <p:ph type="subTitle" idx="1"/>
          </p:nvPr>
        </p:nvSpPr>
        <p:spPr>
          <a:xfrm>
            <a:off x="581194" y="2275611"/>
            <a:ext cx="10993546" cy="810156"/>
          </a:xfrm>
        </p:spPr>
        <p:txBody>
          <a:bodyPr>
            <a:normAutofit/>
          </a:bodyPr>
          <a:lstStyle/>
          <a:p>
            <a:r>
              <a:rPr lang="en-US" dirty="0"/>
              <a:t>Presented by Karlyn </a:t>
            </a:r>
            <a:r>
              <a:rPr lang="en-US" dirty="0" err="1"/>
              <a:t>davis-welton</a:t>
            </a:r>
            <a:endParaRPr lang="en-US" dirty="0"/>
          </a:p>
          <a:p>
            <a:r>
              <a:rPr lang="en-US" dirty="0"/>
              <a:t>Project  Core/Time/Digital Grant  -   Winter Institute 2017</a:t>
            </a:r>
          </a:p>
        </p:txBody>
      </p:sp>
      <p:pic>
        <p:nvPicPr>
          <p:cNvPr id="4" name="Picture 3"/>
          <p:cNvPicPr>
            <a:picLocks noChangeAspect="1"/>
          </p:cNvPicPr>
          <p:nvPr/>
        </p:nvPicPr>
        <p:blipFill>
          <a:blip r:embed="rId2"/>
          <a:stretch>
            <a:fillRect/>
          </a:stretch>
        </p:blipFill>
        <p:spPr>
          <a:xfrm>
            <a:off x="3984047" y="3478517"/>
            <a:ext cx="4079298" cy="2559560"/>
          </a:xfrm>
          <a:prstGeom prst="rect">
            <a:avLst/>
          </a:prstGeom>
        </p:spPr>
      </p:pic>
    </p:spTree>
    <p:extLst>
      <p:ext uri="{BB962C8B-B14F-4D97-AF65-F5344CB8AC3E}">
        <p14:creationId xmlns:p14="http://schemas.microsoft.com/office/powerpoint/2010/main" val="1990328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 criteria</a:t>
            </a:r>
          </a:p>
        </p:txBody>
      </p:sp>
      <p:sp>
        <p:nvSpPr>
          <p:cNvPr id="3" name="Content Placeholder 2"/>
          <p:cNvSpPr>
            <a:spLocks noGrp="1"/>
          </p:cNvSpPr>
          <p:nvPr>
            <p:ph idx="1"/>
          </p:nvPr>
        </p:nvSpPr>
        <p:spPr/>
        <p:txBody>
          <a:bodyPr/>
          <a:lstStyle/>
          <a:p>
            <a:pPr marL="0" indent="0">
              <a:buNone/>
            </a:pPr>
            <a:r>
              <a:rPr lang="en-US" sz="2400" i="1" dirty="0"/>
              <a:t>Participants can…</a:t>
            </a:r>
          </a:p>
          <a:p>
            <a:r>
              <a:rPr lang="en-US" sz="2400" dirty="0"/>
              <a:t>Explain how the digital library’s resource “Formative Assessment of Written Language” supports your teaching and learning of all students. </a:t>
            </a:r>
          </a:p>
          <a:p>
            <a:r>
              <a:rPr lang="en-US" sz="2400" dirty="0"/>
              <a:t>Identify strategies for differentiated instruction to high-need students (students of color, ELLs, students with special needs, and students in poverty)that are implemented in developmentally appropriate ways to clarify, elicit, interpret, and act on intended learning in partnership with K-12 students and describe why those strategies are effective. </a:t>
            </a:r>
          </a:p>
          <a:p>
            <a:endParaRPr lang="en-US" dirty="0"/>
          </a:p>
        </p:txBody>
      </p:sp>
    </p:spTree>
    <p:extLst>
      <p:ext uri="{BB962C8B-B14F-4D97-AF65-F5344CB8AC3E}">
        <p14:creationId xmlns:p14="http://schemas.microsoft.com/office/powerpoint/2010/main" val="3478303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a:t>
            </a:r>
          </a:p>
        </p:txBody>
      </p:sp>
      <p:sp>
        <p:nvSpPr>
          <p:cNvPr id="3" name="Content Placeholder 2"/>
          <p:cNvSpPr>
            <a:spLocks noGrp="1"/>
          </p:cNvSpPr>
          <p:nvPr>
            <p:ph idx="1"/>
          </p:nvPr>
        </p:nvSpPr>
        <p:spPr>
          <a:xfrm>
            <a:off x="581192" y="2097369"/>
            <a:ext cx="11029615" cy="3678303"/>
          </a:xfrm>
        </p:spPr>
        <p:txBody>
          <a:bodyPr>
            <a:normAutofit/>
          </a:bodyPr>
          <a:lstStyle/>
          <a:p>
            <a:r>
              <a:rPr lang="en-US" sz="3600" dirty="0"/>
              <a:t>What was a new learning for you and how may you apply this to your practice? </a:t>
            </a:r>
          </a:p>
          <a:p>
            <a:endParaRPr lang="en-US" sz="3600" dirty="0"/>
          </a:p>
        </p:txBody>
      </p:sp>
    </p:spTree>
    <p:extLst>
      <p:ext uri="{BB962C8B-B14F-4D97-AF65-F5344CB8AC3E}">
        <p14:creationId xmlns:p14="http://schemas.microsoft.com/office/powerpoint/2010/main" val="559428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word” protocol </a:t>
            </a:r>
          </a:p>
        </p:txBody>
      </p:sp>
      <p:sp>
        <p:nvSpPr>
          <p:cNvPr id="7" name="Rectangle 6"/>
          <p:cNvSpPr/>
          <p:nvPr/>
        </p:nvSpPr>
        <p:spPr>
          <a:xfrm>
            <a:off x="1517073" y="2060052"/>
            <a:ext cx="9538854" cy="3570593"/>
          </a:xfrm>
          <a:prstGeom prst="rect">
            <a:avLst/>
          </a:prstGeom>
        </p:spPr>
        <p:txBody>
          <a:bodyPr wrap="square">
            <a:spAutoFit/>
          </a:bodyPr>
          <a:lstStyle/>
          <a:p>
            <a:pPr>
              <a:lnSpc>
                <a:spcPct val="107000"/>
              </a:lnSpc>
              <a:spcAft>
                <a:spcPts val="800"/>
              </a:spcAft>
            </a:pPr>
            <a:r>
              <a:rPr lang="en-US" sz="2400" dirty="0">
                <a:latin typeface="Calibri" panose="020F0502020204030204" pitchFamily="34" charset="0"/>
                <a:ea typeface="Adobe Heiti Std R" panose="020B0400000000000000" pitchFamily="34" charset="-128"/>
                <a:cs typeface="Times New Roman" panose="02020603050405020304" pitchFamily="18" charset="0"/>
              </a:rPr>
              <a:t>Purpose: </a:t>
            </a:r>
            <a:r>
              <a:rPr lang="en-US" sz="2400" dirty="0">
                <a:latin typeface="Calibri" panose="020F0502020204030204" pitchFamily="34" charset="0"/>
                <a:ea typeface="Calibri" panose="020F0502020204030204" pitchFamily="34" charset="0"/>
                <a:cs typeface="Times New Roman" panose="02020603050405020304" pitchFamily="18" charset="0"/>
              </a:rPr>
              <a:t>To hear each other’s new learnings by encouraging the emergence of a variety of interests, viewpoints, and voices.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Both"/>
            </a:pPr>
            <a:r>
              <a:rPr lang="en-US" sz="2400" dirty="0">
                <a:latin typeface="Calibri" panose="020F0502020204030204" pitchFamily="34" charset="0"/>
                <a:ea typeface="Adobe Heiti Std R" panose="020B0400000000000000" pitchFamily="34" charset="-128"/>
                <a:cs typeface="Times New Roman" panose="02020603050405020304" pitchFamily="18" charset="0"/>
              </a:rPr>
              <a:t>Person A shares their new learning and discusses “how” they may apply this in their practice. (1 min.)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Both"/>
            </a:pPr>
            <a:r>
              <a:rPr lang="en-US" sz="2400" dirty="0">
                <a:latin typeface="Calibri" panose="020F0502020204030204" pitchFamily="34" charset="0"/>
                <a:ea typeface="Adobe Heiti Std R" panose="020B0400000000000000" pitchFamily="34" charset="-128"/>
                <a:cs typeface="Times New Roman" panose="02020603050405020304" pitchFamily="18" charset="0"/>
              </a:rPr>
              <a:t>Person B, C – Just listen and then each person is given an opportunity to respond by adding to the discussion, raising a question, etc. (1 min. each)</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Both"/>
            </a:pPr>
            <a:r>
              <a:rPr lang="en-US" sz="2400" dirty="0">
                <a:latin typeface="Calibri" panose="020F0502020204030204" pitchFamily="34" charset="0"/>
                <a:ea typeface="Adobe Heiti Std R" panose="020B0400000000000000" pitchFamily="34" charset="-128"/>
                <a:cs typeface="Times New Roman" panose="02020603050405020304" pitchFamily="18" charset="0"/>
              </a:rPr>
              <a:t>Person A has the final word and shares what s/he is thinking. (1 min.)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17170" marR="0" indent="228600">
              <a:spcBef>
                <a:spcPts val="0"/>
              </a:spcBef>
              <a:spcAft>
                <a:spcPts val="0"/>
              </a:spcAft>
            </a:pPr>
            <a:r>
              <a:rPr lang="en-US" sz="2400" dirty="0">
                <a:latin typeface="Calibri" panose="020F0502020204030204" pitchFamily="34" charset="0"/>
                <a:ea typeface="Adobe Heiti Std R" panose="020B0400000000000000" pitchFamily="34" charset="-128"/>
                <a:cs typeface="Times New Roman" panose="02020603050405020304" pitchFamily="18" charset="0"/>
              </a:rPr>
              <a:t>Repeat the process with Person B and C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711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Goals</a:t>
            </a:r>
          </a:p>
        </p:txBody>
      </p:sp>
      <p:sp>
        <p:nvSpPr>
          <p:cNvPr id="3" name="Content Placeholder 2"/>
          <p:cNvSpPr>
            <a:spLocks noGrp="1"/>
          </p:cNvSpPr>
          <p:nvPr>
            <p:ph idx="1"/>
          </p:nvPr>
        </p:nvSpPr>
        <p:spPr/>
        <p:txBody>
          <a:bodyPr/>
          <a:lstStyle/>
          <a:p>
            <a:r>
              <a:rPr lang="en-US" sz="3200" dirty="0"/>
              <a:t>To increase the subject matter knowledge and standards-based teaching skills necessary to use the Smarter Balanced Digital Library’s (SBDL) four-step formative assessment process and instructional resources to improve instructional practices and student achievement for </a:t>
            </a:r>
            <a:r>
              <a:rPr lang="en-US" sz="3200" i="1" dirty="0"/>
              <a:t>all </a:t>
            </a:r>
            <a:r>
              <a:rPr lang="en-US" sz="3200" dirty="0"/>
              <a:t>students.</a:t>
            </a:r>
          </a:p>
          <a:p>
            <a:endParaRPr lang="en-US" dirty="0"/>
          </a:p>
        </p:txBody>
      </p:sp>
    </p:spTree>
    <p:extLst>
      <p:ext uri="{BB962C8B-B14F-4D97-AF65-F5344CB8AC3E}">
        <p14:creationId xmlns:p14="http://schemas.microsoft.com/office/powerpoint/2010/main" val="286734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goals</a:t>
            </a:r>
          </a:p>
        </p:txBody>
      </p:sp>
      <p:sp>
        <p:nvSpPr>
          <p:cNvPr id="3" name="Content Placeholder 2"/>
          <p:cNvSpPr>
            <a:spLocks noGrp="1"/>
          </p:cNvSpPr>
          <p:nvPr>
            <p:ph idx="1"/>
          </p:nvPr>
        </p:nvSpPr>
        <p:spPr/>
        <p:txBody>
          <a:bodyPr>
            <a:normAutofit/>
          </a:bodyPr>
          <a:lstStyle/>
          <a:p>
            <a:pPr marL="0" indent="0">
              <a:buNone/>
            </a:pPr>
            <a:r>
              <a:rPr lang="en-US" sz="2800" i="1" dirty="0"/>
              <a:t>Participants understand…</a:t>
            </a:r>
          </a:p>
          <a:p>
            <a:r>
              <a:rPr lang="en-US" sz="2800" dirty="0"/>
              <a:t>Using the Digital Library as a resource for lesson ideas to support the teaching and learning of </a:t>
            </a:r>
            <a:r>
              <a:rPr lang="en-US" sz="2800" i="1" dirty="0"/>
              <a:t>all </a:t>
            </a:r>
            <a:r>
              <a:rPr lang="en-US" sz="2800" dirty="0"/>
              <a:t>students. </a:t>
            </a:r>
          </a:p>
          <a:p>
            <a:r>
              <a:rPr lang="en-US" sz="2800" dirty="0"/>
              <a:t>Providing differentiated instruction to high-need students (students of color, ELLs, students with special needs, and students in poverty) in developmentally appropriate ways to clarify, elicit, interpret, and act on intended learning moves K-12 students’ learning forward.</a:t>
            </a:r>
          </a:p>
        </p:txBody>
      </p:sp>
    </p:spTree>
    <p:extLst>
      <p:ext uri="{BB962C8B-B14F-4D97-AF65-F5344CB8AC3E}">
        <p14:creationId xmlns:p14="http://schemas.microsoft.com/office/powerpoint/2010/main" val="2790355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 criteria</a:t>
            </a:r>
          </a:p>
        </p:txBody>
      </p:sp>
      <p:sp>
        <p:nvSpPr>
          <p:cNvPr id="3" name="Content Placeholder 2"/>
          <p:cNvSpPr>
            <a:spLocks noGrp="1"/>
          </p:cNvSpPr>
          <p:nvPr>
            <p:ph idx="1"/>
          </p:nvPr>
        </p:nvSpPr>
        <p:spPr>
          <a:xfrm>
            <a:off x="581192" y="1974273"/>
            <a:ext cx="11029615" cy="4353791"/>
          </a:xfrm>
        </p:spPr>
        <p:txBody>
          <a:bodyPr/>
          <a:lstStyle/>
          <a:p>
            <a:pPr marL="0" indent="0">
              <a:buNone/>
            </a:pPr>
            <a:r>
              <a:rPr lang="en-US" sz="2800" i="1" dirty="0"/>
              <a:t>Participants can…</a:t>
            </a:r>
          </a:p>
          <a:p>
            <a:r>
              <a:rPr lang="en-US" sz="2800" dirty="0"/>
              <a:t>Explain how the digital library’s resource “Formative Assessment of Written Language” supports your teaching and learning of all students. </a:t>
            </a:r>
          </a:p>
          <a:p>
            <a:r>
              <a:rPr lang="en-US" sz="2800" dirty="0"/>
              <a:t>Identify strategies for differentiated instruction to high-need students (students of color, ELLs, students with special needs, and students in poverty)that are implemented in developmentally appropriate ways to clarify, elicit, interpret, and act on intended learning in partnership with K-12 students and describe why those strategies are effective. </a:t>
            </a:r>
          </a:p>
          <a:p>
            <a:endParaRPr lang="en-US" dirty="0"/>
          </a:p>
        </p:txBody>
      </p:sp>
    </p:spTree>
    <p:extLst>
      <p:ext uri="{BB962C8B-B14F-4D97-AF65-F5344CB8AC3E}">
        <p14:creationId xmlns:p14="http://schemas.microsoft.com/office/powerpoint/2010/main" val="1432381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library: Accessing lessons for diverse learners </a:t>
            </a:r>
          </a:p>
        </p:txBody>
      </p:sp>
      <p:sp>
        <p:nvSpPr>
          <p:cNvPr id="3" name="Content Placeholder 2"/>
          <p:cNvSpPr>
            <a:spLocks noGrp="1"/>
          </p:cNvSpPr>
          <p:nvPr>
            <p:ph idx="1"/>
          </p:nvPr>
        </p:nvSpPr>
        <p:spPr/>
        <p:txBody>
          <a:bodyPr/>
          <a:lstStyle/>
          <a:p>
            <a:r>
              <a:rPr lang="en-US" sz="3200" dirty="0">
                <a:hlinkClick r:id="rId2"/>
              </a:rPr>
              <a:t>https://www.smarterbalancedlibrary.org/content/formative-assessment-written-language-grades-6-8</a:t>
            </a:r>
            <a:endParaRPr lang="en-US" sz="3200" dirty="0"/>
          </a:p>
          <a:p>
            <a:endParaRPr lang="en-US" dirty="0"/>
          </a:p>
        </p:txBody>
      </p:sp>
    </p:spTree>
    <p:extLst>
      <p:ext uri="{BB962C8B-B14F-4D97-AF65-F5344CB8AC3E}">
        <p14:creationId xmlns:p14="http://schemas.microsoft.com/office/powerpoint/2010/main" val="258005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library: setting filters &amp; conducting searches</a:t>
            </a:r>
          </a:p>
        </p:txBody>
      </p:sp>
      <p:pic>
        <p:nvPicPr>
          <p:cNvPr id="4" name="Content Placeholder 3"/>
          <p:cNvPicPr>
            <a:picLocks noGrp="1" noChangeAspect="1"/>
          </p:cNvPicPr>
          <p:nvPr>
            <p:ph idx="1"/>
          </p:nvPr>
        </p:nvPicPr>
        <p:blipFill>
          <a:blip r:embed="rId2"/>
          <a:stretch>
            <a:fillRect/>
          </a:stretch>
        </p:blipFill>
        <p:spPr>
          <a:xfrm>
            <a:off x="581025" y="1891145"/>
            <a:ext cx="11029950" cy="4312227"/>
          </a:xfrm>
          <a:prstGeom prst="rect">
            <a:avLst/>
          </a:prstGeom>
        </p:spPr>
      </p:pic>
    </p:spTree>
    <p:extLst>
      <p:ext uri="{BB962C8B-B14F-4D97-AF65-F5344CB8AC3E}">
        <p14:creationId xmlns:p14="http://schemas.microsoft.com/office/powerpoint/2010/main" val="4228860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Resource: understanding language initiative, </a:t>
            </a:r>
            <a:r>
              <a:rPr lang="en-US" sz="2400" dirty="0" err="1"/>
              <a:t>stanford</a:t>
            </a:r>
            <a:r>
              <a:rPr lang="en-US" sz="2400" dirty="0"/>
              <a:t> university </a:t>
            </a:r>
          </a:p>
        </p:txBody>
      </p:sp>
      <p:pic>
        <p:nvPicPr>
          <p:cNvPr id="4" name="Content Placeholder 3"/>
          <p:cNvPicPr>
            <a:picLocks noGrp="1" noChangeAspect="1"/>
          </p:cNvPicPr>
          <p:nvPr>
            <p:ph idx="1"/>
          </p:nvPr>
        </p:nvPicPr>
        <p:blipFill>
          <a:blip r:embed="rId2"/>
          <a:stretch>
            <a:fillRect/>
          </a:stretch>
        </p:blipFill>
        <p:spPr>
          <a:xfrm>
            <a:off x="1984664" y="1932709"/>
            <a:ext cx="7772400" cy="4530436"/>
          </a:xfrm>
          <a:prstGeom prst="rect">
            <a:avLst/>
          </a:prstGeom>
        </p:spPr>
      </p:pic>
    </p:spTree>
    <p:extLst>
      <p:ext uri="{BB962C8B-B14F-4D97-AF65-F5344CB8AC3E}">
        <p14:creationId xmlns:p14="http://schemas.microsoft.com/office/powerpoint/2010/main" val="46613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toolkit</a:t>
            </a:r>
          </a:p>
        </p:txBody>
      </p:sp>
      <p:pic>
        <p:nvPicPr>
          <p:cNvPr id="4" name="Content Placeholder 3"/>
          <p:cNvPicPr>
            <a:picLocks noGrp="1" noChangeAspect="1"/>
          </p:cNvPicPr>
          <p:nvPr>
            <p:ph idx="1"/>
          </p:nvPr>
        </p:nvPicPr>
        <p:blipFill>
          <a:blip r:embed="rId2"/>
          <a:stretch>
            <a:fillRect/>
          </a:stretch>
        </p:blipFill>
        <p:spPr>
          <a:xfrm>
            <a:off x="1610590" y="1953492"/>
            <a:ext cx="8790709" cy="4312226"/>
          </a:xfrm>
          <a:prstGeom prst="rect">
            <a:avLst/>
          </a:prstGeom>
        </p:spPr>
      </p:pic>
    </p:spTree>
    <p:extLst>
      <p:ext uri="{BB962C8B-B14F-4D97-AF65-F5344CB8AC3E}">
        <p14:creationId xmlns:p14="http://schemas.microsoft.com/office/powerpoint/2010/main" val="3069454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lesson template: Deeping our understanding </a:t>
            </a:r>
          </a:p>
        </p:txBody>
      </p:sp>
      <p:pic>
        <p:nvPicPr>
          <p:cNvPr id="4" name="Content Placeholder 3"/>
          <p:cNvPicPr>
            <a:picLocks noGrp="1" noChangeAspect="1"/>
          </p:cNvPicPr>
          <p:nvPr>
            <p:ph idx="1"/>
          </p:nvPr>
        </p:nvPicPr>
        <p:blipFill>
          <a:blip r:embed="rId2"/>
          <a:stretch>
            <a:fillRect/>
          </a:stretch>
        </p:blipFill>
        <p:spPr>
          <a:xfrm>
            <a:off x="2234045" y="1963016"/>
            <a:ext cx="7210443" cy="4271530"/>
          </a:xfrm>
          <a:prstGeom prst="rect">
            <a:avLst/>
          </a:prstGeom>
        </p:spPr>
      </p:pic>
    </p:spTree>
    <p:extLst>
      <p:ext uri="{BB962C8B-B14F-4D97-AF65-F5344CB8AC3E}">
        <p14:creationId xmlns:p14="http://schemas.microsoft.com/office/powerpoint/2010/main" val="147196192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104</TotalTime>
  <Words>454</Words>
  <Application>Microsoft Office PowerPoint</Application>
  <PresentationFormat>Widescreen</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Dividend</vt:lpstr>
      <vt:lpstr>Digital library module #10 (sec. ela)</vt:lpstr>
      <vt:lpstr>Project Goals</vt:lpstr>
      <vt:lpstr>Learning goals</vt:lpstr>
      <vt:lpstr>Success criteria</vt:lpstr>
      <vt:lpstr>digital library: Accessing lessons for diverse learners </vt:lpstr>
      <vt:lpstr>Digital library: setting filters &amp; conducting searches</vt:lpstr>
      <vt:lpstr>Resource: understanding language initiative, stanford university </vt:lpstr>
      <vt:lpstr>Module toolkit</vt:lpstr>
      <vt:lpstr>Our lesson template: Deeping our understanding </vt:lpstr>
      <vt:lpstr>Success criteria</vt:lpstr>
      <vt:lpstr>Reflection</vt:lpstr>
      <vt:lpstr>“Final word” protocol </vt:lpstr>
    </vt:vector>
  </TitlesOfParts>
  <Company>Tacoma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library – module 10: sec. ela</dc:title>
  <dc:creator>KARLYN DAVIS-WELTON</dc:creator>
  <cp:lastModifiedBy>KARLYN DAVIS-WELTON</cp:lastModifiedBy>
  <cp:revision>9</cp:revision>
  <dcterms:created xsi:type="dcterms:W3CDTF">2017-01-26T17:33:23Z</dcterms:created>
  <dcterms:modified xsi:type="dcterms:W3CDTF">2017-01-26T23:20:12Z</dcterms:modified>
</cp:coreProperties>
</file>