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16"/>
  </p:notesMasterIdLst>
  <p:sldIdLst>
    <p:sldId id="256" r:id="rId2"/>
    <p:sldId id="298" r:id="rId3"/>
    <p:sldId id="311" r:id="rId4"/>
    <p:sldId id="317" r:id="rId5"/>
    <p:sldId id="321" r:id="rId6"/>
    <p:sldId id="319" r:id="rId7"/>
    <p:sldId id="327" r:id="rId8"/>
    <p:sldId id="324" r:id="rId9"/>
    <p:sldId id="325" r:id="rId10"/>
    <p:sldId id="326" r:id="rId11"/>
    <p:sldId id="315" r:id="rId12"/>
    <p:sldId id="328" r:id="rId13"/>
    <p:sldId id="329" r:id="rId14"/>
    <p:sldId id="33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89" autoAdjust="0"/>
    <p:restoredTop sz="94660"/>
  </p:normalViewPr>
  <p:slideViewPr>
    <p:cSldViewPr snapToGrid="0">
      <p:cViewPr>
        <p:scale>
          <a:sx n="77" d="100"/>
          <a:sy n="77" d="100"/>
        </p:scale>
        <p:origin x="423" y="6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440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AD292-0289-4D27-B8C7-32163B8FB28D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9A653-B248-460B-8054-E7C3E8F0D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3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5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0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01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9881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89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42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29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90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81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3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0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5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7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6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65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87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22192" y="2589817"/>
            <a:ext cx="9646648" cy="137307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3600" dirty="0"/>
              <a:t>Module 26</a:t>
            </a:r>
            <a:br>
              <a:rPr lang="en-US" dirty="0"/>
            </a:br>
            <a:r>
              <a:rPr lang="en-US" sz="4800" dirty="0"/>
              <a:t>Differentiating &amp; Connecting</a:t>
            </a:r>
            <a:br>
              <a:rPr lang="en-US" sz="4800" dirty="0"/>
            </a:br>
            <a:r>
              <a:rPr lang="en-US" sz="4800" dirty="0"/>
              <a:t>ELA-Sec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/>
              <a:t>Washington Student Achievement Council (WSAC) </a:t>
            </a:r>
          </a:p>
          <a:p>
            <a:r>
              <a:rPr lang="en-US" sz="8000" dirty="0"/>
              <a:t>Project Core/Time/Digital </a:t>
            </a:r>
          </a:p>
          <a:p>
            <a:r>
              <a:rPr lang="en-US" sz="8000" dirty="0"/>
              <a:t>Winter Institute January 2017 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34648" y="5728996"/>
            <a:ext cx="7105434" cy="90041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200" dirty="0"/>
              <a:t>Riki Thompson, PhD</a:t>
            </a:r>
          </a:p>
          <a:p>
            <a:pPr algn="l"/>
            <a:r>
              <a:rPr lang="en-US" sz="6200" dirty="0"/>
              <a:t>rikitiki@uw.edu</a:t>
            </a:r>
          </a:p>
          <a:p>
            <a:pPr algn="l"/>
            <a:r>
              <a:rPr lang="en-US" sz="6200" dirty="0"/>
              <a:t>University of Washington Tacoma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898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Styles and Literacy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4892" y="2336873"/>
            <a:ext cx="11302583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Auditory – Talk through writing first, use dictation software to draft</a:t>
            </a:r>
          </a:p>
          <a:p>
            <a:r>
              <a:rPr lang="en-US" dirty="0"/>
              <a:t>Visual/Spatial – Draw complementary storyboards, create story with toy figures</a:t>
            </a:r>
          </a:p>
          <a:p>
            <a:r>
              <a:rPr lang="en-US" dirty="0"/>
              <a:t>Kinesthetic – Students act out stories, then describe, then write</a:t>
            </a:r>
          </a:p>
          <a:p>
            <a:r>
              <a:rPr lang="en-US" dirty="0"/>
              <a:t>Musical – Integrate songs with stories</a:t>
            </a:r>
          </a:p>
          <a:p>
            <a:r>
              <a:rPr lang="en-US" dirty="0"/>
              <a:t>Reading – Allow students to read along when listening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74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16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7091" y="1055518"/>
            <a:ext cx="3358478" cy="474696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en-US" dirty="0"/>
              <a:t>Using Digital Library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0321" y="2336873"/>
            <a:ext cx="6994643" cy="4446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Filter by </a:t>
            </a:r>
          </a:p>
          <a:p>
            <a:r>
              <a:rPr lang="en-US" dirty="0" err="1"/>
              <a:t>Subject</a:t>
            </a:r>
            <a:r>
              <a:rPr lang="en-US" dirty="0" err="1">
                <a:sym typeface="Wingdings" panose="05000000000000000000" pitchFamily="2" charset="2"/>
              </a:rPr>
              <a:t>ELA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Grades</a:t>
            </a:r>
          </a:p>
          <a:p>
            <a:r>
              <a:rPr lang="en-US" dirty="0">
                <a:sym typeface="Wingdings" panose="05000000000000000000" pitchFamily="2" charset="2"/>
              </a:rPr>
              <a:t>Formative Assessment Attributes</a:t>
            </a:r>
          </a:p>
          <a:p>
            <a:r>
              <a:rPr lang="en-US" dirty="0"/>
              <a:t>Educational use </a:t>
            </a:r>
          </a:p>
          <a:p>
            <a:r>
              <a:rPr lang="en-US" dirty="0"/>
              <a:t>Differentiation</a:t>
            </a:r>
          </a:p>
          <a:p>
            <a:r>
              <a:rPr lang="en-US" dirty="0"/>
              <a:t>Learning Styles (Auditory, Visual/Spatial,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6796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/>
          <a:lstStyle/>
          <a:p>
            <a:r>
              <a:rPr lang="en-US" dirty="0"/>
              <a:t>Differentiated Instruction </a:t>
            </a:r>
            <a:br>
              <a:rPr lang="en-US" dirty="0"/>
            </a:br>
            <a:r>
              <a:rPr lang="en-US" dirty="0"/>
              <a:t>Pair/Share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35155" y="5083588"/>
            <a:ext cx="10374924" cy="1294728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Compare the lessons you found in Digital Library with neighbors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3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6711" y="0"/>
            <a:ext cx="5018809" cy="6858000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5215771" y="4536567"/>
            <a:ext cx="5608921" cy="12621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50848" y="2505670"/>
            <a:ext cx="48240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Identify 1 way to differentiate instruction for each of these conditions</a:t>
            </a:r>
          </a:p>
          <a:p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Language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Cognitive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Cultural</a:t>
            </a:r>
          </a:p>
        </p:txBody>
      </p:sp>
      <p:sp>
        <p:nvSpPr>
          <p:cNvPr id="9" name="Rectangle 8"/>
          <p:cNvSpPr/>
          <p:nvPr/>
        </p:nvSpPr>
        <p:spPr>
          <a:xfrm>
            <a:off x="230036" y="294433"/>
            <a:ext cx="4985735" cy="1328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0848" y="653965"/>
            <a:ext cx="4051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/>
              <a:t>Grade 8 LP1 Kettle Falls</a:t>
            </a:r>
          </a:p>
        </p:txBody>
      </p:sp>
    </p:spTree>
    <p:extLst>
      <p:ext uri="{BB962C8B-B14F-4D97-AF65-F5344CB8AC3E}">
        <p14:creationId xmlns:p14="http://schemas.microsoft.com/office/powerpoint/2010/main" val="3644784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exit…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Questions, comments, concerns?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06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361" y="2182622"/>
            <a:ext cx="11296820" cy="4750329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2800" dirty="0"/>
              <a:t>Work closely with </a:t>
            </a:r>
            <a:r>
              <a:rPr lang="en-US" sz="2800" b="1" dirty="0"/>
              <a:t>Common Core Standards for ELA</a:t>
            </a:r>
          </a:p>
          <a:p>
            <a:r>
              <a:rPr lang="en-US" sz="2800" dirty="0"/>
              <a:t>Develop strategies to address gaps and utilize </a:t>
            </a:r>
            <a:r>
              <a:rPr lang="en-US" sz="2800" b="1" dirty="0"/>
              <a:t>funds of knowledge</a:t>
            </a:r>
          </a:p>
          <a:p>
            <a:r>
              <a:rPr lang="en-US" sz="2800" dirty="0"/>
              <a:t>Develop strategies to </a:t>
            </a:r>
            <a:r>
              <a:rPr lang="en-US" sz="2800" b="1" dirty="0"/>
              <a:t>differentiate instruction </a:t>
            </a:r>
          </a:p>
          <a:p>
            <a:r>
              <a:rPr lang="en-US" sz="2800" dirty="0"/>
              <a:t>Practice using the </a:t>
            </a:r>
            <a:r>
              <a:rPr lang="en-US" sz="2800" b="1" dirty="0"/>
              <a:t>Smarter Balanced Digital Library</a:t>
            </a:r>
          </a:p>
        </p:txBody>
      </p:sp>
    </p:spTree>
    <p:extLst>
      <p:ext uri="{BB962C8B-B14F-4D97-AF65-F5344CB8AC3E}">
        <p14:creationId xmlns:p14="http://schemas.microsoft.com/office/powerpoint/2010/main" val="810938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Funds of Knowledge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4656" y="2336873"/>
            <a:ext cx="10320728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“To refer to the historically accumulated and culturally developed bodies of knowledge and skills essential for household or individual functioning and well-being”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2000" dirty="0"/>
              <a:t>Luis Moll, Cathy </a:t>
            </a:r>
            <a:r>
              <a:rPr lang="en-US" sz="2000" dirty="0" err="1"/>
              <a:t>Amanti</a:t>
            </a:r>
            <a:r>
              <a:rPr lang="en-US" sz="2000" dirty="0"/>
              <a:t>, Deborah Neff, and Norma Gonzalez (2001)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34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scaffolding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161" y="2336873"/>
            <a:ext cx="5988571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Utilize students’ funds of knowledge from their cultural &amp; linguistic background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Language</a:t>
            </a:r>
          </a:p>
          <a:p>
            <a:pPr lvl="1"/>
            <a:r>
              <a:rPr lang="en-US" dirty="0"/>
              <a:t>Culture</a:t>
            </a:r>
          </a:p>
          <a:p>
            <a:pPr lvl="1"/>
            <a:r>
              <a:rPr lang="en-US" dirty="0"/>
              <a:t>Customs</a:t>
            </a:r>
          </a:p>
          <a:p>
            <a:pPr lvl="1"/>
            <a:r>
              <a:rPr lang="en-US" dirty="0"/>
              <a:t>Beliefs</a:t>
            </a:r>
          </a:p>
          <a:p>
            <a:pPr lvl="1"/>
            <a:r>
              <a:rPr lang="en-US" dirty="0"/>
              <a:t>Shared History</a:t>
            </a:r>
          </a:p>
          <a:p>
            <a:pPr lvl="1"/>
            <a:r>
              <a:rPr lang="en-US" dirty="0"/>
              <a:t>Food</a:t>
            </a:r>
          </a:p>
          <a:p>
            <a:pPr lvl="1"/>
            <a:r>
              <a:rPr lang="en-US" dirty="0"/>
              <a:t>Ways of being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8119" y="2182183"/>
            <a:ext cx="5075619" cy="40687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217357" y="6438896"/>
            <a:ext cx="122844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/>
              <a:t>Image from: http://anderson-craig-firns-green-jennings-kichakov.wikispaces.com/Early+Years+Learners+and+Funds+of+Knowledge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0319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Funds of Knowledge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Become a research and study household culture</a:t>
            </a:r>
          </a:p>
          <a:p>
            <a:pPr marL="342900" indent="-342900"/>
            <a:r>
              <a:rPr lang="en-US" dirty="0"/>
              <a:t>Ask students to bring family artifacts to class </a:t>
            </a:r>
          </a:p>
          <a:p>
            <a:pPr marL="342900" indent="-342900"/>
            <a:r>
              <a:rPr lang="en-US" dirty="0"/>
              <a:t>Go on home visits to learn about family and literacy practices</a:t>
            </a:r>
          </a:p>
          <a:p>
            <a:pPr marL="342900" indent="-342900"/>
            <a:r>
              <a:rPr lang="en-US" dirty="0"/>
              <a:t>Incorporate parents’ vocations into lesson plans</a:t>
            </a:r>
          </a:p>
        </p:txBody>
      </p:sp>
    </p:spTree>
    <p:extLst>
      <p:ext uri="{BB962C8B-B14F-4D97-AF65-F5344CB8AC3E}">
        <p14:creationId xmlns:p14="http://schemas.microsoft.com/office/powerpoint/2010/main" val="311371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funds of knowledge for 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1139423" cy="3914025"/>
          </a:xfrm>
        </p:spPr>
        <p:txBody>
          <a:bodyPr>
            <a:normAutofit/>
          </a:bodyPr>
          <a:lstStyle/>
          <a:p>
            <a:r>
              <a:rPr lang="en-US" dirty="0"/>
              <a:t>Use quick-writes to identify interest and knowledge about a theme</a:t>
            </a:r>
          </a:p>
          <a:p>
            <a:r>
              <a:rPr lang="en-US" dirty="0"/>
              <a:t>Invite parents and community resource people come to class and serve as a guest speakers on a theme </a:t>
            </a:r>
          </a:p>
          <a:p>
            <a:r>
              <a:rPr lang="en-US" dirty="0"/>
              <a:t>Students do interviews with family members about experiences (life in the homeland, migration stories, important cultural events)</a:t>
            </a:r>
          </a:p>
          <a:p>
            <a:r>
              <a:rPr lang="en-US" dirty="0"/>
              <a:t>Arrange field trips to parents’ workplaces and integrate with reading and/or writing lessons</a:t>
            </a:r>
          </a:p>
          <a:p>
            <a:r>
              <a:rPr lang="en-US" dirty="0"/>
              <a:t>Students discuss and write about family artifacts &amp; culture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80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/>
          <a:lstStyle/>
          <a:p>
            <a:r>
              <a:rPr lang="en-US" dirty="0"/>
              <a:t>Funds of Knowledge Brainstorm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35155" y="5083588"/>
            <a:ext cx="10374924" cy="1294728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/>
              <a:t>Freewrite</a:t>
            </a:r>
            <a:r>
              <a:rPr lang="en-US" sz="2800" dirty="0"/>
              <a:t> for 3 minutes about possible funds of knowledge activities you can integrate into an ELA lesson at your school.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51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Differentiated Instruction</a:t>
            </a:r>
          </a:p>
        </p:txBody>
      </p:sp>
    </p:spTree>
    <p:extLst>
      <p:ext uri="{BB962C8B-B14F-4D97-AF65-F5344CB8AC3E}">
        <p14:creationId xmlns:p14="http://schemas.microsoft.com/office/powerpoint/2010/main" val="19689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Differentiated Instruction Strategies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Language scaffolding: Graphic Organizers for visual learning, pictures, real objects</a:t>
            </a:r>
          </a:p>
          <a:p>
            <a:r>
              <a:rPr lang="en-US" dirty="0"/>
              <a:t>Cognitive scaffolding: More steps and points to rest and check in, laid out explicitly </a:t>
            </a:r>
          </a:p>
          <a:p>
            <a:r>
              <a:rPr lang="en-US" dirty="0"/>
              <a:t>Learning style scaffolding: Use multiple modes of instruction delivery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704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2645</TotalTime>
  <Words>463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Berlin</vt:lpstr>
      <vt:lpstr>      Module 26 Differentiating &amp; Connecting ELA-Sec   </vt:lpstr>
      <vt:lpstr>Session goals</vt:lpstr>
      <vt:lpstr>Funds of Knowledge</vt:lpstr>
      <vt:lpstr>Cultural scaffolding</vt:lpstr>
      <vt:lpstr>Accessing Funds of Knowledge</vt:lpstr>
      <vt:lpstr>Implementing funds of knowledge for literacy</vt:lpstr>
      <vt:lpstr>Funds of Knowledge Brainstorm</vt:lpstr>
      <vt:lpstr>Differentiated Instruction</vt:lpstr>
      <vt:lpstr>Differentiated Instruction Strategies</vt:lpstr>
      <vt:lpstr>Learning Styles and Literacy</vt:lpstr>
      <vt:lpstr>Using Digital Library</vt:lpstr>
      <vt:lpstr>Differentiated Instruction  Pair/Share</vt:lpstr>
      <vt:lpstr>PowerPoint Presentation</vt:lpstr>
      <vt:lpstr>Before we exit…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Plan Construction (K-12)</dc:title>
  <dc:creator>Riki Thompson</dc:creator>
  <cp:lastModifiedBy>Riki Thompson</cp:lastModifiedBy>
  <cp:revision>62</cp:revision>
  <dcterms:created xsi:type="dcterms:W3CDTF">2016-10-20T17:02:02Z</dcterms:created>
  <dcterms:modified xsi:type="dcterms:W3CDTF">2017-01-28T07:41:31Z</dcterms:modified>
</cp:coreProperties>
</file>