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1"/>
  </p:notesMasterIdLst>
  <p:sldIdLst>
    <p:sldId id="256" r:id="rId2"/>
    <p:sldId id="258" r:id="rId3"/>
    <p:sldId id="312" r:id="rId4"/>
    <p:sldId id="313" r:id="rId5"/>
    <p:sldId id="296" r:id="rId6"/>
    <p:sldId id="314" r:id="rId7"/>
    <p:sldId id="273" r:id="rId8"/>
    <p:sldId id="315" r:id="rId9"/>
    <p:sldId id="285" r:id="rId10"/>
    <p:sldId id="272" r:id="rId11"/>
    <p:sldId id="265" r:id="rId12"/>
    <p:sldId id="266" r:id="rId13"/>
    <p:sldId id="316" r:id="rId14"/>
    <p:sldId id="317" r:id="rId15"/>
    <p:sldId id="308" r:id="rId16"/>
    <p:sldId id="309" r:id="rId17"/>
    <p:sldId id="292" r:id="rId18"/>
    <p:sldId id="318" r:id="rId19"/>
    <p:sldId id="31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D292-0289-4D27-B8C7-32163B8FB28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9A653-B248-460B-8054-E7C3E8F0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1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05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3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5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4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3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6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9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9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5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6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14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rbalancedlibrary.org/digital-library-resources?owner=Smarter%20Balanced%20Assessment%20Consortiu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Module 21</a:t>
            </a:r>
            <a:br>
              <a:rPr lang="en-US" sz="4400" dirty="0"/>
            </a:br>
            <a:r>
              <a:rPr lang="en-US" dirty="0"/>
              <a:t>Formative Assessment to Improve Teaching K-12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Washington Student Achievement Council (WSAC) </a:t>
            </a:r>
          </a:p>
          <a:p>
            <a:r>
              <a:rPr lang="en-US" sz="9600" dirty="0"/>
              <a:t>Project Core/Time/Digital </a:t>
            </a:r>
          </a:p>
          <a:p>
            <a:r>
              <a:rPr lang="en-US" sz="9600" dirty="0"/>
              <a:t>Winter Institute January 2017 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7190" y="5695301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dirty="0"/>
              <a:t>Riki Thompson, PhD</a:t>
            </a:r>
          </a:p>
          <a:p>
            <a:pPr algn="l"/>
            <a:r>
              <a:rPr lang="en-US" sz="8000" dirty="0"/>
              <a:t>rikitiki@uw.edu</a:t>
            </a:r>
          </a:p>
          <a:p>
            <a:pPr algn="l"/>
            <a:r>
              <a:rPr lang="en-US" sz="8000" dirty="0"/>
              <a:t>University of Washington Tacoma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9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4465" y="753228"/>
            <a:ext cx="9969717" cy="1080938"/>
          </a:xfrm>
        </p:spPr>
        <p:txBody>
          <a:bodyPr/>
          <a:lstStyle/>
          <a:p>
            <a:r>
              <a:rPr lang="en-US" dirty="0"/>
              <a:t>Eliciting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10" y="2959726"/>
            <a:ext cx="1105893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Review</a:t>
            </a:r>
            <a:r>
              <a:rPr lang="en-US" dirty="0"/>
              <a:t> lesson plan &amp; materials prior to observation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b="1" dirty="0"/>
              <a:t>Observe</a:t>
            </a:r>
            <a:r>
              <a:rPr lang="en-US" dirty="0"/>
              <a:t> teacher’s ability to engage students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800" b="1" dirty="0"/>
              <a:t>Consider</a:t>
            </a:r>
            <a:r>
              <a:rPr lang="en-US" dirty="0"/>
              <a:t> student questions &amp; performance during lesson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1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753228"/>
            <a:ext cx="9969717" cy="1080938"/>
          </a:xfrm>
        </p:spPr>
        <p:txBody>
          <a:bodyPr/>
          <a:lstStyle/>
          <a:p>
            <a:r>
              <a:rPr lang="en-US" dirty="0"/>
              <a:t>Interpreting the Evidence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2650" y="2867607"/>
            <a:ext cx="11058938" cy="3926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Discuss</a:t>
            </a:r>
            <a:r>
              <a:rPr lang="en-US" sz="3200" dirty="0"/>
              <a:t> </a:t>
            </a:r>
            <a:r>
              <a:rPr lang="en-US" sz="2800" dirty="0"/>
              <a:t>strengths of lesson delivered 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	</a:t>
            </a:r>
          </a:p>
          <a:p>
            <a:pPr marL="0" indent="0">
              <a:buNone/>
            </a:pPr>
            <a:r>
              <a:rPr lang="en-US" sz="3200" b="1" dirty="0"/>
              <a:t>	Identify </a:t>
            </a:r>
            <a:r>
              <a:rPr lang="en-US" dirty="0"/>
              <a:t>effective elements for teaching content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800" b="1" dirty="0"/>
              <a:t>Recognize </a:t>
            </a:r>
            <a:r>
              <a:rPr lang="en-US" dirty="0"/>
              <a:t>student affinities &amp; struggles with learning 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5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on Evidence &amp; Making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changes can be made to improve student learning?</a:t>
            </a:r>
          </a:p>
          <a:p>
            <a:pPr marL="285750" indent="-28575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content</a:t>
            </a:r>
          </a:p>
          <a:p>
            <a:pPr marL="285750" indent="-28575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</a:p>
          <a:p>
            <a:pPr marL="285750" indent="-28575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Differentiation</a:t>
            </a:r>
          </a:p>
          <a:p>
            <a:pPr marL="285750" indent="-28575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of knowledge</a:t>
            </a:r>
          </a:p>
          <a:p>
            <a:pPr marL="285750" indent="-28575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Tools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9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76" y="802049"/>
            <a:ext cx="9613861" cy="1080938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59" y="2351750"/>
            <a:ext cx="3061818" cy="4183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336" y="802049"/>
            <a:ext cx="3272286" cy="431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14" y="2150852"/>
            <a:ext cx="3565458" cy="4467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376" y="3012745"/>
            <a:ext cx="2277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Lesson Plan</a:t>
            </a:r>
          </a:p>
          <a:p>
            <a:endParaRPr lang="en-US" sz="2800" dirty="0"/>
          </a:p>
          <a:p>
            <a:r>
              <a:rPr lang="en-US" sz="2800" dirty="0"/>
              <a:t>Observation</a:t>
            </a:r>
          </a:p>
          <a:p>
            <a:endParaRPr lang="en-US" sz="2800" dirty="0"/>
          </a:p>
          <a:p>
            <a:r>
              <a:rPr lang="en-US" sz="2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9930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4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6" name="Content Placeholder 5"/>
          <p:cNvPicPr>
            <a:picLocks noChangeAspect="1"/>
          </p:cNvPicPr>
          <p:nvPr/>
        </p:nvPicPr>
        <p:blipFill rotWithShape="1">
          <a:blip r:embed="rId3"/>
          <a:srcRect t="22829" r="2" b="10677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7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Lesson Plan</a:t>
            </a:r>
          </a:p>
        </p:txBody>
      </p:sp>
    </p:spTree>
    <p:extLst>
      <p:ext uri="{BB962C8B-B14F-4D97-AF65-F5344CB8AC3E}">
        <p14:creationId xmlns:p14="http://schemas.microsoft.com/office/powerpoint/2010/main" val="159598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753228"/>
            <a:ext cx="9969717" cy="1080938"/>
          </a:xfrm>
        </p:spPr>
        <p:txBody>
          <a:bodyPr/>
          <a:lstStyle/>
          <a:p>
            <a:r>
              <a:rPr lang="en-US" dirty="0"/>
              <a:t>Peer Observation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315" y="2373969"/>
            <a:ext cx="6958172" cy="370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the objectives and learning targets?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the teacher do to teach the objectives and learning targets?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students doing and saying to progress towards the targets?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93" t="23313" r="30315" b="14830"/>
          <a:stretch/>
        </p:blipFill>
        <p:spPr>
          <a:xfrm>
            <a:off x="9598279" y="3611592"/>
            <a:ext cx="2470069" cy="3114592"/>
          </a:xfrm>
          <a:prstGeom prst="rect">
            <a:avLst/>
          </a:prstGeom>
        </p:spPr>
      </p:pic>
      <p:sp>
        <p:nvSpPr>
          <p:cNvPr id="4" name="Speech Bubble: Oval 3"/>
          <p:cNvSpPr/>
          <p:nvPr/>
        </p:nvSpPr>
        <p:spPr>
          <a:xfrm>
            <a:off x="7746521" y="2025101"/>
            <a:ext cx="3985404" cy="2190341"/>
          </a:xfrm>
          <a:prstGeom prst="wedgeEllipseCallout">
            <a:avLst>
              <a:gd name="adj1" fmla="val 11345"/>
              <a:gd name="adj2" fmla="val 68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Observations are most effective when approached as a collaboration meant to benefit all involved</a:t>
            </a:r>
          </a:p>
        </p:txBody>
      </p:sp>
    </p:spTree>
    <p:extLst>
      <p:ext uri="{BB962C8B-B14F-4D97-AF65-F5344CB8AC3E}">
        <p14:creationId xmlns:p14="http://schemas.microsoft.com/office/powerpoint/2010/main" val="157850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753228"/>
            <a:ext cx="9969717" cy="1080938"/>
          </a:xfrm>
        </p:spPr>
        <p:txBody>
          <a:bodyPr/>
          <a:lstStyle/>
          <a:p>
            <a:r>
              <a:rPr lang="en-US" dirty="0"/>
              <a:t>Teaching Reflection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6351" y="2678784"/>
            <a:ext cx="6960638" cy="4081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tabLst>
                <a:tab pos="189484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you learned about the effectiveness of the lesson as a result of this peer observation with your critical friend?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tabLst>
                <a:tab pos="189484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you learned about your students that you may or may not have been aware of prior to this peer observation?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strengths in the lesson delivered?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3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exit…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914400" algn="l"/>
              </a:tabLst>
            </a:pPr>
            <a:endParaRPr lang="en-US" sz="2200" dirty="0"/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/>
              <a:t>I would like to learn more about…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/>
              <a:t>Please explain more about…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/>
              <a:t>The most important thing I learned today is…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/>
              <a:t>The thing that surprised me the most today was…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10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Template Revisions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05" y="23763"/>
            <a:ext cx="4848260" cy="6834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948" y="2152248"/>
            <a:ext cx="606437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Coherence: </a:t>
            </a:r>
            <a:b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Demonstrates integration across the series of </a:t>
            </a: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lesson plans</a:t>
            </a:r>
            <a:b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Procedural knowledge:</a:t>
            </a:r>
            <a:b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Reflect teacher’s knowledge on how to guide students to acquire the strategy/content through scaffolding within this lesson plan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6771735" y="2766629"/>
            <a:ext cx="1046672" cy="402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>
            <a:off x="6771735" y="4003263"/>
            <a:ext cx="1046672" cy="402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5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Lesson Plans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lesson plans on Dropbox</a:t>
            </a:r>
          </a:p>
          <a:p>
            <a:r>
              <a:rPr lang="en-US" dirty="0"/>
              <a:t>For teams, submit only one document (with all names)</a:t>
            </a:r>
          </a:p>
          <a:p>
            <a:r>
              <a:rPr lang="en-US" dirty="0"/>
              <a:t>Label docs like this: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Subject_Grade_LP#_</a:t>
            </a:r>
            <a:r>
              <a:rPr lang="en-US" dirty="0" err="1"/>
              <a:t>School_Name</a:t>
            </a:r>
            <a:r>
              <a:rPr lang="en-US" dirty="0"/>
              <a:t>(s)</a:t>
            </a:r>
          </a:p>
          <a:p>
            <a:pPr marL="0" indent="0">
              <a:buNone/>
            </a:pPr>
            <a:r>
              <a:rPr lang="en-US" dirty="0"/>
              <a:t>	ELA LP1_ Grade8_KettleFalls_ Thompson_ Louie_ Rios.doc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3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5645"/>
            <a:ext cx="5133884" cy="4017864"/>
          </a:xfrm>
        </p:spPr>
        <p:txBody>
          <a:bodyPr>
            <a:normAutofit lnSpcReduction="10000"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/>
              <a:t>Review types of formative assessment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Discuss conditions and best practices for formative assessment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Apply formative assessment tools to improve teaching </a:t>
            </a:r>
          </a:p>
          <a:p>
            <a:pPr marL="0" indent="0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76" y="4520242"/>
            <a:ext cx="2991817" cy="2243863"/>
          </a:xfrm>
          <a:prstGeom prst="rect">
            <a:avLst/>
          </a:prstGeom>
        </p:spPr>
      </p:pic>
      <p:sp>
        <p:nvSpPr>
          <p:cNvPr id="7" name="Thought Bubble: Cloud 6"/>
          <p:cNvSpPr/>
          <p:nvPr/>
        </p:nvSpPr>
        <p:spPr>
          <a:xfrm>
            <a:off x="6245525" y="2219864"/>
            <a:ext cx="5204603" cy="2300378"/>
          </a:xfrm>
          <a:prstGeom prst="cloudCallout">
            <a:avLst>
              <a:gd name="adj1" fmla="val 26614"/>
              <a:gd name="adj2" fmla="val 7205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dirty="0"/>
              <a:t>Hmmm…</a:t>
            </a:r>
          </a:p>
          <a:p>
            <a:pPr algn="ctr" fontAlgn="base"/>
            <a:r>
              <a:rPr lang="en-US" dirty="0"/>
              <a:t>This sounds like the Declarative Knowledge part of the lesson </a:t>
            </a:r>
          </a:p>
        </p:txBody>
      </p:sp>
    </p:spTree>
    <p:extLst>
      <p:ext uri="{BB962C8B-B14F-4D97-AF65-F5344CB8AC3E}">
        <p14:creationId xmlns:p14="http://schemas.microsoft.com/office/powerpoint/2010/main" val="29765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64" r="26115"/>
          <a:stretch/>
        </p:blipFill>
        <p:spPr>
          <a:xfrm>
            <a:off x="483774" y="2658925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609" y="3548331"/>
            <a:ext cx="8402128" cy="2807676"/>
          </a:xfrm>
        </p:spPr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/>
              <a:t>Review the steps of formative assessment </a:t>
            </a:r>
          </a:p>
          <a:p>
            <a:pPr fontAlgn="base"/>
            <a:r>
              <a:rPr lang="en-US" dirty="0"/>
              <a:t>Review formative assessment activities from Fall Institute</a:t>
            </a:r>
          </a:p>
          <a:p>
            <a:pPr fontAlgn="base"/>
            <a:r>
              <a:rPr lang="en-US" dirty="0"/>
              <a:t>Introduce materials to assess teaching</a:t>
            </a:r>
          </a:p>
          <a:p>
            <a:pPr fontAlgn="base"/>
            <a:r>
              <a:rPr lang="en-US" dirty="0"/>
              <a:t>Discuss options to improve teaching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peech Bubble: Oval 4"/>
          <p:cNvSpPr/>
          <p:nvPr/>
        </p:nvSpPr>
        <p:spPr>
          <a:xfrm>
            <a:off x="2720196" y="2067271"/>
            <a:ext cx="6630838" cy="1481060"/>
          </a:xfrm>
          <a:prstGeom prst="wedgeEllipseCallout">
            <a:avLst>
              <a:gd name="adj1" fmla="val -51639"/>
              <a:gd name="adj2" fmla="val 86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800" dirty="0"/>
              <a:t>This is definitely the </a:t>
            </a:r>
          </a:p>
          <a:p>
            <a:pPr algn="ctr" fontAlgn="base"/>
            <a:r>
              <a:rPr lang="en-US" sz="2800" dirty="0"/>
              <a:t>Procedural Knowledge part </a:t>
            </a:r>
          </a:p>
        </p:txBody>
      </p:sp>
    </p:spTree>
    <p:extLst>
      <p:ext uri="{BB962C8B-B14F-4D97-AF65-F5344CB8AC3E}">
        <p14:creationId xmlns:p14="http://schemas.microsoft.com/office/powerpoint/2010/main" val="2914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/>
              <a:t>Formative Assessment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2687" y="3088257"/>
            <a:ext cx="217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176513" y="2625244"/>
            <a:ext cx="5484230" cy="3777651"/>
            <a:chOff x="187205" y="2352135"/>
            <a:chExt cx="6015745" cy="42691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15365" r="10555"/>
            <a:stretch/>
          </p:blipFill>
          <p:spPr>
            <a:xfrm>
              <a:off x="187205" y="2352135"/>
              <a:ext cx="6015745" cy="42691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662687" y="3048000"/>
              <a:ext cx="2248619" cy="111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Make course corrections to one’s teaching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0550" y="2625244"/>
            <a:ext cx="5520907" cy="3777651"/>
            <a:chOff x="6424762" y="2352135"/>
            <a:chExt cx="5703978" cy="4277984"/>
          </a:xfrm>
        </p:grpSpPr>
        <p:pic>
          <p:nvPicPr>
            <p:cNvPr id="9" name="Picture 8" descr="C:\Users\Dora\Dropbox\Camera Uploads\2014-10-18 12.26.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762" y="2352135"/>
              <a:ext cx="5703978" cy="427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arallelogram 18"/>
            <p:cNvSpPr/>
            <p:nvPr/>
          </p:nvSpPr>
          <p:spPr>
            <a:xfrm rot="4620956">
              <a:off x="7603268" y="3348396"/>
              <a:ext cx="1403980" cy="1584529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42616" y="3457589"/>
              <a:ext cx="17252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Figure out what I need to learn still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70626" y="315913"/>
            <a:ext cx="8267700" cy="5565775"/>
          </a:xfrm>
        </p:spPr>
      </p:pic>
      <p:sp>
        <p:nvSpPr>
          <p:cNvPr id="6" name="Rectangle 5"/>
          <p:cNvSpPr/>
          <p:nvPr/>
        </p:nvSpPr>
        <p:spPr>
          <a:xfrm>
            <a:off x="0" y="6153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4384E"/>
                </a:solidFill>
                <a:latin typeface="Helvetica Neue"/>
              </a:rPr>
              <a:t>Understanding the Formative Assessment Process</a:t>
            </a:r>
            <a:br>
              <a:rPr lang="en-US" dirty="0">
                <a:solidFill>
                  <a:srgbClr val="101010"/>
                </a:solidFill>
                <a:latin typeface="inherit"/>
              </a:rPr>
            </a:br>
            <a:r>
              <a:rPr lang="en-US" u="sng" dirty="0">
                <a:solidFill>
                  <a:srgbClr val="0583AC"/>
                </a:solidFill>
                <a:latin typeface="inherit"/>
                <a:hlinkClick r:id="rId3"/>
              </a:rPr>
              <a:t>Smarter Balanced Assessment Consortium</a:t>
            </a:r>
            <a:endParaRPr lang="en-US" b="0" dirty="0">
              <a:solidFill>
                <a:srgbClr val="10101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57264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531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dirty="0">
              <a:solidFill>
                <a:srgbClr val="101010"/>
              </a:solidFill>
              <a:effectLst/>
              <a:latin typeface="inheri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Assess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0904">
            <a:off x="336656" y="1825221"/>
            <a:ext cx="3873184" cy="277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5115">
            <a:off x="4253446" y="523852"/>
            <a:ext cx="4248790" cy="2877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4897">
            <a:off x="5908015" y="4445418"/>
            <a:ext cx="3963631" cy="1223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6414">
            <a:off x="8395572" y="1544795"/>
            <a:ext cx="3383150" cy="22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Formative Assessment of Teaching?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022" y="2150485"/>
            <a:ext cx="3824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the teacher…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0918" y="2150485"/>
            <a:ext cx="3572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the one observing…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59" y="2706154"/>
            <a:ext cx="3208582" cy="2406436"/>
          </a:xfrm>
          <a:prstGeom prst="rect">
            <a:avLst/>
          </a:prstGeom>
        </p:spPr>
      </p:pic>
      <p:pic>
        <p:nvPicPr>
          <p:cNvPr id="7" name="Picture 6" descr="C:\Users\Dora\Dropbox\Camera Uploads\2014-10-17 01.24.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5" t="15442" r="23398" b="9911"/>
          <a:stretch/>
        </p:blipFill>
        <p:spPr bwMode="auto">
          <a:xfrm>
            <a:off x="4796287" y="2706154"/>
            <a:ext cx="2104845" cy="25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301" y="5206594"/>
            <a:ext cx="3075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 observation can provide </a:t>
            </a:r>
          </a:p>
          <a:p>
            <a:pPr algn="ctr"/>
            <a:r>
              <a:rPr lang="en-US" dirty="0"/>
              <a:t>useful feedback that might not be revealed through the use of other assessment methods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918" y="5314614"/>
            <a:ext cx="322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experience can provide </a:t>
            </a:r>
          </a:p>
          <a:p>
            <a:pPr algn="ctr"/>
            <a:r>
              <a:rPr lang="en-US" dirty="0"/>
              <a:t>an opportunity to learn from seeing a fellow teacher in action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5694" t="26194" r="33058" b="154"/>
          <a:stretch/>
        </p:blipFill>
        <p:spPr>
          <a:xfrm>
            <a:off x="9707592" y="3909372"/>
            <a:ext cx="2052704" cy="2748951"/>
          </a:xfrm>
          <a:prstGeom prst="rect">
            <a:avLst/>
          </a:prstGeom>
        </p:spPr>
      </p:pic>
      <p:sp>
        <p:nvSpPr>
          <p:cNvPr id="16" name="Thought Bubble: Cloud 15"/>
          <p:cNvSpPr/>
          <p:nvPr/>
        </p:nvSpPr>
        <p:spPr>
          <a:xfrm>
            <a:off x="8131833" y="2120829"/>
            <a:ext cx="2547093" cy="1788543"/>
          </a:xfrm>
          <a:prstGeom prst="cloudCallout">
            <a:avLst>
              <a:gd name="adj1" fmla="val 28171"/>
              <a:gd name="adj2" fmla="val 74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Conditional Knowledge</a:t>
            </a:r>
          </a:p>
        </p:txBody>
      </p:sp>
    </p:spTree>
    <p:extLst>
      <p:ext uri="{BB962C8B-B14F-4D97-AF65-F5344CB8AC3E}">
        <p14:creationId xmlns:p14="http://schemas.microsoft.com/office/powerpoint/2010/main" val="45326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27" y="5329950"/>
            <a:ext cx="9613862" cy="588535"/>
          </a:xfrm>
        </p:spPr>
        <p:txBody>
          <a:bodyPr/>
          <a:lstStyle/>
          <a:p>
            <a:r>
              <a:rPr lang="en-US" dirty="0"/>
              <a:t>Tools to Assess Teaching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03" y="152614"/>
            <a:ext cx="3433923" cy="4692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66" y="684699"/>
            <a:ext cx="3600090" cy="47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647" y="1783633"/>
            <a:ext cx="3932978" cy="4927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995" y="1252956"/>
            <a:ext cx="2277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Lesson Plan</a:t>
            </a:r>
          </a:p>
          <a:p>
            <a:endParaRPr lang="en-US" sz="2800" dirty="0"/>
          </a:p>
          <a:p>
            <a:r>
              <a:rPr lang="en-US" sz="2800" dirty="0"/>
              <a:t>Observation</a:t>
            </a:r>
          </a:p>
          <a:p>
            <a:endParaRPr lang="en-US" sz="2800" dirty="0"/>
          </a:p>
          <a:p>
            <a:r>
              <a:rPr lang="en-US" sz="2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3710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56" y="806237"/>
            <a:ext cx="9613861" cy="108093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Clarify Intended Learning Goals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0321" y="2774194"/>
            <a:ext cx="11312896" cy="33748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700" b="1" dirty="0"/>
              <a:t>Develop</a:t>
            </a:r>
            <a:r>
              <a:rPr lang="en-US" sz="4800" dirty="0"/>
              <a:t> lesson plan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5700" b="1" dirty="0"/>
              <a:t>Share</a:t>
            </a:r>
            <a:r>
              <a:rPr lang="en-US" sz="4800" dirty="0"/>
              <a:t> lesson with critical friend in advance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		</a:t>
            </a:r>
            <a:r>
              <a:rPr lang="en-US" sz="5700" b="1" dirty="0"/>
              <a:t>Discuss</a:t>
            </a:r>
            <a:r>
              <a:rPr lang="en-US" sz="4800" dirty="0"/>
              <a:t> strengths and challenges of teaching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5700" b="1" dirty="0"/>
              <a:t>Ask</a:t>
            </a:r>
            <a:r>
              <a:rPr lang="en-US" sz="4800" dirty="0"/>
              <a:t> for specific feedback</a:t>
            </a:r>
          </a:p>
        </p:txBody>
      </p:sp>
    </p:spTree>
    <p:extLst>
      <p:ext uri="{BB962C8B-B14F-4D97-AF65-F5344CB8AC3E}">
        <p14:creationId xmlns:p14="http://schemas.microsoft.com/office/powerpoint/2010/main" val="30526799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2190</TotalTime>
  <Words>412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Comic Sans MS</vt:lpstr>
      <vt:lpstr>Courier New</vt:lpstr>
      <vt:lpstr>Helvetica Neue</vt:lpstr>
      <vt:lpstr>inherit</vt:lpstr>
      <vt:lpstr>Times New Roman</vt:lpstr>
      <vt:lpstr>Trebuchet MS</vt:lpstr>
      <vt:lpstr>Berlin</vt:lpstr>
      <vt:lpstr>Module 21 Formative Assessment to Improve Teaching K-12</vt:lpstr>
      <vt:lpstr>Goal</vt:lpstr>
      <vt:lpstr>Task</vt:lpstr>
      <vt:lpstr>Formative Assessment </vt:lpstr>
      <vt:lpstr>PowerPoint Presentation</vt:lpstr>
      <vt:lpstr>Tools to Assess Learning</vt:lpstr>
      <vt:lpstr>Why use Formative Assessment of Teaching?</vt:lpstr>
      <vt:lpstr>Tools to Assess Teaching</vt:lpstr>
      <vt:lpstr>Clarify Intended Learning Goals</vt:lpstr>
      <vt:lpstr>Eliciting Evidence</vt:lpstr>
      <vt:lpstr>Interpreting the Evidence</vt:lpstr>
      <vt:lpstr>Acting on Evidence &amp; Making Adjustments</vt:lpstr>
      <vt:lpstr>Case Study</vt:lpstr>
      <vt:lpstr>Lesson Plan</vt:lpstr>
      <vt:lpstr>Peer Observation</vt:lpstr>
      <vt:lpstr>Teaching Reflection</vt:lpstr>
      <vt:lpstr>Before we exit…</vt:lpstr>
      <vt:lpstr>Lesson Plan Template Revisions </vt:lpstr>
      <vt:lpstr>Submitting Lesson Plans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Construction (K-12)</dc:title>
  <dc:creator>Riki Thompson</dc:creator>
  <cp:lastModifiedBy>Riki Thompson</cp:lastModifiedBy>
  <cp:revision>60</cp:revision>
  <dcterms:created xsi:type="dcterms:W3CDTF">2016-10-20T17:02:02Z</dcterms:created>
  <dcterms:modified xsi:type="dcterms:W3CDTF">2017-01-28T06:48:33Z</dcterms:modified>
</cp:coreProperties>
</file>