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notesMasterIdLst>
    <p:notesMasterId r:id="rId67"/>
  </p:notesMasterIdLst>
  <p:handoutMasterIdLst>
    <p:handoutMasterId r:id="rId68"/>
  </p:handoutMasterIdLst>
  <p:sldIdLst>
    <p:sldId id="289" r:id="rId2"/>
    <p:sldId id="500" r:id="rId3"/>
    <p:sldId id="502" r:id="rId4"/>
    <p:sldId id="503" r:id="rId5"/>
    <p:sldId id="501" r:id="rId6"/>
    <p:sldId id="429" r:id="rId7"/>
    <p:sldId id="339" r:id="rId8"/>
    <p:sldId id="359" r:id="rId9"/>
    <p:sldId id="360" r:id="rId10"/>
    <p:sldId id="362" r:id="rId11"/>
    <p:sldId id="432" r:id="rId12"/>
    <p:sldId id="435" r:id="rId13"/>
    <p:sldId id="436" r:id="rId14"/>
    <p:sldId id="470" r:id="rId15"/>
    <p:sldId id="538" r:id="rId16"/>
    <p:sldId id="507" r:id="rId17"/>
    <p:sldId id="508" r:id="rId18"/>
    <p:sldId id="525" r:id="rId19"/>
    <p:sldId id="526" r:id="rId20"/>
    <p:sldId id="527" r:id="rId21"/>
    <p:sldId id="528" r:id="rId22"/>
    <p:sldId id="529" r:id="rId23"/>
    <p:sldId id="531" r:id="rId24"/>
    <p:sldId id="532" r:id="rId25"/>
    <p:sldId id="533" r:id="rId26"/>
    <p:sldId id="515" r:id="rId27"/>
    <p:sldId id="439" r:id="rId28"/>
    <p:sldId id="535" r:id="rId29"/>
    <p:sldId id="536" r:id="rId30"/>
    <p:sldId id="440" r:id="rId31"/>
    <p:sldId id="534" r:id="rId32"/>
    <p:sldId id="539" r:id="rId33"/>
    <p:sldId id="554" r:id="rId34"/>
    <p:sldId id="555" r:id="rId35"/>
    <p:sldId id="556" r:id="rId36"/>
    <p:sldId id="552" r:id="rId37"/>
    <p:sldId id="540" r:id="rId38"/>
    <p:sldId id="541" r:id="rId39"/>
    <p:sldId id="543" r:id="rId40"/>
    <p:sldId id="545" r:id="rId41"/>
    <p:sldId id="516" r:id="rId42"/>
    <p:sldId id="546" r:id="rId43"/>
    <p:sldId id="517" r:id="rId44"/>
    <p:sldId id="553" r:id="rId45"/>
    <p:sldId id="518" r:id="rId46"/>
    <p:sldId id="547" r:id="rId47"/>
    <p:sldId id="519" r:id="rId48"/>
    <p:sldId id="548" r:id="rId49"/>
    <p:sldId id="522" r:id="rId50"/>
    <p:sldId id="549" r:id="rId51"/>
    <p:sldId id="537" r:id="rId52"/>
    <p:sldId id="550" r:id="rId53"/>
    <p:sldId id="551" r:id="rId54"/>
    <p:sldId id="521" r:id="rId55"/>
    <p:sldId id="523" r:id="rId56"/>
    <p:sldId id="524" r:id="rId57"/>
    <p:sldId id="520" r:id="rId58"/>
    <p:sldId id="557" r:id="rId59"/>
    <p:sldId id="559" r:id="rId60"/>
    <p:sldId id="560" r:id="rId61"/>
    <p:sldId id="561" r:id="rId62"/>
    <p:sldId id="562" r:id="rId63"/>
    <p:sldId id="564" r:id="rId64"/>
    <p:sldId id="563" r:id="rId65"/>
    <p:sldId id="468"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04" autoAdjust="0"/>
    <p:restoredTop sz="94551" autoAdjust="0"/>
  </p:normalViewPr>
  <p:slideViewPr>
    <p:cSldViewPr snapToGrid="0" snapToObjects="1">
      <p:cViewPr>
        <p:scale>
          <a:sx n="89" d="100"/>
          <a:sy n="89" d="100"/>
        </p:scale>
        <p:origin x="1632" y="440"/>
      </p:cViewPr>
      <p:guideLst>
        <p:guide orient="horz" pos="2160"/>
        <p:guide pos="2880"/>
      </p:guideLst>
    </p:cSldViewPr>
  </p:slideViewPr>
  <p:outlineViewPr>
    <p:cViewPr>
      <p:scale>
        <a:sx n="33" d="100"/>
        <a:sy n="33" d="100"/>
      </p:scale>
      <p:origin x="0" y="12112"/>
    </p:cViewPr>
  </p:outlineViewPr>
  <p:notesTextViewPr>
    <p:cViewPr>
      <p:scale>
        <a:sx n="100" d="100"/>
        <a:sy n="100" d="100"/>
      </p:scale>
      <p:origin x="0" y="0"/>
    </p:cViewPr>
  </p:notesTextViewPr>
  <p:sorterViewPr>
    <p:cViewPr>
      <p:scale>
        <a:sx n="66" d="100"/>
        <a:sy n="66" d="100"/>
      </p:scale>
      <p:origin x="0" y="4304"/>
    </p:cViewPr>
  </p:sorterViewPr>
  <p:notesViewPr>
    <p:cSldViewPr snapToGrid="0" snapToObjects="1">
      <p:cViewPr varScale="1">
        <p:scale>
          <a:sx n="81" d="100"/>
          <a:sy n="81" d="100"/>
        </p:scale>
        <p:origin x="338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C2977E-B67B-DE4B-9810-D5964FD0D879}"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en-US"/>
        </a:p>
      </dgm:t>
    </dgm:pt>
    <dgm:pt modelId="{D029E6BA-9ABB-4345-8D21-1429F5B9ED06}">
      <dgm:prSet custT="1"/>
      <dgm:spPr/>
      <dgm:t>
        <a:bodyPr/>
        <a:lstStyle/>
        <a:p>
          <a:pPr rtl="0"/>
          <a:r>
            <a:rPr lang="en-US" sz="1700" dirty="0" smtClean="0">
              <a:solidFill>
                <a:schemeClr val="tx1"/>
              </a:solidFill>
            </a:rPr>
            <a:t>Make </a:t>
          </a:r>
          <a:r>
            <a:rPr lang="en-US" sz="1700" baseline="0" dirty="0" smtClean="0">
              <a:solidFill>
                <a:schemeClr val="tx1"/>
              </a:solidFill>
            </a:rPr>
            <a:t>Sense</a:t>
          </a:r>
        </a:p>
        <a:p>
          <a:pPr rtl="0"/>
          <a:r>
            <a:rPr lang="en-US" sz="1700" baseline="0" dirty="0" smtClean="0">
              <a:solidFill>
                <a:schemeClr val="tx1"/>
              </a:solidFill>
            </a:rPr>
            <a:t>Persevere in Solving  Problems</a:t>
          </a:r>
          <a:endParaRPr lang="en-US" sz="1700" baseline="0" dirty="0">
            <a:solidFill>
              <a:schemeClr val="tx1"/>
            </a:solidFill>
          </a:endParaRPr>
        </a:p>
      </dgm:t>
    </dgm:pt>
    <dgm:pt modelId="{9E4E384B-179B-754A-AF1D-C305C4540CD6}" type="parTrans" cxnId="{FD4FE54D-0F40-DB48-977A-97C11F977B8C}">
      <dgm:prSet/>
      <dgm:spPr/>
      <dgm:t>
        <a:bodyPr/>
        <a:lstStyle/>
        <a:p>
          <a:endParaRPr lang="en-US"/>
        </a:p>
      </dgm:t>
    </dgm:pt>
    <dgm:pt modelId="{6C5424DC-5AD8-FD48-BCBF-25EE407E93DA}" type="sibTrans" cxnId="{FD4FE54D-0F40-DB48-977A-97C11F977B8C}">
      <dgm:prSet/>
      <dgm:spPr/>
      <dgm:t>
        <a:bodyPr/>
        <a:lstStyle/>
        <a:p>
          <a:endParaRPr lang="en-US"/>
        </a:p>
      </dgm:t>
    </dgm:pt>
    <dgm:pt modelId="{F9F95347-38BF-9C4B-A1E0-D9F73BA02FC7}">
      <dgm:prSet custT="1"/>
      <dgm:spPr/>
      <dgm:t>
        <a:bodyPr/>
        <a:lstStyle/>
        <a:p>
          <a:pPr rtl="0"/>
          <a:r>
            <a:rPr lang="en-US" sz="1700" b="0" i="0" u="none" strike="noStrike" baseline="0" dirty="0" smtClean="0">
              <a:solidFill>
                <a:schemeClr val="tx1"/>
              </a:solidFill>
              <a:latin typeface="Helvetica" pitchFamily="34" charset="0"/>
              <a:ea typeface="+mn-ea"/>
              <a:cs typeface="Helvetica" pitchFamily="34" charset="0"/>
            </a:rPr>
            <a:t>Reason abstractly and quantitatively</a:t>
          </a:r>
        </a:p>
      </dgm:t>
    </dgm:pt>
    <dgm:pt modelId="{9B74540C-046F-7144-9F6C-167E56A83E1E}" type="parTrans" cxnId="{BA8DD8F8-B271-DA4F-9DDF-992A40AA699A}">
      <dgm:prSet/>
      <dgm:spPr/>
      <dgm:t>
        <a:bodyPr/>
        <a:lstStyle/>
        <a:p>
          <a:endParaRPr lang="en-US"/>
        </a:p>
      </dgm:t>
    </dgm:pt>
    <dgm:pt modelId="{943CBB3E-CDA0-EB4F-8EED-84F8A2E082F3}" type="sibTrans" cxnId="{BA8DD8F8-B271-DA4F-9DDF-992A40AA699A}">
      <dgm:prSet/>
      <dgm:spPr/>
      <dgm:t>
        <a:bodyPr/>
        <a:lstStyle/>
        <a:p>
          <a:endParaRPr lang="en-US"/>
        </a:p>
      </dgm:t>
    </dgm:pt>
    <dgm:pt modelId="{5DAE47D5-E940-EA46-A287-4B2F6F4B4DAD}">
      <dgm:prSet custT="1"/>
      <dgm:spPr/>
      <dgm:t>
        <a:bodyPr/>
        <a:lstStyle/>
        <a:p>
          <a:pPr rtl="0"/>
          <a:r>
            <a:rPr lang="en-US" sz="1700" b="0" i="0" u="none" strike="noStrike" baseline="0" dirty="0" smtClean="0">
              <a:solidFill>
                <a:schemeClr val="tx1"/>
              </a:solidFill>
              <a:latin typeface="Helvetica" pitchFamily="34" charset="0"/>
              <a:ea typeface="+mn-ea"/>
              <a:cs typeface="Helvetica" pitchFamily="34" charset="0"/>
            </a:rPr>
            <a:t>Construct viable arguments and critique the reasoning of others</a:t>
          </a:r>
        </a:p>
      </dgm:t>
    </dgm:pt>
    <dgm:pt modelId="{BE8BB256-5D22-2544-917E-92901702F281}" type="parTrans" cxnId="{34036614-9F36-A548-86A6-3C18A46963D1}">
      <dgm:prSet/>
      <dgm:spPr/>
      <dgm:t>
        <a:bodyPr/>
        <a:lstStyle/>
        <a:p>
          <a:endParaRPr lang="en-US"/>
        </a:p>
      </dgm:t>
    </dgm:pt>
    <dgm:pt modelId="{69C0BF66-FC34-BD44-B9D5-112EA12A00BC}" type="sibTrans" cxnId="{34036614-9F36-A548-86A6-3C18A46963D1}">
      <dgm:prSet/>
      <dgm:spPr/>
      <dgm:t>
        <a:bodyPr/>
        <a:lstStyle/>
        <a:p>
          <a:endParaRPr lang="en-US"/>
        </a:p>
      </dgm:t>
    </dgm:pt>
    <dgm:pt modelId="{72FF1C15-0AA5-9241-BD61-EB7A8105F8C1}">
      <dgm:prSet custT="1"/>
      <dgm:spPr/>
      <dgm:t>
        <a:bodyPr/>
        <a:lstStyle/>
        <a:p>
          <a:pPr rtl="0"/>
          <a:r>
            <a:rPr lang="en-US" sz="1700" b="0" i="0" u="none" strike="noStrike" baseline="0" dirty="0" smtClean="0">
              <a:solidFill>
                <a:schemeClr val="tx1">
                  <a:lumMod val="95000"/>
                  <a:lumOff val="5000"/>
                </a:schemeClr>
              </a:solidFill>
              <a:latin typeface="Helvetica" pitchFamily="34" charset="0"/>
              <a:ea typeface="+mn-ea"/>
              <a:cs typeface="Helvetica" pitchFamily="34" charset="0"/>
            </a:rPr>
            <a:t>Model with mathematics</a:t>
          </a:r>
        </a:p>
      </dgm:t>
    </dgm:pt>
    <dgm:pt modelId="{A5F5097C-F924-6A44-838A-F633CD57F9FE}" type="parTrans" cxnId="{A4E9FA4A-2695-4944-89D8-5C98D2176916}">
      <dgm:prSet/>
      <dgm:spPr/>
      <dgm:t>
        <a:bodyPr/>
        <a:lstStyle/>
        <a:p>
          <a:endParaRPr lang="en-US"/>
        </a:p>
      </dgm:t>
    </dgm:pt>
    <dgm:pt modelId="{5357C31A-3CF2-234C-A005-0D096F6D499D}" type="sibTrans" cxnId="{A4E9FA4A-2695-4944-89D8-5C98D2176916}">
      <dgm:prSet/>
      <dgm:spPr/>
      <dgm:t>
        <a:bodyPr/>
        <a:lstStyle/>
        <a:p>
          <a:endParaRPr lang="en-US"/>
        </a:p>
      </dgm:t>
    </dgm:pt>
    <dgm:pt modelId="{EC201639-4DE4-9144-8A5D-EE351F452DA6}">
      <dgm:prSet custT="1"/>
      <dgm:spPr/>
      <dgm:t>
        <a:bodyPr/>
        <a:lstStyle/>
        <a:p>
          <a:pPr rtl="0"/>
          <a:r>
            <a:rPr lang="en-US" sz="1700" b="0" i="0" u="none" strike="noStrike" baseline="0" dirty="0" smtClean="0">
              <a:solidFill>
                <a:schemeClr val="tx1"/>
              </a:solidFill>
              <a:latin typeface="Helvetica" pitchFamily="34" charset="0"/>
              <a:ea typeface="+mn-ea"/>
              <a:cs typeface="Helvetica" pitchFamily="34" charset="0"/>
            </a:rPr>
            <a:t>Attend to precision </a:t>
          </a:r>
        </a:p>
      </dgm:t>
    </dgm:pt>
    <dgm:pt modelId="{E8AC64CA-A2DA-B544-A4DA-E054591E4FB1}" type="parTrans" cxnId="{56F10857-40F3-FE44-BAD7-FA428CFCB41A}">
      <dgm:prSet/>
      <dgm:spPr/>
      <dgm:t>
        <a:bodyPr/>
        <a:lstStyle/>
        <a:p>
          <a:endParaRPr lang="en-US"/>
        </a:p>
      </dgm:t>
    </dgm:pt>
    <dgm:pt modelId="{CF651EAD-7CC7-1940-AD4D-BEDF32479DA6}" type="sibTrans" cxnId="{56F10857-40F3-FE44-BAD7-FA428CFCB41A}">
      <dgm:prSet/>
      <dgm:spPr/>
      <dgm:t>
        <a:bodyPr/>
        <a:lstStyle/>
        <a:p>
          <a:endParaRPr lang="en-US"/>
        </a:p>
      </dgm:t>
    </dgm:pt>
    <dgm:pt modelId="{85A196CC-9C3C-0744-A388-2FCA537AE9B4}">
      <dgm:prSet custT="1"/>
      <dgm:spPr/>
      <dgm:t>
        <a:bodyPr/>
        <a:lstStyle/>
        <a:p>
          <a:pPr rtl="0"/>
          <a:r>
            <a:rPr lang="en-US" sz="1700" b="0" i="0" u="none" strike="noStrike" baseline="0" dirty="0" smtClean="0">
              <a:solidFill>
                <a:schemeClr val="tx1"/>
              </a:solidFill>
              <a:latin typeface="Helvetica" pitchFamily="34" charset="0"/>
              <a:ea typeface="+mn-ea"/>
              <a:cs typeface="Helvetica" pitchFamily="34" charset="0"/>
            </a:rPr>
            <a:t>Look for and make use of structure</a:t>
          </a:r>
        </a:p>
      </dgm:t>
    </dgm:pt>
    <dgm:pt modelId="{28691C61-6D1F-A04B-833D-0A1F2C88FE8C}" type="parTrans" cxnId="{3D4D31C4-03E7-884C-94B5-B418C8A31798}">
      <dgm:prSet/>
      <dgm:spPr/>
      <dgm:t>
        <a:bodyPr/>
        <a:lstStyle/>
        <a:p>
          <a:endParaRPr lang="en-US"/>
        </a:p>
      </dgm:t>
    </dgm:pt>
    <dgm:pt modelId="{66521BAD-2340-7041-8A1F-76A5CF710A68}" type="sibTrans" cxnId="{3D4D31C4-03E7-884C-94B5-B418C8A31798}">
      <dgm:prSet/>
      <dgm:spPr/>
      <dgm:t>
        <a:bodyPr/>
        <a:lstStyle/>
        <a:p>
          <a:endParaRPr lang="en-US"/>
        </a:p>
      </dgm:t>
    </dgm:pt>
    <dgm:pt modelId="{DCB9BAB7-6E12-0B48-9C20-879B4746C56B}">
      <dgm:prSet/>
      <dgm:spPr/>
      <dgm:t>
        <a:bodyPr/>
        <a:lstStyle/>
        <a:p>
          <a:pPr rtl="0"/>
          <a:r>
            <a:rPr lang="en-US" b="0" i="0" u="none" strike="noStrike" baseline="0" dirty="0" smtClean="0">
              <a:solidFill>
                <a:schemeClr val="tx1"/>
              </a:solidFill>
              <a:latin typeface="Helvetica" pitchFamily="34" charset="0"/>
              <a:ea typeface="+mn-ea"/>
              <a:cs typeface="Helvetica" pitchFamily="34" charset="0"/>
            </a:rPr>
            <a:t>Look for and express regularity in repeated reasoning</a:t>
          </a:r>
        </a:p>
      </dgm:t>
    </dgm:pt>
    <dgm:pt modelId="{2E8F99DB-0D31-1048-B445-AEC04BE4D09F}" type="parTrans" cxnId="{C73AEB22-ACA5-D04D-9398-1F43E880BAD4}">
      <dgm:prSet/>
      <dgm:spPr/>
      <dgm:t>
        <a:bodyPr/>
        <a:lstStyle/>
        <a:p>
          <a:endParaRPr lang="en-US"/>
        </a:p>
      </dgm:t>
    </dgm:pt>
    <dgm:pt modelId="{7A7D693F-D94B-3B49-9050-D83EB206D48D}" type="sibTrans" cxnId="{C73AEB22-ACA5-D04D-9398-1F43E880BAD4}">
      <dgm:prSet/>
      <dgm:spPr/>
      <dgm:t>
        <a:bodyPr/>
        <a:lstStyle/>
        <a:p>
          <a:endParaRPr lang="en-US"/>
        </a:p>
      </dgm:t>
    </dgm:pt>
    <dgm:pt modelId="{3EB34D4B-ED08-8444-9428-8555017A2502}">
      <dgm:prSet custT="1"/>
      <dgm:spPr/>
      <dgm:t>
        <a:bodyPr/>
        <a:lstStyle/>
        <a:p>
          <a:pPr rtl="0"/>
          <a:r>
            <a:rPr lang="en-US" sz="1700" b="0" i="0" u="none" strike="noStrike" baseline="0" dirty="0" smtClean="0">
              <a:solidFill>
                <a:schemeClr val="tx1"/>
              </a:solidFill>
              <a:latin typeface="Helvetica" pitchFamily="34" charset="0"/>
              <a:ea typeface="+mn-ea"/>
              <a:cs typeface="Helvetica" pitchFamily="34" charset="0"/>
            </a:rPr>
            <a:t>Use appropriate tools strategically</a:t>
          </a:r>
          <a:endParaRPr lang="en-US" sz="1700" b="0" i="0" u="none" strike="noStrike" baseline="0" dirty="0" smtClean="0">
            <a:solidFill>
              <a:schemeClr val="tx1">
                <a:lumMod val="95000"/>
                <a:lumOff val="5000"/>
              </a:schemeClr>
            </a:solidFill>
            <a:latin typeface="Helvetica" pitchFamily="34" charset="0"/>
            <a:ea typeface="+mn-ea"/>
            <a:cs typeface="Helvetica" pitchFamily="34" charset="0"/>
          </a:endParaRPr>
        </a:p>
      </dgm:t>
    </dgm:pt>
    <dgm:pt modelId="{BB3A17C6-4967-BB42-BBB7-2EC0E0F9074E}" type="parTrans" cxnId="{210E6847-0101-9349-AB7E-6D973B29FE53}">
      <dgm:prSet/>
      <dgm:spPr/>
      <dgm:t>
        <a:bodyPr/>
        <a:lstStyle/>
        <a:p>
          <a:endParaRPr lang="en-US"/>
        </a:p>
      </dgm:t>
    </dgm:pt>
    <dgm:pt modelId="{06D8D989-584F-6247-8FAF-2071F77B3BEB}" type="sibTrans" cxnId="{210E6847-0101-9349-AB7E-6D973B29FE53}">
      <dgm:prSet/>
      <dgm:spPr/>
      <dgm:t>
        <a:bodyPr/>
        <a:lstStyle/>
        <a:p>
          <a:endParaRPr lang="en-US"/>
        </a:p>
      </dgm:t>
    </dgm:pt>
    <dgm:pt modelId="{2A704BF6-5594-434A-9A99-7C6544101F4E}" type="pres">
      <dgm:prSet presAssocID="{CAC2977E-B67B-DE4B-9810-D5964FD0D879}" presName="cycle" presStyleCnt="0">
        <dgm:presLayoutVars>
          <dgm:dir/>
          <dgm:resizeHandles val="exact"/>
        </dgm:presLayoutVars>
      </dgm:prSet>
      <dgm:spPr/>
      <dgm:t>
        <a:bodyPr/>
        <a:lstStyle/>
        <a:p>
          <a:endParaRPr lang="en-US"/>
        </a:p>
      </dgm:t>
    </dgm:pt>
    <dgm:pt modelId="{92CE5580-56E3-8746-B051-B35FEEDD496E}" type="pres">
      <dgm:prSet presAssocID="{D029E6BA-9ABB-4345-8D21-1429F5B9ED06}" presName="node" presStyleLbl="node1" presStyleIdx="0" presStyleCnt="8" custScaleX="150208" custScaleY="259900" custRadScaleRad="101022">
        <dgm:presLayoutVars>
          <dgm:bulletEnabled val="1"/>
        </dgm:presLayoutVars>
      </dgm:prSet>
      <dgm:spPr/>
      <dgm:t>
        <a:bodyPr/>
        <a:lstStyle/>
        <a:p>
          <a:endParaRPr lang="en-US"/>
        </a:p>
      </dgm:t>
    </dgm:pt>
    <dgm:pt modelId="{42F4A0C4-E64B-0B42-BB9D-7F7FCBAF3792}" type="pres">
      <dgm:prSet presAssocID="{D029E6BA-9ABB-4345-8D21-1429F5B9ED06}" presName="spNode" presStyleCnt="0"/>
      <dgm:spPr/>
    </dgm:pt>
    <dgm:pt modelId="{3CE5D017-5F17-314B-BEE7-E68FD19180BB}" type="pres">
      <dgm:prSet presAssocID="{6C5424DC-5AD8-FD48-BCBF-25EE407E93DA}" presName="sibTrans" presStyleLbl="sibTrans1D1" presStyleIdx="0" presStyleCnt="8"/>
      <dgm:spPr/>
      <dgm:t>
        <a:bodyPr/>
        <a:lstStyle/>
        <a:p>
          <a:endParaRPr lang="en-US"/>
        </a:p>
      </dgm:t>
    </dgm:pt>
    <dgm:pt modelId="{F8BC0930-887B-9347-8DAA-6D5F862C7EBB}" type="pres">
      <dgm:prSet presAssocID="{F9F95347-38BF-9C4B-A1E0-D9F73BA02FC7}" presName="node" presStyleLbl="node1" presStyleIdx="1" presStyleCnt="8" custScaleX="173797" custScaleY="123764" custRadScaleRad="104735" custRadScaleInc="19571">
        <dgm:presLayoutVars>
          <dgm:bulletEnabled val="1"/>
        </dgm:presLayoutVars>
      </dgm:prSet>
      <dgm:spPr/>
      <dgm:t>
        <a:bodyPr/>
        <a:lstStyle/>
        <a:p>
          <a:endParaRPr lang="en-US"/>
        </a:p>
      </dgm:t>
    </dgm:pt>
    <dgm:pt modelId="{1D5CD389-418B-5B43-BA01-4EB66440E980}" type="pres">
      <dgm:prSet presAssocID="{F9F95347-38BF-9C4B-A1E0-D9F73BA02FC7}" presName="spNode" presStyleCnt="0"/>
      <dgm:spPr/>
    </dgm:pt>
    <dgm:pt modelId="{0158A4BD-236F-F34A-811F-0A1E4901611F}" type="pres">
      <dgm:prSet presAssocID="{943CBB3E-CDA0-EB4F-8EED-84F8A2E082F3}" presName="sibTrans" presStyleLbl="sibTrans1D1" presStyleIdx="1" presStyleCnt="8"/>
      <dgm:spPr/>
      <dgm:t>
        <a:bodyPr/>
        <a:lstStyle/>
        <a:p>
          <a:endParaRPr lang="en-US"/>
        </a:p>
      </dgm:t>
    </dgm:pt>
    <dgm:pt modelId="{E9838D11-5AD1-6B4D-8E4F-1AF629F27DDC}" type="pres">
      <dgm:prSet presAssocID="{5DAE47D5-E940-EA46-A287-4B2F6F4B4DAD}" presName="node" presStyleLbl="node1" presStyleIdx="2" presStyleCnt="8" custScaleX="206870" custScaleY="173910">
        <dgm:presLayoutVars>
          <dgm:bulletEnabled val="1"/>
        </dgm:presLayoutVars>
      </dgm:prSet>
      <dgm:spPr/>
      <dgm:t>
        <a:bodyPr/>
        <a:lstStyle/>
        <a:p>
          <a:endParaRPr lang="en-US"/>
        </a:p>
      </dgm:t>
    </dgm:pt>
    <dgm:pt modelId="{2BEBF661-1A3D-F448-871A-A4BEFAF2442A}" type="pres">
      <dgm:prSet presAssocID="{5DAE47D5-E940-EA46-A287-4B2F6F4B4DAD}" presName="spNode" presStyleCnt="0"/>
      <dgm:spPr/>
    </dgm:pt>
    <dgm:pt modelId="{070511D5-7C23-8B48-95A8-7D05B2E4E5CE}" type="pres">
      <dgm:prSet presAssocID="{69C0BF66-FC34-BD44-B9D5-112EA12A00BC}" presName="sibTrans" presStyleLbl="sibTrans1D1" presStyleIdx="2" presStyleCnt="8"/>
      <dgm:spPr/>
      <dgm:t>
        <a:bodyPr/>
        <a:lstStyle/>
        <a:p>
          <a:endParaRPr lang="en-US"/>
        </a:p>
      </dgm:t>
    </dgm:pt>
    <dgm:pt modelId="{FF8B57EE-1AB2-A147-A689-3F95672E7F99}" type="pres">
      <dgm:prSet presAssocID="{72FF1C15-0AA5-9241-BD61-EB7A8105F8C1}" presName="node" presStyleLbl="node1" presStyleIdx="3" presStyleCnt="8" custScaleX="153298" custScaleY="74221" custRadScaleRad="99988" custRadScaleInc="-46955">
        <dgm:presLayoutVars>
          <dgm:bulletEnabled val="1"/>
        </dgm:presLayoutVars>
      </dgm:prSet>
      <dgm:spPr/>
      <dgm:t>
        <a:bodyPr/>
        <a:lstStyle/>
        <a:p>
          <a:endParaRPr lang="en-US"/>
        </a:p>
      </dgm:t>
    </dgm:pt>
    <dgm:pt modelId="{2B868E3F-DA98-2A4E-BD7C-0FDF4A172D26}" type="pres">
      <dgm:prSet presAssocID="{72FF1C15-0AA5-9241-BD61-EB7A8105F8C1}" presName="spNode" presStyleCnt="0"/>
      <dgm:spPr/>
    </dgm:pt>
    <dgm:pt modelId="{9C5348D2-2D00-A04C-A0C8-FB2A0B3AA132}" type="pres">
      <dgm:prSet presAssocID="{5357C31A-3CF2-234C-A005-0D096F6D499D}" presName="sibTrans" presStyleLbl="sibTrans1D1" presStyleIdx="3" presStyleCnt="8"/>
      <dgm:spPr/>
      <dgm:t>
        <a:bodyPr/>
        <a:lstStyle/>
        <a:p>
          <a:endParaRPr lang="en-US"/>
        </a:p>
      </dgm:t>
    </dgm:pt>
    <dgm:pt modelId="{34160A41-D368-694E-8A11-A11CBAA6B827}" type="pres">
      <dgm:prSet presAssocID="{3EB34D4B-ED08-8444-9428-8555017A2502}" presName="node" presStyleLbl="node1" presStyleIdx="4" presStyleCnt="8" custScaleX="192725" custScaleY="97004" custRadScaleRad="92958" custRadScaleInc="-2226">
        <dgm:presLayoutVars>
          <dgm:bulletEnabled val="1"/>
        </dgm:presLayoutVars>
      </dgm:prSet>
      <dgm:spPr/>
      <dgm:t>
        <a:bodyPr/>
        <a:lstStyle/>
        <a:p>
          <a:endParaRPr lang="en-US"/>
        </a:p>
      </dgm:t>
    </dgm:pt>
    <dgm:pt modelId="{9B3E97C1-C400-1C40-8691-DCD3A0F9A96C}" type="pres">
      <dgm:prSet presAssocID="{3EB34D4B-ED08-8444-9428-8555017A2502}" presName="spNode" presStyleCnt="0"/>
      <dgm:spPr/>
    </dgm:pt>
    <dgm:pt modelId="{86A4B0AE-087B-5B44-A3A3-46294445D7F6}" type="pres">
      <dgm:prSet presAssocID="{06D8D989-584F-6247-8FAF-2071F77B3BEB}" presName="sibTrans" presStyleLbl="sibTrans1D1" presStyleIdx="4" presStyleCnt="8"/>
      <dgm:spPr/>
      <dgm:t>
        <a:bodyPr/>
        <a:lstStyle/>
        <a:p>
          <a:endParaRPr lang="en-US"/>
        </a:p>
      </dgm:t>
    </dgm:pt>
    <dgm:pt modelId="{0AF95D70-6074-CC41-AFC5-9C957EC25845}" type="pres">
      <dgm:prSet presAssocID="{EC201639-4DE4-9144-8A5D-EE351F452DA6}" presName="node" presStyleLbl="node1" presStyleIdx="5" presStyleCnt="8" custScaleX="177743" custScaleY="102053" custRadScaleRad="96003" custRadScaleInc="42772">
        <dgm:presLayoutVars>
          <dgm:bulletEnabled val="1"/>
        </dgm:presLayoutVars>
      </dgm:prSet>
      <dgm:spPr/>
      <dgm:t>
        <a:bodyPr/>
        <a:lstStyle/>
        <a:p>
          <a:endParaRPr lang="en-US"/>
        </a:p>
      </dgm:t>
    </dgm:pt>
    <dgm:pt modelId="{B786E620-ACF0-1946-9563-F3DE78A491A0}" type="pres">
      <dgm:prSet presAssocID="{EC201639-4DE4-9144-8A5D-EE351F452DA6}" presName="spNode" presStyleCnt="0"/>
      <dgm:spPr/>
    </dgm:pt>
    <dgm:pt modelId="{FFCF3962-A1A2-C840-8DB8-21BC1A7601D1}" type="pres">
      <dgm:prSet presAssocID="{CF651EAD-7CC7-1940-AD4D-BEDF32479DA6}" presName="sibTrans" presStyleLbl="sibTrans1D1" presStyleIdx="5" presStyleCnt="8"/>
      <dgm:spPr/>
      <dgm:t>
        <a:bodyPr/>
        <a:lstStyle/>
        <a:p>
          <a:endParaRPr lang="en-US"/>
        </a:p>
      </dgm:t>
    </dgm:pt>
    <dgm:pt modelId="{1DECCE08-52C7-FC48-AB8D-8F2154499B37}" type="pres">
      <dgm:prSet presAssocID="{85A196CC-9C3C-0744-A388-2FCA537AE9B4}" presName="node" presStyleLbl="node1" presStyleIdx="6" presStyleCnt="8" custScaleX="198980" custScaleY="178230">
        <dgm:presLayoutVars>
          <dgm:bulletEnabled val="1"/>
        </dgm:presLayoutVars>
      </dgm:prSet>
      <dgm:spPr/>
      <dgm:t>
        <a:bodyPr/>
        <a:lstStyle/>
        <a:p>
          <a:endParaRPr lang="en-US"/>
        </a:p>
      </dgm:t>
    </dgm:pt>
    <dgm:pt modelId="{AE8A9F46-7837-9A42-98DC-BD4FE8EC2C4A}" type="pres">
      <dgm:prSet presAssocID="{85A196CC-9C3C-0744-A388-2FCA537AE9B4}" presName="spNode" presStyleCnt="0"/>
      <dgm:spPr/>
    </dgm:pt>
    <dgm:pt modelId="{DC53809B-BE6E-3240-ACA2-9308E82FC5F1}" type="pres">
      <dgm:prSet presAssocID="{66521BAD-2340-7041-8A1F-76A5CF710A68}" presName="sibTrans" presStyleLbl="sibTrans1D1" presStyleIdx="6" presStyleCnt="8"/>
      <dgm:spPr/>
      <dgm:t>
        <a:bodyPr/>
        <a:lstStyle/>
        <a:p>
          <a:endParaRPr lang="en-US"/>
        </a:p>
      </dgm:t>
    </dgm:pt>
    <dgm:pt modelId="{94410AA8-8A59-024F-8FFA-8E11D17FBA3B}" type="pres">
      <dgm:prSet presAssocID="{DCB9BAB7-6E12-0B48-9C20-879B4746C56B}" presName="node" presStyleLbl="node1" presStyleIdx="7" presStyleCnt="8" custScaleX="229677" custScaleY="124612" custRadScaleRad="111697" custRadScaleInc="-92621">
        <dgm:presLayoutVars>
          <dgm:bulletEnabled val="1"/>
        </dgm:presLayoutVars>
      </dgm:prSet>
      <dgm:spPr/>
      <dgm:t>
        <a:bodyPr/>
        <a:lstStyle/>
        <a:p>
          <a:endParaRPr lang="en-US"/>
        </a:p>
      </dgm:t>
    </dgm:pt>
    <dgm:pt modelId="{CFA99526-F865-174F-839F-84D29DAB98FA}" type="pres">
      <dgm:prSet presAssocID="{DCB9BAB7-6E12-0B48-9C20-879B4746C56B}" presName="spNode" presStyleCnt="0"/>
      <dgm:spPr/>
    </dgm:pt>
    <dgm:pt modelId="{3F843934-7CD7-8A47-BCF1-4C3F224B7B93}" type="pres">
      <dgm:prSet presAssocID="{7A7D693F-D94B-3B49-9050-D83EB206D48D}" presName="sibTrans" presStyleLbl="sibTrans1D1" presStyleIdx="7" presStyleCnt="8"/>
      <dgm:spPr/>
      <dgm:t>
        <a:bodyPr/>
        <a:lstStyle/>
        <a:p>
          <a:endParaRPr lang="en-US"/>
        </a:p>
      </dgm:t>
    </dgm:pt>
  </dgm:ptLst>
  <dgm:cxnLst>
    <dgm:cxn modelId="{DD308BA3-4647-BA45-950D-E890ED6FCC68}" type="presOf" srcId="{CAC2977E-B67B-DE4B-9810-D5964FD0D879}" destId="{2A704BF6-5594-434A-9A99-7C6544101F4E}" srcOrd="0" destOrd="0" presId="urn:microsoft.com/office/officeart/2005/8/layout/cycle6"/>
    <dgm:cxn modelId="{8AE2DEAA-505E-8C46-B581-3FDFC49420EE}" type="presOf" srcId="{D029E6BA-9ABB-4345-8D21-1429F5B9ED06}" destId="{92CE5580-56E3-8746-B051-B35FEEDD496E}" srcOrd="0" destOrd="0" presId="urn:microsoft.com/office/officeart/2005/8/layout/cycle6"/>
    <dgm:cxn modelId="{BA8DD8F8-B271-DA4F-9DDF-992A40AA699A}" srcId="{CAC2977E-B67B-DE4B-9810-D5964FD0D879}" destId="{F9F95347-38BF-9C4B-A1E0-D9F73BA02FC7}" srcOrd="1" destOrd="0" parTransId="{9B74540C-046F-7144-9F6C-167E56A83E1E}" sibTransId="{943CBB3E-CDA0-EB4F-8EED-84F8A2E082F3}"/>
    <dgm:cxn modelId="{5D7991EC-A028-814E-BC47-CADDA2A6EBA5}" type="presOf" srcId="{66521BAD-2340-7041-8A1F-76A5CF710A68}" destId="{DC53809B-BE6E-3240-ACA2-9308E82FC5F1}" srcOrd="0" destOrd="0" presId="urn:microsoft.com/office/officeart/2005/8/layout/cycle6"/>
    <dgm:cxn modelId="{A4E9FA4A-2695-4944-89D8-5C98D2176916}" srcId="{CAC2977E-B67B-DE4B-9810-D5964FD0D879}" destId="{72FF1C15-0AA5-9241-BD61-EB7A8105F8C1}" srcOrd="3" destOrd="0" parTransId="{A5F5097C-F924-6A44-838A-F633CD57F9FE}" sibTransId="{5357C31A-3CF2-234C-A005-0D096F6D499D}"/>
    <dgm:cxn modelId="{5F6B1B3A-B594-E849-AAFB-91ACD7B5226C}" type="presOf" srcId="{6C5424DC-5AD8-FD48-BCBF-25EE407E93DA}" destId="{3CE5D017-5F17-314B-BEE7-E68FD19180BB}" srcOrd="0" destOrd="0" presId="urn:microsoft.com/office/officeart/2005/8/layout/cycle6"/>
    <dgm:cxn modelId="{B44C919E-BDE3-8C4E-9727-FB59E1F4DCF9}" type="presOf" srcId="{EC201639-4DE4-9144-8A5D-EE351F452DA6}" destId="{0AF95D70-6074-CC41-AFC5-9C957EC25845}" srcOrd="0" destOrd="0" presId="urn:microsoft.com/office/officeart/2005/8/layout/cycle6"/>
    <dgm:cxn modelId="{70CDD3F1-9E60-9D4F-BAB7-CAB88319C017}" type="presOf" srcId="{943CBB3E-CDA0-EB4F-8EED-84F8A2E082F3}" destId="{0158A4BD-236F-F34A-811F-0A1E4901611F}" srcOrd="0" destOrd="0" presId="urn:microsoft.com/office/officeart/2005/8/layout/cycle6"/>
    <dgm:cxn modelId="{F2D1F0B8-6B98-A341-8400-DD877AE819BD}" type="presOf" srcId="{7A7D693F-D94B-3B49-9050-D83EB206D48D}" destId="{3F843934-7CD7-8A47-BCF1-4C3F224B7B93}" srcOrd="0" destOrd="0" presId="urn:microsoft.com/office/officeart/2005/8/layout/cycle6"/>
    <dgm:cxn modelId="{56F10857-40F3-FE44-BAD7-FA428CFCB41A}" srcId="{CAC2977E-B67B-DE4B-9810-D5964FD0D879}" destId="{EC201639-4DE4-9144-8A5D-EE351F452DA6}" srcOrd="5" destOrd="0" parTransId="{E8AC64CA-A2DA-B544-A4DA-E054591E4FB1}" sibTransId="{CF651EAD-7CC7-1940-AD4D-BEDF32479DA6}"/>
    <dgm:cxn modelId="{3D4D31C4-03E7-884C-94B5-B418C8A31798}" srcId="{CAC2977E-B67B-DE4B-9810-D5964FD0D879}" destId="{85A196CC-9C3C-0744-A388-2FCA537AE9B4}" srcOrd="6" destOrd="0" parTransId="{28691C61-6D1F-A04B-833D-0A1F2C88FE8C}" sibTransId="{66521BAD-2340-7041-8A1F-76A5CF710A68}"/>
    <dgm:cxn modelId="{AD5C6A09-A01C-8443-B350-1495BBCA2A94}" type="presOf" srcId="{06D8D989-584F-6247-8FAF-2071F77B3BEB}" destId="{86A4B0AE-087B-5B44-A3A3-46294445D7F6}" srcOrd="0" destOrd="0" presId="urn:microsoft.com/office/officeart/2005/8/layout/cycle6"/>
    <dgm:cxn modelId="{210E6847-0101-9349-AB7E-6D973B29FE53}" srcId="{CAC2977E-B67B-DE4B-9810-D5964FD0D879}" destId="{3EB34D4B-ED08-8444-9428-8555017A2502}" srcOrd="4" destOrd="0" parTransId="{BB3A17C6-4967-BB42-BBB7-2EC0E0F9074E}" sibTransId="{06D8D989-584F-6247-8FAF-2071F77B3BEB}"/>
    <dgm:cxn modelId="{14B9662D-DC87-8549-9C0B-31DFD5A4F408}" type="presOf" srcId="{85A196CC-9C3C-0744-A388-2FCA537AE9B4}" destId="{1DECCE08-52C7-FC48-AB8D-8F2154499B37}" srcOrd="0" destOrd="0" presId="urn:microsoft.com/office/officeart/2005/8/layout/cycle6"/>
    <dgm:cxn modelId="{607EDD49-29FC-9C4D-92BA-2E5B43BEA8A2}" type="presOf" srcId="{5357C31A-3CF2-234C-A005-0D096F6D499D}" destId="{9C5348D2-2D00-A04C-A0C8-FB2A0B3AA132}" srcOrd="0" destOrd="0" presId="urn:microsoft.com/office/officeart/2005/8/layout/cycle6"/>
    <dgm:cxn modelId="{068EB4C3-C6A8-6843-BEA3-3866A99813B7}" type="presOf" srcId="{5DAE47D5-E940-EA46-A287-4B2F6F4B4DAD}" destId="{E9838D11-5AD1-6B4D-8E4F-1AF629F27DDC}" srcOrd="0" destOrd="0" presId="urn:microsoft.com/office/officeart/2005/8/layout/cycle6"/>
    <dgm:cxn modelId="{34036614-9F36-A548-86A6-3C18A46963D1}" srcId="{CAC2977E-B67B-DE4B-9810-D5964FD0D879}" destId="{5DAE47D5-E940-EA46-A287-4B2F6F4B4DAD}" srcOrd="2" destOrd="0" parTransId="{BE8BB256-5D22-2544-917E-92901702F281}" sibTransId="{69C0BF66-FC34-BD44-B9D5-112EA12A00BC}"/>
    <dgm:cxn modelId="{DA535D7D-7F95-E44E-84B8-05680388A6A5}" type="presOf" srcId="{72FF1C15-0AA5-9241-BD61-EB7A8105F8C1}" destId="{FF8B57EE-1AB2-A147-A689-3F95672E7F99}" srcOrd="0" destOrd="0" presId="urn:microsoft.com/office/officeart/2005/8/layout/cycle6"/>
    <dgm:cxn modelId="{B65D10A9-76EC-0342-AE2B-AE57A7B12B1E}" type="presOf" srcId="{DCB9BAB7-6E12-0B48-9C20-879B4746C56B}" destId="{94410AA8-8A59-024F-8FFA-8E11D17FBA3B}" srcOrd="0" destOrd="0" presId="urn:microsoft.com/office/officeart/2005/8/layout/cycle6"/>
    <dgm:cxn modelId="{12A2552E-3691-C940-90D9-30ED0800D9FC}" type="presOf" srcId="{CF651EAD-7CC7-1940-AD4D-BEDF32479DA6}" destId="{FFCF3962-A1A2-C840-8DB8-21BC1A7601D1}" srcOrd="0" destOrd="0" presId="urn:microsoft.com/office/officeart/2005/8/layout/cycle6"/>
    <dgm:cxn modelId="{187CFA26-E320-9642-B134-B5AB971A878B}" type="presOf" srcId="{69C0BF66-FC34-BD44-B9D5-112EA12A00BC}" destId="{070511D5-7C23-8B48-95A8-7D05B2E4E5CE}" srcOrd="0" destOrd="0" presId="urn:microsoft.com/office/officeart/2005/8/layout/cycle6"/>
    <dgm:cxn modelId="{FD4FE54D-0F40-DB48-977A-97C11F977B8C}" srcId="{CAC2977E-B67B-DE4B-9810-D5964FD0D879}" destId="{D029E6BA-9ABB-4345-8D21-1429F5B9ED06}" srcOrd="0" destOrd="0" parTransId="{9E4E384B-179B-754A-AF1D-C305C4540CD6}" sibTransId="{6C5424DC-5AD8-FD48-BCBF-25EE407E93DA}"/>
    <dgm:cxn modelId="{C73AEB22-ACA5-D04D-9398-1F43E880BAD4}" srcId="{CAC2977E-B67B-DE4B-9810-D5964FD0D879}" destId="{DCB9BAB7-6E12-0B48-9C20-879B4746C56B}" srcOrd="7" destOrd="0" parTransId="{2E8F99DB-0D31-1048-B445-AEC04BE4D09F}" sibTransId="{7A7D693F-D94B-3B49-9050-D83EB206D48D}"/>
    <dgm:cxn modelId="{BD0C6615-C6B6-BD44-A89C-16009A0063B0}" type="presOf" srcId="{F9F95347-38BF-9C4B-A1E0-D9F73BA02FC7}" destId="{F8BC0930-887B-9347-8DAA-6D5F862C7EBB}" srcOrd="0" destOrd="0" presId="urn:microsoft.com/office/officeart/2005/8/layout/cycle6"/>
    <dgm:cxn modelId="{BC98EA12-84C9-8D40-92D8-3A5642A18409}" type="presOf" srcId="{3EB34D4B-ED08-8444-9428-8555017A2502}" destId="{34160A41-D368-694E-8A11-A11CBAA6B827}" srcOrd="0" destOrd="0" presId="urn:microsoft.com/office/officeart/2005/8/layout/cycle6"/>
    <dgm:cxn modelId="{98CC4D54-FD03-5244-A9A0-EA33FFDD0D26}" type="presParOf" srcId="{2A704BF6-5594-434A-9A99-7C6544101F4E}" destId="{92CE5580-56E3-8746-B051-B35FEEDD496E}" srcOrd="0" destOrd="0" presId="urn:microsoft.com/office/officeart/2005/8/layout/cycle6"/>
    <dgm:cxn modelId="{0E70333A-F218-AE45-B21A-884CBAD13872}" type="presParOf" srcId="{2A704BF6-5594-434A-9A99-7C6544101F4E}" destId="{42F4A0C4-E64B-0B42-BB9D-7F7FCBAF3792}" srcOrd="1" destOrd="0" presId="urn:microsoft.com/office/officeart/2005/8/layout/cycle6"/>
    <dgm:cxn modelId="{020DC053-890C-F143-ADBE-99519983473B}" type="presParOf" srcId="{2A704BF6-5594-434A-9A99-7C6544101F4E}" destId="{3CE5D017-5F17-314B-BEE7-E68FD19180BB}" srcOrd="2" destOrd="0" presId="urn:microsoft.com/office/officeart/2005/8/layout/cycle6"/>
    <dgm:cxn modelId="{D0799A76-FB1C-1B49-9B89-E7B9CBE661F5}" type="presParOf" srcId="{2A704BF6-5594-434A-9A99-7C6544101F4E}" destId="{F8BC0930-887B-9347-8DAA-6D5F862C7EBB}" srcOrd="3" destOrd="0" presId="urn:microsoft.com/office/officeart/2005/8/layout/cycle6"/>
    <dgm:cxn modelId="{E5DE1583-7B9E-E94C-9523-8F4C66445E89}" type="presParOf" srcId="{2A704BF6-5594-434A-9A99-7C6544101F4E}" destId="{1D5CD389-418B-5B43-BA01-4EB66440E980}" srcOrd="4" destOrd="0" presId="urn:microsoft.com/office/officeart/2005/8/layout/cycle6"/>
    <dgm:cxn modelId="{CF2F2647-3D3C-374B-8F7C-D888A9C784A7}" type="presParOf" srcId="{2A704BF6-5594-434A-9A99-7C6544101F4E}" destId="{0158A4BD-236F-F34A-811F-0A1E4901611F}" srcOrd="5" destOrd="0" presId="urn:microsoft.com/office/officeart/2005/8/layout/cycle6"/>
    <dgm:cxn modelId="{7D420F1D-1CEB-8842-8227-359902FB0B29}" type="presParOf" srcId="{2A704BF6-5594-434A-9A99-7C6544101F4E}" destId="{E9838D11-5AD1-6B4D-8E4F-1AF629F27DDC}" srcOrd="6" destOrd="0" presId="urn:microsoft.com/office/officeart/2005/8/layout/cycle6"/>
    <dgm:cxn modelId="{2974CF72-EEB1-9B46-94F3-1B98EB82B026}" type="presParOf" srcId="{2A704BF6-5594-434A-9A99-7C6544101F4E}" destId="{2BEBF661-1A3D-F448-871A-A4BEFAF2442A}" srcOrd="7" destOrd="0" presId="urn:microsoft.com/office/officeart/2005/8/layout/cycle6"/>
    <dgm:cxn modelId="{4B12F964-B9F8-7C47-86B6-51B332949B22}" type="presParOf" srcId="{2A704BF6-5594-434A-9A99-7C6544101F4E}" destId="{070511D5-7C23-8B48-95A8-7D05B2E4E5CE}" srcOrd="8" destOrd="0" presId="urn:microsoft.com/office/officeart/2005/8/layout/cycle6"/>
    <dgm:cxn modelId="{5F409178-C27C-554B-91F8-A649A032BBC3}" type="presParOf" srcId="{2A704BF6-5594-434A-9A99-7C6544101F4E}" destId="{FF8B57EE-1AB2-A147-A689-3F95672E7F99}" srcOrd="9" destOrd="0" presId="urn:microsoft.com/office/officeart/2005/8/layout/cycle6"/>
    <dgm:cxn modelId="{05A8F159-7092-D046-92B6-FBDEE4A2EDC2}" type="presParOf" srcId="{2A704BF6-5594-434A-9A99-7C6544101F4E}" destId="{2B868E3F-DA98-2A4E-BD7C-0FDF4A172D26}" srcOrd="10" destOrd="0" presId="urn:microsoft.com/office/officeart/2005/8/layout/cycle6"/>
    <dgm:cxn modelId="{A34937B9-A82C-864D-9F98-5D5035BBC018}" type="presParOf" srcId="{2A704BF6-5594-434A-9A99-7C6544101F4E}" destId="{9C5348D2-2D00-A04C-A0C8-FB2A0B3AA132}" srcOrd="11" destOrd="0" presId="urn:microsoft.com/office/officeart/2005/8/layout/cycle6"/>
    <dgm:cxn modelId="{474BCC53-249A-0242-8040-35E8843CFABE}" type="presParOf" srcId="{2A704BF6-5594-434A-9A99-7C6544101F4E}" destId="{34160A41-D368-694E-8A11-A11CBAA6B827}" srcOrd="12" destOrd="0" presId="urn:microsoft.com/office/officeart/2005/8/layout/cycle6"/>
    <dgm:cxn modelId="{5007336E-C3B7-D34E-8497-9D00E199AE7F}" type="presParOf" srcId="{2A704BF6-5594-434A-9A99-7C6544101F4E}" destId="{9B3E97C1-C400-1C40-8691-DCD3A0F9A96C}" srcOrd="13" destOrd="0" presId="urn:microsoft.com/office/officeart/2005/8/layout/cycle6"/>
    <dgm:cxn modelId="{706991BF-E538-324A-836F-87AD066A9D70}" type="presParOf" srcId="{2A704BF6-5594-434A-9A99-7C6544101F4E}" destId="{86A4B0AE-087B-5B44-A3A3-46294445D7F6}" srcOrd="14" destOrd="0" presId="urn:microsoft.com/office/officeart/2005/8/layout/cycle6"/>
    <dgm:cxn modelId="{F6D21341-6934-464F-BFBF-681C3E3D1082}" type="presParOf" srcId="{2A704BF6-5594-434A-9A99-7C6544101F4E}" destId="{0AF95D70-6074-CC41-AFC5-9C957EC25845}" srcOrd="15" destOrd="0" presId="urn:microsoft.com/office/officeart/2005/8/layout/cycle6"/>
    <dgm:cxn modelId="{F633F439-F5C1-D443-846C-31DE5263BF13}" type="presParOf" srcId="{2A704BF6-5594-434A-9A99-7C6544101F4E}" destId="{B786E620-ACF0-1946-9563-F3DE78A491A0}" srcOrd="16" destOrd="0" presId="urn:microsoft.com/office/officeart/2005/8/layout/cycle6"/>
    <dgm:cxn modelId="{E0CEC013-7971-7A49-B63A-B4B8CB48A8C4}" type="presParOf" srcId="{2A704BF6-5594-434A-9A99-7C6544101F4E}" destId="{FFCF3962-A1A2-C840-8DB8-21BC1A7601D1}" srcOrd="17" destOrd="0" presId="urn:microsoft.com/office/officeart/2005/8/layout/cycle6"/>
    <dgm:cxn modelId="{4C63C92D-7B3E-9149-B619-BFCCF3853A77}" type="presParOf" srcId="{2A704BF6-5594-434A-9A99-7C6544101F4E}" destId="{1DECCE08-52C7-FC48-AB8D-8F2154499B37}" srcOrd="18" destOrd="0" presId="urn:microsoft.com/office/officeart/2005/8/layout/cycle6"/>
    <dgm:cxn modelId="{F1EFBEEF-D238-A147-86A5-E8469CDB2CAA}" type="presParOf" srcId="{2A704BF6-5594-434A-9A99-7C6544101F4E}" destId="{AE8A9F46-7837-9A42-98DC-BD4FE8EC2C4A}" srcOrd="19" destOrd="0" presId="urn:microsoft.com/office/officeart/2005/8/layout/cycle6"/>
    <dgm:cxn modelId="{E88928E1-5906-1443-BC56-74B89EDFDD6E}" type="presParOf" srcId="{2A704BF6-5594-434A-9A99-7C6544101F4E}" destId="{DC53809B-BE6E-3240-ACA2-9308E82FC5F1}" srcOrd="20" destOrd="0" presId="urn:microsoft.com/office/officeart/2005/8/layout/cycle6"/>
    <dgm:cxn modelId="{13E9D137-F842-2D4D-9E02-96827982C02F}" type="presParOf" srcId="{2A704BF6-5594-434A-9A99-7C6544101F4E}" destId="{94410AA8-8A59-024F-8FFA-8E11D17FBA3B}" srcOrd="21" destOrd="0" presId="urn:microsoft.com/office/officeart/2005/8/layout/cycle6"/>
    <dgm:cxn modelId="{E2EA3EF5-50F9-234B-89EB-1068D7959207}" type="presParOf" srcId="{2A704BF6-5594-434A-9A99-7C6544101F4E}" destId="{CFA99526-F865-174F-839F-84D29DAB98FA}" srcOrd="22" destOrd="0" presId="urn:microsoft.com/office/officeart/2005/8/layout/cycle6"/>
    <dgm:cxn modelId="{1E3C7CE0-734C-0B44-88CD-734FE6A02E6E}" type="presParOf" srcId="{2A704BF6-5594-434A-9A99-7C6544101F4E}" destId="{3F843934-7CD7-8A47-BCF1-4C3F224B7B93}"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E5580-56E3-8746-B051-B35FEEDD496E}">
      <dsp:nvSpPr>
        <dsp:cNvPr id="0" name=""/>
        <dsp:cNvSpPr/>
      </dsp:nvSpPr>
      <dsp:spPr>
        <a:xfrm>
          <a:off x="3213101" y="-263422"/>
          <a:ext cx="1560211" cy="1754728"/>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solidFill>
                <a:schemeClr val="tx1"/>
              </a:solidFill>
            </a:rPr>
            <a:t>Make </a:t>
          </a:r>
          <a:r>
            <a:rPr lang="en-US" sz="1700" kern="1200" baseline="0" dirty="0" smtClean="0">
              <a:solidFill>
                <a:schemeClr val="tx1"/>
              </a:solidFill>
            </a:rPr>
            <a:t>Sense</a:t>
          </a:r>
        </a:p>
        <a:p>
          <a:pPr lvl="0" algn="ctr" defTabSz="755650" rtl="0">
            <a:lnSpc>
              <a:spcPct val="90000"/>
            </a:lnSpc>
            <a:spcBef>
              <a:spcPct val="0"/>
            </a:spcBef>
            <a:spcAft>
              <a:spcPct val="35000"/>
            </a:spcAft>
          </a:pPr>
          <a:r>
            <a:rPr lang="en-US" sz="1700" kern="1200" baseline="0" dirty="0" smtClean="0">
              <a:solidFill>
                <a:schemeClr val="tx1"/>
              </a:solidFill>
            </a:rPr>
            <a:t>Persevere in Solving  Problems</a:t>
          </a:r>
          <a:endParaRPr lang="en-US" sz="1700" kern="1200" baseline="0" dirty="0">
            <a:solidFill>
              <a:schemeClr val="tx1"/>
            </a:solidFill>
          </a:endParaRPr>
        </a:p>
      </dsp:txBody>
      <dsp:txXfrm>
        <a:off x="3289264" y="-187259"/>
        <a:ext cx="1407885" cy="1602402"/>
      </dsp:txXfrm>
    </dsp:sp>
    <dsp:sp modelId="{3CE5D017-5F17-314B-BEE7-E68FD19180BB}">
      <dsp:nvSpPr>
        <dsp:cNvPr id="0" name=""/>
        <dsp:cNvSpPr/>
      </dsp:nvSpPr>
      <dsp:spPr>
        <a:xfrm>
          <a:off x="2102679" y="724683"/>
          <a:ext cx="4687767" cy="4687767"/>
        </a:xfrm>
        <a:custGeom>
          <a:avLst/>
          <a:gdLst/>
          <a:ahLst/>
          <a:cxnLst/>
          <a:rect l="0" t="0" r="0" b="0"/>
          <a:pathLst>
            <a:path>
              <a:moveTo>
                <a:pt x="2676282" y="23689"/>
              </a:moveTo>
              <a:arcTo wR="2343883" hR="2343883" stAng="16689175" swAng="82243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BC0930-887B-9347-8DAA-6D5F862C7EBB}">
      <dsp:nvSpPr>
        <dsp:cNvPr id="0" name=""/>
        <dsp:cNvSpPr/>
      </dsp:nvSpPr>
      <dsp:spPr>
        <a:xfrm>
          <a:off x="4913067" y="895351"/>
          <a:ext cx="1805230" cy="835599"/>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baseline="0" dirty="0" smtClean="0">
              <a:solidFill>
                <a:schemeClr val="tx1"/>
              </a:solidFill>
              <a:latin typeface="Helvetica" pitchFamily="34" charset="0"/>
              <a:ea typeface="+mn-ea"/>
              <a:cs typeface="Helvetica" pitchFamily="34" charset="0"/>
            </a:rPr>
            <a:t>Reason abstractly and quantitatively</a:t>
          </a:r>
        </a:p>
      </dsp:txBody>
      <dsp:txXfrm>
        <a:off x="4953858" y="936142"/>
        <a:ext cx="1723648" cy="754017"/>
      </dsp:txXfrm>
    </dsp:sp>
    <dsp:sp modelId="{0158A4BD-236F-F34A-811F-0A1E4901611F}">
      <dsp:nvSpPr>
        <dsp:cNvPr id="0" name=""/>
        <dsp:cNvSpPr/>
      </dsp:nvSpPr>
      <dsp:spPr>
        <a:xfrm>
          <a:off x="1581991" y="212765"/>
          <a:ext cx="4687767" cy="4687767"/>
        </a:xfrm>
        <a:custGeom>
          <a:avLst/>
          <a:gdLst/>
          <a:ahLst/>
          <a:cxnLst/>
          <a:rect l="0" t="0" r="0" b="0"/>
          <a:pathLst>
            <a:path>
              <a:moveTo>
                <a:pt x="4539814" y="1524323"/>
              </a:moveTo>
              <a:arcTo wR="2343883" hR="2343883" stAng="20372013" swAng="945421"/>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838D11-5AD1-6B4D-8E4F-1AF629F27DDC}">
      <dsp:nvSpPr>
        <dsp:cNvPr id="0" name=""/>
        <dsp:cNvSpPr/>
      </dsp:nvSpPr>
      <dsp:spPr>
        <a:xfrm>
          <a:off x="5262710" y="2370743"/>
          <a:ext cx="2148759" cy="1174162"/>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baseline="0" dirty="0" smtClean="0">
              <a:solidFill>
                <a:schemeClr val="tx1"/>
              </a:solidFill>
              <a:latin typeface="Helvetica" pitchFamily="34" charset="0"/>
              <a:ea typeface="+mn-ea"/>
              <a:cs typeface="Helvetica" pitchFamily="34" charset="0"/>
            </a:rPr>
            <a:t>Construct viable arguments and critique the reasoning of others</a:t>
          </a:r>
        </a:p>
      </dsp:txBody>
      <dsp:txXfrm>
        <a:off x="5320028" y="2428061"/>
        <a:ext cx="2034123" cy="1059526"/>
      </dsp:txXfrm>
    </dsp:sp>
    <dsp:sp modelId="{070511D5-7C23-8B48-95A8-7D05B2E4E5CE}">
      <dsp:nvSpPr>
        <dsp:cNvPr id="0" name=""/>
        <dsp:cNvSpPr/>
      </dsp:nvSpPr>
      <dsp:spPr>
        <a:xfrm>
          <a:off x="1649578" y="612955"/>
          <a:ext cx="4687767" cy="4687767"/>
        </a:xfrm>
        <a:custGeom>
          <a:avLst/>
          <a:gdLst/>
          <a:ahLst/>
          <a:cxnLst/>
          <a:rect l="0" t="0" r="0" b="0"/>
          <a:pathLst>
            <a:path>
              <a:moveTo>
                <a:pt x="4611147" y="2938277"/>
              </a:moveTo>
              <a:arcTo wR="2343883" hR="2343883" stAng="881416" swAng="942899"/>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8B57EE-1AB2-A147-A689-3F95672E7F99}">
      <dsp:nvSpPr>
        <dsp:cNvPr id="0" name=""/>
        <dsp:cNvSpPr/>
      </dsp:nvSpPr>
      <dsp:spPr>
        <a:xfrm>
          <a:off x="5044925" y="4148743"/>
          <a:ext cx="1592306" cy="501106"/>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baseline="0" dirty="0" smtClean="0">
              <a:solidFill>
                <a:schemeClr val="tx1">
                  <a:lumMod val="95000"/>
                  <a:lumOff val="5000"/>
                </a:schemeClr>
              </a:solidFill>
              <a:latin typeface="Helvetica" pitchFamily="34" charset="0"/>
              <a:ea typeface="+mn-ea"/>
              <a:cs typeface="Helvetica" pitchFamily="34" charset="0"/>
            </a:rPr>
            <a:t>Model with mathematics</a:t>
          </a:r>
        </a:p>
      </dsp:txBody>
      <dsp:txXfrm>
        <a:off x="5069387" y="4173205"/>
        <a:ext cx="1543382" cy="452182"/>
      </dsp:txXfrm>
    </dsp:sp>
    <dsp:sp modelId="{9C5348D2-2D00-A04C-A0C8-FB2A0B3AA132}">
      <dsp:nvSpPr>
        <dsp:cNvPr id="0" name=""/>
        <dsp:cNvSpPr/>
      </dsp:nvSpPr>
      <dsp:spPr>
        <a:xfrm>
          <a:off x="2124910" y="261341"/>
          <a:ext cx="4687767" cy="4687767"/>
        </a:xfrm>
        <a:custGeom>
          <a:avLst/>
          <a:gdLst/>
          <a:ahLst/>
          <a:cxnLst/>
          <a:rect l="0" t="0" r="0" b="0"/>
          <a:pathLst>
            <a:path>
              <a:moveTo>
                <a:pt x="3484181" y="4391690"/>
              </a:moveTo>
              <a:arcTo wR="2343883" hR="2343883" stAng="3653355" swAng="940858"/>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160A41-D368-694E-8A11-A11CBAA6B827}">
      <dsp:nvSpPr>
        <dsp:cNvPr id="0" name=""/>
        <dsp:cNvSpPr/>
      </dsp:nvSpPr>
      <dsp:spPr>
        <a:xfrm>
          <a:off x="3004986" y="4809151"/>
          <a:ext cx="2001835" cy="654927"/>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baseline="0" dirty="0" smtClean="0">
              <a:solidFill>
                <a:schemeClr val="tx1"/>
              </a:solidFill>
              <a:latin typeface="Helvetica" pitchFamily="34" charset="0"/>
              <a:ea typeface="+mn-ea"/>
              <a:cs typeface="Helvetica" pitchFamily="34" charset="0"/>
            </a:rPr>
            <a:t>Use appropriate tools strategically</a:t>
          </a:r>
          <a:endParaRPr lang="en-US" sz="1700" b="0" i="0" u="none" strike="noStrike" kern="1200" baseline="0" dirty="0" smtClean="0">
            <a:solidFill>
              <a:schemeClr val="tx1">
                <a:lumMod val="95000"/>
                <a:lumOff val="5000"/>
              </a:schemeClr>
            </a:solidFill>
            <a:latin typeface="Helvetica" pitchFamily="34" charset="0"/>
            <a:ea typeface="+mn-ea"/>
            <a:cs typeface="Helvetica" pitchFamily="34" charset="0"/>
          </a:endParaRPr>
        </a:p>
      </dsp:txBody>
      <dsp:txXfrm>
        <a:off x="3036957" y="4841122"/>
        <a:ext cx="1937893" cy="590985"/>
      </dsp:txXfrm>
    </dsp:sp>
    <dsp:sp modelId="{86A4B0AE-087B-5B44-A3A3-46294445D7F6}">
      <dsp:nvSpPr>
        <dsp:cNvPr id="0" name=""/>
        <dsp:cNvSpPr/>
      </dsp:nvSpPr>
      <dsp:spPr>
        <a:xfrm>
          <a:off x="1407473" y="333899"/>
          <a:ext cx="4687767" cy="4687767"/>
        </a:xfrm>
        <a:custGeom>
          <a:avLst/>
          <a:gdLst/>
          <a:ahLst/>
          <a:cxnLst/>
          <a:rect l="0" t="0" r="0" b="0"/>
          <a:pathLst>
            <a:path>
              <a:moveTo>
                <a:pt x="1593051" y="4564253"/>
              </a:moveTo>
              <a:arcTo wR="2343883" hR="2343883" stAng="6520998" swAng="67779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F95D70-6074-CC41-AFC5-9C957EC25845}">
      <dsp:nvSpPr>
        <dsp:cNvPr id="0" name=""/>
        <dsp:cNvSpPr/>
      </dsp:nvSpPr>
      <dsp:spPr>
        <a:xfrm>
          <a:off x="1311134" y="4016685"/>
          <a:ext cx="1846217" cy="689016"/>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baseline="0" dirty="0" smtClean="0">
              <a:solidFill>
                <a:schemeClr val="tx1"/>
              </a:solidFill>
              <a:latin typeface="Helvetica" pitchFamily="34" charset="0"/>
              <a:ea typeface="+mn-ea"/>
              <a:cs typeface="Helvetica" pitchFamily="34" charset="0"/>
            </a:rPr>
            <a:t>Attend to precision </a:t>
          </a:r>
        </a:p>
      </dsp:txBody>
      <dsp:txXfrm>
        <a:off x="1344769" y="4050320"/>
        <a:ext cx="1778947" cy="621746"/>
      </dsp:txXfrm>
    </dsp:sp>
    <dsp:sp modelId="{FFCF3962-A1A2-C840-8DB8-21BC1A7601D1}">
      <dsp:nvSpPr>
        <dsp:cNvPr id="0" name=""/>
        <dsp:cNvSpPr/>
      </dsp:nvSpPr>
      <dsp:spPr>
        <a:xfrm>
          <a:off x="1509907" y="228584"/>
          <a:ext cx="4687767" cy="4687767"/>
        </a:xfrm>
        <a:custGeom>
          <a:avLst/>
          <a:gdLst/>
          <a:ahLst/>
          <a:cxnLst/>
          <a:rect l="0" t="0" r="0" b="0"/>
          <a:pathLst>
            <a:path>
              <a:moveTo>
                <a:pt x="494501" y="3783875"/>
              </a:moveTo>
              <a:arcTo wR="2343883" hR="2343883" stAng="8525668" swAng="772206"/>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DECCE08-52C7-FC48-AB8D-8F2154499B37}">
      <dsp:nvSpPr>
        <dsp:cNvPr id="0" name=""/>
        <dsp:cNvSpPr/>
      </dsp:nvSpPr>
      <dsp:spPr>
        <a:xfrm>
          <a:off x="615919" y="2356160"/>
          <a:ext cx="2066805" cy="1203329"/>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0" i="0" u="none" strike="noStrike" kern="1200" baseline="0" dirty="0" smtClean="0">
              <a:solidFill>
                <a:schemeClr val="tx1"/>
              </a:solidFill>
              <a:latin typeface="Helvetica" pitchFamily="34" charset="0"/>
              <a:ea typeface="+mn-ea"/>
              <a:cs typeface="Helvetica" pitchFamily="34" charset="0"/>
            </a:rPr>
            <a:t>Look for and make use of structure</a:t>
          </a:r>
        </a:p>
      </dsp:txBody>
      <dsp:txXfrm>
        <a:off x="674661" y="2414902"/>
        <a:ext cx="1949321" cy="1085845"/>
      </dsp:txXfrm>
    </dsp:sp>
    <dsp:sp modelId="{DC53809B-BE6E-3240-ACA2-9308E82FC5F1}">
      <dsp:nvSpPr>
        <dsp:cNvPr id="0" name=""/>
        <dsp:cNvSpPr/>
      </dsp:nvSpPr>
      <dsp:spPr>
        <a:xfrm>
          <a:off x="1341549" y="-1276793"/>
          <a:ext cx="4687767" cy="4687767"/>
        </a:xfrm>
        <a:custGeom>
          <a:avLst/>
          <a:gdLst/>
          <a:ahLst/>
          <a:cxnLst/>
          <a:rect l="0" t="0" r="0" b="0"/>
          <a:pathLst>
            <a:path>
              <a:moveTo>
                <a:pt x="384242" y="3629805"/>
              </a:moveTo>
              <a:arcTo wR="2343883" hR="2343883" stAng="8803620" swAng="542057"/>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410AA8-8A59-024F-8FFA-8E11D17FBA3B}">
      <dsp:nvSpPr>
        <dsp:cNvPr id="0" name=""/>
        <dsp:cNvSpPr/>
      </dsp:nvSpPr>
      <dsp:spPr>
        <a:xfrm>
          <a:off x="558792" y="1184586"/>
          <a:ext cx="2385655" cy="841324"/>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0" i="0" u="none" strike="noStrike" kern="1200" baseline="0" dirty="0" smtClean="0">
              <a:solidFill>
                <a:schemeClr val="tx1"/>
              </a:solidFill>
              <a:latin typeface="Helvetica" pitchFamily="34" charset="0"/>
              <a:ea typeface="+mn-ea"/>
              <a:cs typeface="Helvetica" pitchFamily="34" charset="0"/>
            </a:rPr>
            <a:t>Look for and express regularity in repeated reasoning</a:t>
          </a:r>
        </a:p>
      </dsp:txBody>
      <dsp:txXfrm>
        <a:off x="599862" y="1225656"/>
        <a:ext cx="2303515" cy="759184"/>
      </dsp:txXfrm>
    </dsp:sp>
    <dsp:sp modelId="{3F843934-7CD7-8A47-BCF1-4C3F224B7B93}">
      <dsp:nvSpPr>
        <dsp:cNvPr id="0" name=""/>
        <dsp:cNvSpPr/>
      </dsp:nvSpPr>
      <dsp:spPr>
        <a:xfrm>
          <a:off x="1102304" y="735951"/>
          <a:ext cx="4687767" cy="4687767"/>
        </a:xfrm>
        <a:custGeom>
          <a:avLst/>
          <a:gdLst/>
          <a:ahLst/>
          <a:cxnLst/>
          <a:rect l="0" t="0" r="0" b="0"/>
          <a:pathLst>
            <a:path>
              <a:moveTo>
                <a:pt x="974755" y="441443"/>
              </a:moveTo>
              <a:arcTo wR="2343883" hR="2343883" stAng="14055514" swAng="178406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CAAB02-8D80-BB41-9BED-AB8E7D62AB0C}" type="slidenum">
              <a:rPr lang="en-US" smtClean="0"/>
              <a:pPr/>
              <a:t>‹#›</a:t>
            </a:fld>
            <a:endParaRPr lang="en-US"/>
          </a:p>
        </p:txBody>
      </p:sp>
    </p:spTree>
    <p:extLst>
      <p:ext uri="{BB962C8B-B14F-4D97-AF65-F5344CB8AC3E}">
        <p14:creationId xmlns:p14="http://schemas.microsoft.com/office/powerpoint/2010/main" val="238524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3C2CDD-32B0-1041-A120-452334F370AC}" type="datetimeFigureOut">
              <a:rPr lang="en-US" smtClean="0"/>
              <a:pPr/>
              <a:t>10/23/16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BD96A-B6B7-044F-9AAC-5F94CC7AD7F7}" type="slidenum">
              <a:rPr lang="en-US" smtClean="0"/>
              <a:pPr/>
              <a:t>‹#›</a:t>
            </a:fld>
            <a:endParaRPr lang="en-US"/>
          </a:p>
        </p:txBody>
      </p:sp>
    </p:spTree>
    <p:extLst>
      <p:ext uri="{BB962C8B-B14F-4D97-AF65-F5344CB8AC3E}">
        <p14:creationId xmlns:p14="http://schemas.microsoft.com/office/powerpoint/2010/main" val="30697090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0" dirty="0" smtClean="0"/>
              <a:t> min</a:t>
            </a:r>
            <a:endParaRPr lang="en-US" dirty="0"/>
          </a:p>
        </p:txBody>
      </p:sp>
      <p:sp>
        <p:nvSpPr>
          <p:cNvPr id="4" name="Slide Number Placeholder 3"/>
          <p:cNvSpPr>
            <a:spLocks noGrp="1"/>
          </p:cNvSpPr>
          <p:nvPr>
            <p:ph type="sldNum" sz="quarter" idx="10"/>
          </p:nvPr>
        </p:nvSpPr>
        <p:spPr/>
        <p:txBody>
          <a:bodyPr/>
          <a:lstStyle/>
          <a:p>
            <a:fld id="{158BD96A-B6B7-044F-9AAC-5F94CC7AD7F7}" type="slidenum">
              <a:rPr lang="en-US" smtClean="0"/>
              <a:pPr/>
              <a:t>2</a:t>
            </a:fld>
            <a:endParaRPr lang="en-US"/>
          </a:p>
        </p:txBody>
      </p:sp>
    </p:spTree>
    <p:extLst>
      <p:ext uri="{BB962C8B-B14F-4D97-AF65-F5344CB8AC3E}">
        <p14:creationId xmlns:p14="http://schemas.microsoft.com/office/powerpoint/2010/main" val="1552848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BD96A-B6B7-044F-9AAC-5F94CC7AD7F7}" type="slidenum">
              <a:rPr lang="en-US" smtClean="0"/>
              <a:pPr/>
              <a:t>55</a:t>
            </a:fld>
            <a:endParaRPr lang="en-US"/>
          </a:p>
        </p:txBody>
      </p:sp>
    </p:spTree>
    <p:extLst>
      <p:ext uri="{BB962C8B-B14F-4D97-AF65-F5344CB8AC3E}">
        <p14:creationId xmlns:p14="http://schemas.microsoft.com/office/powerpoint/2010/main" val="1151122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BD96A-B6B7-044F-9AAC-5F94CC7AD7F7}" type="slidenum">
              <a:rPr lang="en-US" smtClean="0"/>
              <a:pPr/>
              <a:t>56</a:t>
            </a:fld>
            <a:endParaRPr lang="en-US"/>
          </a:p>
        </p:txBody>
      </p:sp>
    </p:spTree>
    <p:extLst>
      <p:ext uri="{BB962C8B-B14F-4D97-AF65-F5344CB8AC3E}">
        <p14:creationId xmlns:p14="http://schemas.microsoft.com/office/powerpoint/2010/main" val="132824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BD96A-B6B7-044F-9AAC-5F94CC7AD7F7}" type="slidenum">
              <a:rPr lang="en-US" smtClean="0"/>
              <a:pPr/>
              <a:t>57</a:t>
            </a:fld>
            <a:endParaRPr lang="en-US"/>
          </a:p>
        </p:txBody>
      </p:sp>
    </p:spTree>
    <p:extLst>
      <p:ext uri="{BB962C8B-B14F-4D97-AF65-F5344CB8AC3E}">
        <p14:creationId xmlns:p14="http://schemas.microsoft.com/office/powerpoint/2010/main" val="1729545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BD96A-B6B7-044F-9AAC-5F94CC7AD7F7}" type="slidenum">
              <a:rPr lang="en-US" smtClean="0"/>
              <a:pPr/>
              <a:t>65</a:t>
            </a:fld>
            <a:endParaRPr lang="en-US"/>
          </a:p>
        </p:txBody>
      </p:sp>
    </p:spTree>
    <p:extLst>
      <p:ext uri="{BB962C8B-B14F-4D97-AF65-F5344CB8AC3E}">
        <p14:creationId xmlns:p14="http://schemas.microsoft.com/office/powerpoint/2010/main" val="108349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BD96A-B6B7-044F-9AAC-5F94CC7AD7F7}" type="slidenum">
              <a:rPr lang="en-US" smtClean="0"/>
              <a:pPr/>
              <a:t>15</a:t>
            </a:fld>
            <a:endParaRPr lang="en-US"/>
          </a:p>
        </p:txBody>
      </p:sp>
    </p:spTree>
    <p:extLst>
      <p:ext uri="{BB962C8B-B14F-4D97-AF65-F5344CB8AC3E}">
        <p14:creationId xmlns:p14="http://schemas.microsoft.com/office/powerpoint/2010/main" val="1111968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Modeling Problems -&gt; Ratio -&gt; patterns developed (equivalent</a:t>
            </a:r>
            <a:r>
              <a:rPr lang="en-US" baseline="0" dirty="0" smtClean="0"/>
              <a:t> ratios, fraction expressions, etc) -&gt; Solve problems (unit price, rate) -&gt; more problems such as proportional relationships -&gt;  </a:t>
            </a:r>
            <a:endParaRPr lang="en-US" dirty="0"/>
          </a:p>
        </p:txBody>
      </p:sp>
      <p:sp>
        <p:nvSpPr>
          <p:cNvPr id="4" name="Slide Number Placeholder 3"/>
          <p:cNvSpPr>
            <a:spLocks noGrp="1"/>
          </p:cNvSpPr>
          <p:nvPr>
            <p:ph type="sldNum" sz="quarter" idx="10"/>
          </p:nvPr>
        </p:nvSpPr>
        <p:spPr/>
        <p:txBody>
          <a:bodyPr/>
          <a:lstStyle/>
          <a:p>
            <a:fld id="{158BD96A-B6B7-044F-9AAC-5F94CC7AD7F7}" type="slidenum">
              <a:rPr lang="en-US" smtClean="0"/>
              <a:pPr/>
              <a:t>32</a:t>
            </a:fld>
            <a:endParaRPr lang="en-US"/>
          </a:p>
        </p:txBody>
      </p:sp>
    </p:spTree>
    <p:extLst>
      <p:ext uri="{BB962C8B-B14F-4D97-AF65-F5344CB8AC3E}">
        <p14:creationId xmlns:p14="http://schemas.microsoft.com/office/powerpoint/2010/main" val="1634679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Modeling Problems -&gt; Ratio -&gt; patterns developed (equivalent</a:t>
            </a:r>
            <a:r>
              <a:rPr lang="en-US" baseline="0" dirty="0" smtClean="0"/>
              <a:t> ratios, fraction expressions, etc) -&gt; Solve problems (unit price, rate) -&gt; more problems such as proportional relationships -&gt;  </a:t>
            </a:r>
            <a:endParaRPr lang="en-US" dirty="0"/>
          </a:p>
        </p:txBody>
      </p:sp>
      <p:sp>
        <p:nvSpPr>
          <p:cNvPr id="4" name="Slide Number Placeholder 3"/>
          <p:cNvSpPr>
            <a:spLocks noGrp="1"/>
          </p:cNvSpPr>
          <p:nvPr>
            <p:ph type="sldNum" sz="quarter" idx="10"/>
          </p:nvPr>
        </p:nvSpPr>
        <p:spPr/>
        <p:txBody>
          <a:bodyPr/>
          <a:lstStyle/>
          <a:p>
            <a:fld id="{158BD96A-B6B7-044F-9AAC-5F94CC7AD7F7}" type="slidenum">
              <a:rPr lang="en-US" smtClean="0"/>
              <a:pPr/>
              <a:t>36</a:t>
            </a:fld>
            <a:endParaRPr lang="en-US"/>
          </a:p>
        </p:txBody>
      </p:sp>
    </p:spTree>
    <p:extLst>
      <p:ext uri="{BB962C8B-B14F-4D97-AF65-F5344CB8AC3E}">
        <p14:creationId xmlns:p14="http://schemas.microsoft.com/office/powerpoint/2010/main" val="98037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BD96A-B6B7-044F-9AAC-5F94CC7AD7F7}" type="slidenum">
              <a:rPr lang="en-US" smtClean="0"/>
              <a:pPr/>
              <a:t>50</a:t>
            </a:fld>
            <a:endParaRPr lang="en-US"/>
          </a:p>
        </p:txBody>
      </p:sp>
    </p:spTree>
    <p:extLst>
      <p:ext uri="{BB962C8B-B14F-4D97-AF65-F5344CB8AC3E}">
        <p14:creationId xmlns:p14="http://schemas.microsoft.com/office/powerpoint/2010/main" val="754509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BD96A-B6B7-044F-9AAC-5F94CC7AD7F7}" type="slidenum">
              <a:rPr lang="en-US" smtClean="0"/>
              <a:pPr/>
              <a:t>51</a:t>
            </a:fld>
            <a:endParaRPr lang="en-US"/>
          </a:p>
        </p:txBody>
      </p:sp>
    </p:spTree>
    <p:extLst>
      <p:ext uri="{BB962C8B-B14F-4D97-AF65-F5344CB8AC3E}">
        <p14:creationId xmlns:p14="http://schemas.microsoft.com/office/powerpoint/2010/main" val="210165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BD96A-B6B7-044F-9AAC-5F94CC7AD7F7}" type="slidenum">
              <a:rPr lang="en-US" smtClean="0"/>
              <a:pPr/>
              <a:t>52</a:t>
            </a:fld>
            <a:endParaRPr lang="en-US"/>
          </a:p>
        </p:txBody>
      </p:sp>
    </p:spTree>
    <p:extLst>
      <p:ext uri="{BB962C8B-B14F-4D97-AF65-F5344CB8AC3E}">
        <p14:creationId xmlns:p14="http://schemas.microsoft.com/office/powerpoint/2010/main" val="11075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BD96A-B6B7-044F-9AAC-5F94CC7AD7F7}" type="slidenum">
              <a:rPr lang="en-US" smtClean="0"/>
              <a:pPr/>
              <a:t>53</a:t>
            </a:fld>
            <a:endParaRPr lang="en-US"/>
          </a:p>
        </p:txBody>
      </p:sp>
    </p:spTree>
    <p:extLst>
      <p:ext uri="{BB962C8B-B14F-4D97-AF65-F5344CB8AC3E}">
        <p14:creationId xmlns:p14="http://schemas.microsoft.com/office/powerpoint/2010/main" val="1336508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8BD96A-B6B7-044F-9AAC-5F94CC7AD7F7}" type="slidenum">
              <a:rPr lang="en-US" smtClean="0"/>
              <a:pPr/>
              <a:t>54</a:t>
            </a:fld>
            <a:endParaRPr lang="en-US"/>
          </a:p>
        </p:txBody>
      </p:sp>
    </p:spTree>
    <p:extLst>
      <p:ext uri="{BB962C8B-B14F-4D97-AF65-F5344CB8AC3E}">
        <p14:creationId xmlns:p14="http://schemas.microsoft.com/office/powerpoint/2010/main" val="24169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E7D7EDC-F1C4-1B40-BF84-98EDACF9E7BB}" type="datetimeFigureOut">
              <a:rPr lang="en-US" smtClean="0"/>
              <a:pPr/>
              <a:t>10/23/16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EE64615-29B6-E34E-AA53-B75DA05CCE6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7D7EDC-F1C4-1B40-BF84-98EDACF9E7BB}" type="datetimeFigureOut">
              <a:rPr lang="en-US" smtClean="0"/>
              <a:pPr/>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64615-29B6-E34E-AA53-B75DA05CCE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7D7EDC-F1C4-1B40-BF84-98EDACF9E7BB}" type="datetimeFigureOut">
              <a:rPr lang="en-US" smtClean="0"/>
              <a:pPr/>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64615-29B6-E34E-AA53-B75DA05CCE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E7D7EDC-F1C4-1B40-BF84-98EDACF9E7BB}" type="datetimeFigureOut">
              <a:rPr lang="en-US" smtClean="0"/>
              <a:pPr/>
              <a:t>10/23/16</a:t>
            </a:fld>
            <a:endParaRPr lang="en-US"/>
          </a:p>
        </p:txBody>
      </p:sp>
      <p:sp>
        <p:nvSpPr>
          <p:cNvPr id="9" name="Slide Number Placeholder 8"/>
          <p:cNvSpPr>
            <a:spLocks noGrp="1"/>
          </p:cNvSpPr>
          <p:nvPr>
            <p:ph type="sldNum" sz="quarter" idx="15"/>
          </p:nvPr>
        </p:nvSpPr>
        <p:spPr/>
        <p:txBody>
          <a:bodyPr rtlCol="0"/>
          <a:lstStyle/>
          <a:p>
            <a:fld id="{8EE64615-29B6-E34E-AA53-B75DA05CCE6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E7D7EDC-F1C4-1B40-BF84-98EDACF9E7BB}" type="datetimeFigureOut">
              <a:rPr lang="en-US" smtClean="0"/>
              <a:pPr/>
              <a:t>10/23/16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EE64615-29B6-E34E-AA53-B75DA05CCE6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E7D7EDC-F1C4-1B40-BF84-98EDACF9E7BB}" type="datetimeFigureOut">
              <a:rPr lang="en-US" smtClean="0"/>
              <a:pPr/>
              <a:t>10/23/16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64615-29B6-E34E-AA53-B75DA05CCE6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E7D7EDC-F1C4-1B40-BF84-98EDACF9E7BB}" type="datetimeFigureOut">
              <a:rPr lang="en-US" smtClean="0"/>
              <a:pPr/>
              <a:t>10/23/16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E64615-29B6-E34E-AA53-B75DA05CCE6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E7D7EDC-F1C4-1B40-BF84-98EDACF9E7BB}" type="datetimeFigureOut">
              <a:rPr lang="en-US" smtClean="0"/>
              <a:pPr/>
              <a:t>10/23/16</a:t>
            </a:fld>
            <a:endParaRPr lang="en-US"/>
          </a:p>
        </p:txBody>
      </p:sp>
      <p:sp>
        <p:nvSpPr>
          <p:cNvPr id="7" name="Slide Number Placeholder 6"/>
          <p:cNvSpPr>
            <a:spLocks noGrp="1"/>
          </p:cNvSpPr>
          <p:nvPr>
            <p:ph type="sldNum" sz="quarter" idx="11"/>
          </p:nvPr>
        </p:nvSpPr>
        <p:spPr/>
        <p:txBody>
          <a:bodyPr rtlCol="0"/>
          <a:lstStyle/>
          <a:p>
            <a:fld id="{8EE64615-29B6-E34E-AA53-B75DA05CCE6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7D7EDC-F1C4-1B40-BF84-98EDACF9E7BB}" type="datetimeFigureOut">
              <a:rPr lang="en-US" smtClean="0"/>
              <a:pPr/>
              <a:t>10/23/16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E64615-29B6-E34E-AA53-B75DA05CCE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E7D7EDC-F1C4-1B40-BF84-98EDACF9E7BB}" type="datetimeFigureOut">
              <a:rPr lang="en-US" smtClean="0"/>
              <a:pPr/>
              <a:t>10/23/16</a:t>
            </a:fld>
            <a:endParaRPr lang="en-US"/>
          </a:p>
        </p:txBody>
      </p:sp>
      <p:sp>
        <p:nvSpPr>
          <p:cNvPr id="22" name="Slide Number Placeholder 21"/>
          <p:cNvSpPr>
            <a:spLocks noGrp="1"/>
          </p:cNvSpPr>
          <p:nvPr>
            <p:ph type="sldNum" sz="quarter" idx="15"/>
          </p:nvPr>
        </p:nvSpPr>
        <p:spPr/>
        <p:txBody>
          <a:bodyPr rtlCol="0"/>
          <a:lstStyle/>
          <a:p>
            <a:fld id="{8EE64615-29B6-E34E-AA53-B75DA05CCE6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E7D7EDC-F1C4-1B40-BF84-98EDACF9E7BB}" type="datetimeFigureOut">
              <a:rPr lang="en-US" smtClean="0"/>
              <a:pPr/>
              <a:t>10/23/16</a:t>
            </a:fld>
            <a:endParaRPr lang="en-US"/>
          </a:p>
        </p:txBody>
      </p:sp>
      <p:sp>
        <p:nvSpPr>
          <p:cNvPr id="18" name="Slide Number Placeholder 17"/>
          <p:cNvSpPr>
            <a:spLocks noGrp="1"/>
          </p:cNvSpPr>
          <p:nvPr>
            <p:ph type="sldNum" sz="quarter" idx="11"/>
          </p:nvPr>
        </p:nvSpPr>
        <p:spPr/>
        <p:txBody>
          <a:bodyPr rtlCol="0"/>
          <a:lstStyle/>
          <a:p>
            <a:fld id="{8EE64615-29B6-E34E-AA53-B75DA05CCE6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E7D7EDC-F1C4-1B40-BF84-98EDACF9E7BB}" type="datetimeFigureOut">
              <a:rPr lang="en-US" smtClean="0"/>
              <a:pPr/>
              <a:t>10/23/16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EE64615-29B6-E34E-AA53-B75DA05CCE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nlvm.usu.edu/en/nav/category_g_4_t_2.html" TargetMode="External"/><Relationship Id="rId4" Type="http://schemas.openxmlformats.org/officeDocument/2006/relationships/hyperlink" Target="http://www.mathplayground.com/AlgebraEquations.html" TargetMode="External"/><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ll.stanford.edu/publication/mathematics-common-core-and-languag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marterbalancedlibrary.org/"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65.xml.rels><?xml version="1.0" encoding="UTF-8" standalone="yes"?>
<Relationships xmlns="http://schemas.openxmlformats.org/package/2006/relationships"><Relationship Id="rId3" Type="http://schemas.openxmlformats.org/officeDocument/2006/relationships/hyperlink" Target="http://www.readwritethink.org/professional-development/strategy-guides/using-think-pair-share-30626.html" TargetMode="External"/><Relationship Id="rId4" Type="http://schemas.openxmlformats.org/officeDocument/2006/relationships/hyperlink" Target="http://nlvm.usu.edu/en/nav/grade_g_2.html" TargetMode="External"/><Relationship Id="rId5" Type="http://schemas.openxmlformats.org/officeDocument/2006/relationships/hyperlink" Target="http://www.corestandards.org/Math/" TargetMode="External"/><Relationship Id="rId6" Type="http://schemas.openxmlformats.org/officeDocument/2006/relationships/hyperlink" Target="http://www.k12.wa.us/corestandards/" TargetMode="External"/><Relationship Id="rId7" Type="http://schemas.openxmlformats.org/officeDocument/2006/relationships/hyperlink" Target="http://de.portal.airast.org/wp-content/uploads/2014/09/G8_Practice-Test-Scoring-Guide-5.14.14-Final.pdf" TargetMode="External"/><Relationship Id="rId8" Type="http://schemas.openxmlformats.org/officeDocument/2006/relationships/hyperlink" Target="http://rpdp.net/admin/images/uploads/resource_9838.pdf" TargetMode="External"/><Relationship Id="rId9" Type="http://schemas.openxmlformats.org/officeDocument/2006/relationships/hyperlink" Target="http://ell.stanford.edu/publication/mathematics-common-core-and-language"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43064" y="888674"/>
            <a:ext cx="7304238" cy="2430633"/>
          </a:xfrm>
        </p:spPr>
        <p:txBody>
          <a:bodyPr>
            <a:noAutofit/>
          </a:bodyPr>
          <a:lstStyle/>
          <a:p>
            <a:r>
              <a:rPr lang="en-US" sz="2600" dirty="0" smtClean="0"/>
              <a:t>Strengthening CCSS Content Knowledge and Instructional Strategies</a:t>
            </a:r>
            <a:br>
              <a:rPr lang="en-US" sz="2600" dirty="0" smtClean="0"/>
            </a:br>
            <a:r>
              <a:rPr lang="en-US" sz="2600" dirty="0" smtClean="0"/>
              <a:t>Implementing the </a:t>
            </a:r>
            <a:r>
              <a:rPr lang="en-US" sz="2600" dirty="0"/>
              <a:t>4-step </a:t>
            </a:r>
            <a:r>
              <a:rPr lang="en-US" sz="2600" dirty="0" smtClean="0"/>
              <a:t>Formative </a:t>
            </a:r>
            <a:r>
              <a:rPr lang="en-US" sz="2600" dirty="0"/>
              <a:t>A</a:t>
            </a:r>
            <a:r>
              <a:rPr lang="en-US" sz="2600" dirty="0" smtClean="0"/>
              <a:t>ssessment </a:t>
            </a:r>
            <a:r>
              <a:rPr lang="en-US" sz="2600" dirty="0"/>
              <a:t>P</a:t>
            </a:r>
            <a:r>
              <a:rPr lang="en-US" sz="2600" dirty="0" smtClean="0"/>
              <a:t>rocess through Solving Equations</a:t>
            </a:r>
            <a:br>
              <a:rPr lang="en-US" sz="2600" dirty="0" smtClean="0"/>
            </a:br>
            <a:r>
              <a:rPr lang="en-US" sz="2600" dirty="0" smtClean="0"/>
              <a:t>(6-HS)</a:t>
            </a:r>
            <a:endParaRPr lang="en-US" sz="2600" dirty="0"/>
          </a:p>
        </p:txBody>
      </p:sp>
      <p:sp>
        <p:nvSpPr>
          <p:cNvPr id="5" name="Subtitle 4"/>
          <p:cNvSpPr>
            <a:spLocks noGrp="1"/>
          </p:cNvSpPr>
          <p:nvPr>
            <p:ph type="subTitle" idx="1"/>
          </p:nvPr>
        </p:nvSpPr>
        <p:spPr>
          <a:xfrm>
            <a:off x="2209800" y="2695926"/>
            <a:ext cx="6477000" cy="440974"/>
          </a:xfrm>
        </p:spPr>
        <p:txBody>
          <a:bodyPr>
            <a:normAutofit fontScale="85000" lnSpcReduction="20000"/>
          </a:bodyPr>
          <a:lstStyle/>
          <a:p>
            <a:r>
              <a:rPr lang="en-US" sz="3200" dirty="0" smtClean="0"/>
              <a:t> </a:t>
            </a:r>
            <a:endParaRPr lang="en-US" sz="3200" dirty="0"/>
          </a:p>
        </p:txBody>
      </p:sp>
      <p:sp>
        <p:nvSpPr>
          <p:cNvPr id="7" name="TextBox 6"/>
          <p:cNvSpPr txBox="1"/>
          <p:nvPr/>
        </p:nvSpPr>
        <p:spPr>
          <a:xfrm>
            <a:off x="3175120" y="3671472"/>
            <a:ext cx="4423798" cy="1154162"/>
          </a:xfrm>
          <a:prstGeom prst="rect">
            <a:avLst/>
          </a:prstGeom>
          <a:noFill/>
        </p:spPr>
        <p:txBody>
          <a:bodyPr wrap="square" rtlCol="0">
            <a:spAutoFit/>
          </a:bodyPr>
          <a:lstStyle/>
          <a:p>
            <a:r>
              <a:rPr lang="en-US" sz="2300" dirty="0" smtClean="0"/>
              <a:t>Dr. Mei Zhu</a:t>
            </a:r>
          </a:p>
          <a:p>
            <a:r>
              <a:rPr lang="en-US" sz="2300" dirty="0" smtClean="0"/>
              <a:t>Pacific Lutheran University</a:t>
            </a:r>
          </a:p>
          <a:p>
            <a:r>
              <a:rPr lang="en-US" sz="2300" dirty="0" err="1" smtClean="0"/>
              <a:t>zhuma@plu.edu</a:t>
            </a:r>
            <a:endParaRPr lang="en-US" sz="2300" dirty="0" smtClean="0"/>
          </a:p>
        </p:txBody>
      </p:sp>
      <p:sp>
        <p:nvSpPr>
          <p:cNvPr id="2" name="TextBox 1"/>
          <p:cNvSpPr txBox="1"/>
          <p:nvPr/>
        </p:nvSpPr>
        <p:spPr>
          <a:xfrm>
            <a:off x="2470301" y="4992477"/>
            <a:ext cx="5128617" cy="12311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smtClean="0"/>
              <a:t>WASHINGTON STATE </a:t>
            </a:r>
          </a:p>
          <a:p>
            <a:pPr algn="ctr"/>
            <a:r>
              <a:rPr lang="en-US" dirty="0" smtClean="0"/>
              <a:t>21</a:t>
            </a:r>
            <a:r>
              <a:rPr lang="en-US" baseline="30000" dirty="0" smtClean="0"/>
              <a:t>st</a:t>
            </a:r>
            <a:r>
              <a:rPr lang="en-US" dirty="0" smtClean="0"/>
              <a:t> Century Grant</a:t>
            </a:r>
          </a:p>
          <a:p>
            <a:pPr algn="ctr"/>
            <a:r>
              <a:rPr lang="en-US" dirty="0"/>
              <a:t>Project Core/Time/Digital </a:t>
            </a:r>
            <a:endParaRPr lang="en-US" dirty="0" smtClean="0"/>
          </a:p>
          <a:p>
            <a:pPr algn="ctr"/>
            <a:r>
              <a:rPr lang="en-US" dirty="0" smtClean="0"/>
              <a:t>October 2016</a:t>
            </a:r>
            <a:endParaRPr lang="en-US" dirty="0"/>
          </a:p>
        </p:txBody>
      </p:sp>
    </p:spTree>
    <p:extLst>
      <p:ext uri="{BB962C8B-B14F-4D97-AF65-F5344CB8AC3E}">
        <p14:creationId xmlns:p14="http://schemas.microsoft.com/office/powerpoint/2010/main" val="3206688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503238"/>
            <a:ext cx="7313613" cy="538162"/>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400" dirty="0" smtClean="0"/>
              <a:t>Operations &amp; Algebraic Thinking  </a:t>
            </a:r>
          </a:p>
        </p:txBody>
      </p:sp>
      <p:graphicFrame>
        <p:nvGraphicFramePr>
          <p:cNvPr id="5" name="Content Placeholder 3"/>
          <p:cNvGraphicFramePr>
            <a:graphicFrameLocks/>
          </p:cNvGraphicFramePr>
          <p:nvPr>
            <p:extLst>
              <p:ext uri="{D42A27DB-BD31-4B8C-83A1-F6EECF244321}">
                <p14:modId xmlns:p14="http://schemas.microsoft.com/office/powerpoint/2010/main" val="1232773507"/>
              </p:ext>
            </p:extLst>
          </p:nvPr>
        </p:nvGraphicFramePr>
        <p:xfrm>
          <a:off x="491067" y="1041400"/>
          <a:ext cx="8360833" cy="5235155"/>
        </p:xfrm>
        <a:graphic>
          <a:graphicData uri="http://schemas.openxmlformats.org/drawingml/2006/table">
            <a:tbl>
              <a:tblPr firstRow="1" bandRow="1">
                <a:tableStyleId>{5C22544A-7EE6-4342-B048-85BDC9FD1C3A}</a:tableStyleId>
              </a:tblPr>
              <a:tblGrid>
                <a:gridCol w="1706033"/>
                <a:gridCol w="3175000"/>
                <a:gridCol w="3479800"/>
              </a:tblGrid>
              <a:tr h="358183">
                <a:tc>
                  <a:txBody>
                    <a:bodyPr/>
                    <a:lstStyle/>
                    <a:p>
                      <a:r>
                        <a:rPr lang="en-US" sz="1600" dirty="0" smtClean="0"/>
                        <a:t>Math</a:t>
                      </a:r>
                      <a:r>
                        <a:rPr lang="en-US" sz="1600" baseline="0" dirty="0" smtClean="0"/>
                        <a:t> Practice</a:t>
                      </a:r>
                      <a:endParaRPr lang="en-US" sz="1600" dirty="0"/>
                    </a:p>
                  </a:txBody>
                  <a:tcPr/>
                </a:tc>
                <a:tc>
                  <a:txBody>
                    <a:bodyPr/>
                    <a:lstStyle/>
                    <a:p>
                      <a:r>
                        <a:rPr lang="en-US" sz="1600" dirty="0" smtClean="0"/>
                        <a:t>Grade 5 </a:t>
                      </a:r>
                      <a:endParaRPr lang="en-US" sz="1600" dirty="0"/>
                    </a:p>
                  </a:txBody>
                  <a:tcPr/>
                </a:tc>
                <a:tc>
                  <a:txBody>
                    <a:bodyPr/>
                    <a:lstStyle/>
                    <a:p>
                      <a:r>
                        <a:rPr lang="en-US" sz="1600" dirty="0" smtClean="0"/>
                        <a:t>Mathematical</a:t>
                      </a:r>
                      <a:r>
                        <a:rPr lang="en-US" sz="1600" baseline="0" dirty="0" smtClean="0"/>
                        <a:t> Concepts</a:t>
                      </a:r>
                      <a:endParaRPr lang="en-US" sz="1600" dirty="0"/>
                    </a:p>
                  </a:txBody>
                  <a:tcPr/>
                </a:tc>
              </a:tr>
              <a:tr h="1432732">
                <a:tc>
                  <a:txBody>
                    <a:bodyPr/>
                    <a:lstStyle/>
                    <a:p>
                      <a:r>
                        <a:rPr lang="en-US" sz="1600" dirty="0" smtClean="0"/>
                        <a:t>MP</a:t>
                      </a:r>
                      <a:r>
                        <a:rPr lang="en-US" sz="1600" baseline="0" dirty="0" smtClean="0"/>
                        <a:t>1 </a:t>
                      </a:r>
                      <a:r>
                        <a:rPr lang="en-US" sz="1600" dirty="0" smtClean="0"/>
                        <a:t>MP2</a:t>
                      </a:r>
                      <a:r>
                        <a:rPr lang="en-US" sz="1600" baseline="0" dirty="0" smtClean="0"/>
                        <a:t> MP3 MP4 MP5 MP7 MP8</a:t>
                      </a:r>
                      <a:endParaRPr lang="en-US" sz="1600" dirty="0"/>
                    </a:p>
                  </a:txBody>
                  <a:tcPr/>
                </a:tc>
                <a:tc>
                  <a:txBody>
                    <a:bodyPr/>
                    <a:lstStyle/>
                    <a:p>
                      <a:r>
                        <a:rPr lang="en-US" sz="1600" baseline="0" dirty="0" smtClean="0"/>
                        <a:t>Continue all areas in Grade 4 and add depth</a:t>
                      </a:r>
                    </a:p>
                  </a:txBody>
                  <a:tcPr/>
                </a:tc>
                <a:tc>
                  <a:txBody>
                    <a:bodyPr/>
                    <a:lstStyle/>
                    <a:p>
                      <a:r>
                        <a:rPr lang="en-US" sz="1600" dirty="0" smtClean="0"/>
                        <a:t>Algebraic thinking, using symbols to represent</a:t>
                      </a:r>
                      <a:r>
                        <a:rPr lang="en-US" sz="1600" baseline="0" dirty="0" smtClean="0"/>
                        <a:t> known and unknown terms. Understanding operations and algebraic properties in depth. Working on fluency.</a:t>
                      </a:r>
                      <a:endParaRPr lang="en-US" sz="1600" dirty="0"/>
                    </a:p>
                  </a:txBody>
                  <a:tcPr/>
                </a:tc>
              </a:tr>
              <a:tr h="965200">
                <a:tc>
                  <a:txBody>
                    <a:bodyPr/>
                    <a:lstStyle/>
                    <a:p>
                      <a:r>
                        <a:rPr lang="en-US" sz="1600" baseline="0" dirty="0" smtClean="0"/>
                        <a:t>MP1 through MP8 </a:t>
                      </a:r>
                      <a:endParaRPr lang="en-US" sz="1600" dirty="0"/>
                    </a:p>
                  </a:txBody>
                  <a:tcPr/>
                </a:tc>
                <a:tc>
                  <a:txBody>
                    <a:bodyPr/>
                    <a:lstStyle/>
                    <a:p>
                      <a:r>
                        <a:rPr lang="en-US" sz="1600" dirty="0" smtClean="0"/>
                        <a:t>4</a:t>
                      </a:r>
                      <a:r>
                        <a:rPr lang="en-US" sz="1600" baseline="0" dirty="0" smtClean="0"/>
                        <a:t> × (1081+2093) is ____</a:t>
                      </a:r>
                      <a:endParaRPr lang="en-US" sz="1600" dirty="0"/>
                    </a:p>
                  </a:txBody>
                  <a:tcPr/>
                </a:tc>
                <a:tc>
                  <a:txBody>
                    <a:bodyPr/>
                    <a:lstStyle/>
                    <a:p>
                      <a:r>
                        <a:rPr lang="en-US" sz="1600" baseline="0" dirty="0" smtClean="0"/>
                        <a:t>Explain and describe algebraic property much as Distributive Property. </a:t>
                      </a:r>
                    </a:p>
                    <a:p>
                      <a:r>
                        <a:rPr lang="en-US" sz="1600" baseline="0" dirty="0" smtClean="0"/>
                        <a:t>Fraction multiplication/division.</a:t>
                      </a:r>
                      <a:endParaRPr lang="en-US" sz="1600" dirty="0"/>
                    </a:p>
                  </a:txBody>
                  <a:tcPr/>
                </a:tc>
              </a:tr>
              <a:tr h="626820">
                <a:tc>
                  <a:txBody>
                    <a:bodyPr/>
                    <a:lstStyle/>
                    <a:p>
                      <a:r>
                        <a:rPr lang="en-US" sz="1600" dirty="0" smtClean="0"/>
                        <a:t>Coherence, Fluency,</a:t>
                      </a:r>
                      <a:r>
                        <a:rPr lang="en-US" sz="1600" baseline="0" dirty="0" smtClean="0"/>
                        <a:t> Rigor</a:t>
                      </a:r>
                      <a:endParaRPr lang="en-US" sz="1600" dirty="0"/>
                    </a:p>
                  </a:txBody>
                  <a:tcPr/>
                </a:tc>
                <a:tc>
                  <a:txBody>
                    <a:bodyPr/>
                    <a:lstStyle/>
                    <a:p>
                      <a:r>
                        <a:rPr lang="en-US" sz="1600" dirty="0" smtClean="0"/>
                        <a:t>Increased</a:t>
                      </a:r>
                      <a:r>
                        <a:rPr lang="en-US" sz="1600" baseline="0" dirty="0" smtClean="0"/>
                        <a:t> depth and fluency from Grade 3. More depth in fractions, etc.</a:t>
                      </a:r>
                      <a:endParaRPr lang="en-US" sz="1600" dirty="0"/>
                    </a:p>
                  </a:txBody>
                  <a:tcPr/>
                </a:tc>
                <a:tc>
                  <a:txBody>
                    <a:bodyPr/>
                    <a:lstStyle/>
                    <a:p>
                      <a:r>
                        <a:rPr lang="en-US" sz="1600" dirty="0" smtClean="0"/>
                        <a:t>Use</a:t>
                      </a:r>
                      <a:r>
                        <a:rPr lang="en-US" sz="1600" baseline="0" dirty="0" smtClean="0"/>
                        <a:t> of parentheses, brackets, and braces in calculation. Evaluate expressions using these symbols.</a:t>
                      </a:r>
                      <a:endParaRPr lang="en-US" sz="1600" dirty="0"/>
                    </a:p>
                  </a:txBody>
                  <a:tcPr/>
                </a:tc>
              </a:tr>
              <a:tr h="1164095">
                <a:tc>
                  <a:txBody>
                    <a:bodyPr/>
                    <a:lstStyle/>
                    <a:p>
                      <a:r>
                        <a:rPr lang="en-US" sz="1600" dirty="0" smtClean="0"/>
                        <a:t>MP1</a:t>
                      </a:r>
                      <a:r>
                        <a:rPr lang="en-US" sz="1600" baseline="0" dirty="0" smtClean="0"/>
                        <a:t> through MP8</a:t>
                      </a:r>
                      <a:endParaRPr lang="en-US" sz="1600" dirty="0"/>
                    </a:p>
                  </a:txBody>
                  <a:tcPr/>
                </a:tc>
                <a:tc>
                  <a:txBody>
                    <a:bodyPr/>
                    <a:lstStyle/>
                    <a:p>
                      <a:r>
                        <a:rPr lang="en-US" sz="1600" baseline="0" dirty="0" err="1" smtClean="0"/>
                        <a:t>n</a:t>
                      </a:r>
                      <a:r>
                        <a:rPr lang="en-US" sz="1600" baseline="0" dirty="0" smtClean="0"/>
                        <a:t>     </a:t>
                      </a:r>
                    </a:p>
                    <a:p>
                      <a:pPr marL="342900" indent="-342900">
                        <a:buAutoNum type="arabicPlain"/>
                      </a:pPr>
                      <a:r>
                        <a:rPr lang="en-US" sz="1600" baseline="0" dirty="0" smtClean="0"/>
                        <a:t>                 0</a:t>
                      </a:r>
                    </a:p>
                    <a:p>
                      <a:pPr marL="342900" indent="-342900">
                        <a:buAutoNum type="arabicPlain" startAt="2"/>
                      </a:pPr>
                      <a:r>
                        <a:rPr lang="en-US" sz="1600" baseline="0" dirty="0" smtClean="0"/>
                        <a:t>                0+6</a:t>
                      </a:r>
                    </a:p>
                    <a:p>
                      <a:pPr marL="342900" indent="-342900">
                        <a:buAutoNum type="arabicPlain" startAt="3"/>
                      </a:pPr>
                      <a:r>
                        <a:rPr lang="en-US" sz="1600" baseline="0" dirty="0" smtClean="0"/>
                        <a:t>                0+6+6</a:t>
                      </a:r>
                    </a:p>
                    <a:p>
                      <a:pPr marL="342900" indent="-342900">
                        <a:buAutoNum type="arabicPlain" startAt="4"/>
                      </a:pPr>
                      <a:r>
                        <a:rPr lang="en-US" sz="1600" baseline="0" dirty="0" smtClean="0"/>
                        <a:t>                0+6+6+6</a:t>
                      </a:r>
                    </a:p>
                    <a:p>
                      <a:pPr marL="342900" indent="-342900">
                        <a:buNone/>
                      </a:pPr>
                      <a:r>
                        <a:rPr lang="en-US" sz="1600" baseline="0" dirty="0" smtClean="0"/>
                        <a:t>…                 …</a:t>
                      </a:r>
                    </a:p>
                  </a:txBody>
                  <a:tcPr/>
                </a:tc>
                <a:tc>
                  <a:txBody>
                    <a:bodyPr/>
                    <a:lstStyle/>
                    <a:p>
                      <a:r>
                        <a:rPr lang="en-US" sz="1600" dirty="0" smtClean="0"/>
                        <a:t>Generate</a:t>
                      </a:r>
                      <a:r>
                        <a:rPr lang="en-US" sz="1600" baseline="0" dirty="0" smtClean="0"/>
                        <a:t> two sequences using given two given rules. Form ordered pairs using the sequences. Analyze the relationship and graph the ordered pairs on a coordinate plane.</a:t>
                      </a:r>
                    </a:p>
                  </a:txBody>
                  <a:tcPr/>
                </a:tc>
              </a:tr>
            </a:tbl>
          </a:graphicData>
        </a:graphic>
      </p:graphicFrame>
      <p:graphicFrame>
        <p:nvGraphicFramePr>
          <p:cNvPr id="7" name="Object 6"/>
          <p:cNvGraphicFramePr>
            <a:graphicFrameLocks noChangeAspect="1"/>
          </p:cNvGraphicFramePr>
          <p:nvPr/>
        </p:nvGraphicFramePr>
        <p:xfrm>
          <a:off x="3556000" y="4699977"/>
          <a:ext cx="317500" cy="341923"/>
        </p:xfrm>
        <a:graphic>
          <a:graphicData uri="http://schemas.openxmlformats.org/presentationml/2006/ole">
            <mc:AlternateContent xmlns:mc="http://schemas.openxmlformats.org/markup-compatibility/2006">
              <mc:Choice xmlns:v="urn:schemas-microsoft-com:vml" Requires="v">
                <p:oleObj spid="_x0000_s108640" name="Equation" r:id="rId3" imgW="165100" imgH="177800" progId="Equation.3">
                  <p:embed/>
                </p:oleObj>
              </mc:Choice>
              <mc:Fallback>
                <p:oleObj name="Equation" r:id="rId3" imgW="165100" imgH="177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4699977"/>
                        <a:ext cx="317500" cy="3419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23701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503238"/>
            <a:ext cx="7313613" cy="436562"/>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400" dirty="0" smtClean="0"/>
              <a:t>Operations &amp;Equations</a:t>
            </a:r>
          </a:p>
        </p:txBody>
      </p:sp>
      <p:graphicFrame>
        <p:nvGraphicFramePr>
          <p:cNvPr id="5" name="Content Placeholder 3"/>
          <p:cNvGraphicFramePr>
            <a:graphicFrameLocks/>
          </p:cNvGraphicFramePr>
          <p:nvPr/>
        </p:nvGraphicFramePr>
        <p:xfrm>
          <a:off x="427567" y="1130300"/>
          <a:ext cx="8360833" cy="5133555"/>
        </p:xfrm>
        <a:graphic>
          <a:graphicData uri="http://schemas.openxmlformats.org/drawingml/2006/table">
            <a:tbl>
              <a:tblPr firstRow="1" bandRow="1">
                <a:tableStyleId>{5C22544A-7EE6-4342-B048-85BDC9FD1C3A}</a:tableStyleId>
              </a:tblPr>
              <a:tblGrid>
                <a:gridCol w="1706033"/>
                <a:gridCol w="3175000"/>
                <a:gridCol w="3479800"/>
              </a:tblGrid>
              <a:tr h="358183">
                <a:tc>
                  <a:txBody>
                    <a:bodyPr/>
                    <a:lstStyle/>
                    <a:p>
                      <a:r>
                        <a:rPr lang="en-US" sz="1600" dirty="0" smtClean="0"/>
                        <a:t>Math</a:t>
                      </a:r>
                      <a:r>
                        <a:rPr lang="en-US" sz="1600" baseline="0" dirty="0" smtClean="0"/>
                        <a:t> Practice</a:t>
                      </a:r>
                      <a:endParaRPr lang="en-US" sz="1600" dirty="0"/>
                    </a:p>
                  </a:txBody>
                  <a:tcPr/>
                </a:tc>
                <a:tc>
                  <a:txBody>
                    <a:bodyPr/>
                    <a:lstStyle/>
                    <a:p>
                      <a:r>
                        <a:rPr lang="en-US" sz="1600" dirty="0" smtClean="0"/>
                        <a:t>Grade 6 </a:t>
                      </a:r>
                      <a:endParaRPr lang="en-US" sz="1600" dirty="0"/>
                    </a:p>
                  </a:txBody>
                  <a:tcPr/>
                </a:tc>
                <a:tc>
                  <a:txBody>
                    <a:bodyPr/>
                    <a:lstStyle/>
                    <a:p>
                      <a:r>
                        <a:rPr lang="en-US" sz="1600" dirty="0" smtClean="0"/>
                        <a:t>Mathematical</a:t>
                      </a:r>
                      <a:r>
                        <a:rPr lang="en-US" sz="1600" baseline="0" dirty="0" smtClean="0"/>
                        <a:t> Concepts</a:t>
                      </a:r>
                      <a:endParaRPr lang="en-US" sz="1600" dirty="0"/>
                    </a:p>
                  </a:txBody>
                  <a:tcPr/>
                </a:tc>
              </a:tr>
              <a:tr h="1432732">
                <a:tc>
                  <a:txBody>
                    <a:bodyPr/>
                    <a:lstStyle/>
                    <a:p>
                      <a:r>
                        <a:rPr lang="en-US" sz="1600" dirty="0" smtClean="0"/>
                        <a:t>MP</a:t>
                      </a:r>
                      <a:r>
                        <a:rPr lang="en-US" sz="1600" baseline="0" dirty="0" smtClean="0"/>
                        <a:t>1 </a:t>
                      </a:r>
                      <a:r>
                        <a:rPr lang="en-US" sz="1600" dirty="0" smtClean="0"/>
                        <a:t>MP2</a:t>
                      </a:r>
                      <a:r>
                        <a:rPr lang="en-US" sz="1600" baseline="0" dirty="0" smtClean="0"/>
                        <a:t> MP3 MP4 MP5 MP7 MP8</a:t>
                      </a:r>
                      <a:endParaRPr lang="en-US" sz="1600" dirty="0"/>
                    </a:p>
                  </a:txBody>
                  <a:tcPr/>
                </a:tc>
                <a:tc>
                  <a:txBody>
                    <a:bodyPr/>
                    <a:lstStyle/>
                    <a:p>
                      <a:r>
                        <a:rPr lang="en-US" sz="1600" baseline="0" dirty="0" err="1" smtClean="0"/>
                        <a:t>y+y+y</a:t>
                      </a:r>
                      <a:r>
                        <a:rPr lang="en-US" sz="1600" baseline="0" dirty="0" smtClean="0"/>
                        <a:t> is _____</a:t>
                      </a:r>
                    </a:p>
                    <a:p>
                      <a:r>
                        <a:rPr lang="en-US" sz="1600" baseline="0" dirty="0" smtClean="0"/>
                        <a:t>For a cube: V=s</a:t>
                      </a:r>
                      <a:r>
                        <a:rPr lang="en-US" sz="1600" baseline="30000" dirty="0" smtClean="0"/>
                        <a:t>3</a:t>
                      </a:r>
                      <a:r>
                        <a:rPr lang="en-US" sz="1600" baseline="0" dirty="0" smtClean="0"/>
                        <a:t>, A=6s</a:t>
                      </a:r>
                      <a:r>
                        <a:rPr lang="en-US" sz="1600" baseline="30000" dirty="0" smtClean="0"/>
                        <a:t>2</a:t>
                      </a:r>
                      <a:endParaRPr lang="en-US" sz="1600" baseline="0" dirty="0" smtClean="0"/>
                    </a:p>
                  </a:txBody>
                  <a:tcPr/>
                </a:tc>
                <a:tc>
                  <a:txBody>
                    <a:bodyPr/>
                    <a:lstStyle/>
                    <a:p>
                      <a:r>
                        <a:rPr lang="en-US" sz="1600" dirty="0" smtClean="0"/>
                        <a:t>Algebraic thinking, using symbols to represent</a:t>
                      </a:r>
                      <a:r>
                        <a:rPr lang="en-US" sz="1600" baseline="0" dirty="0" smtClean="0"/>
                        <a:t> known and unknown terms. Understanding operations and algebraic properties in depth. Working on fluency.</a:t>
                      </a:r>
                      <a:endParaRPr lang="en-US" sz="1600" dirty="0"/>
                    </a:p>
                  </a:txBody>
                  <a:tcPr/>
                </a:tc>
              </a:tr>
              <a:tr h="965200">
                <a:tc>
                  <a:txBody>
                    <a:bodyPr/>
                    <a:lstStyle/>
                    <a:p>
                      <a:r>
                        <a:rPr lang="en-US" sz="1600" baseline="0" dirty="0" smtClean="0"/>
                        <a:t>MP1 through MP8 </a:t>
                      </a:r>
                      <a:endParaRPr lang="en-US" sz="1600" dirty="0"/>
                    </a:p>
                  </a:txBody>
                  <a:tcPr/>
                </a:tc>
                <a:tc>
                  <a:txBody>
                    <a:bodyPr/>
                    <a:lstStyle/>
                    <a:p>
                      <a:r>
                        <a:rPr lang="en-US" sz="1600" baseline="0" dirty="0" smtClean="0"/>
                        <a:t>3 (2+x) is ____</a:t>
                      </a:r>
                    </a:p>
                    <a:p>
                      <a:r>
                        <a:rPr lang="en-US" sz="1600" baseline="0" dirty="0" smtClean="0"/>
                        <a:t>24x+18y is ____</a:t>
                      </a:r>
                    </a:p>
                    <a:p>
                      <a:endParaRPr lang="en-US" sz="1600" dirty="0"/>
                    </a:p>
                  </a:txBody>
                  <a:tcPr/>
                </a:tc>
                <a:tc>
                  <a:txBody>
                    <a:bodyPr/>
                    <a:lstStyle/>
                    <a:p>
                      <a:r>
                        <a:rPr lang="en-US" sz="1600" baseline="0" dirty="0" smtClean="0"/>
                        <a:t>Explain and describe algebraic property much as Distributive Property.</a:t>
                      </a:r>
                      <a:endParaRPr lang="en-US" sz="1600" dirty="0"/>
                    </a:p>
                  </a:txBody>
                  <a:tcPr/>
                </a:tc>
              </a:tr>
              <a:tr h="626820">
                <a:tc>
                  <a:txBody>
                    <a:bodyPr/>
                    <a:lstStyle/>
                    <a:p>
                      <a:r>
                        <a:rPr lang="en-US" sz="1600" dirty="0" smtClean="0"/>
                        <a:t>Coherence, Fluency,</a:t>
                      </a:r>
                      <a:r>
                        <a:rPr lang="en-US" sz="1600" baseline="0" dirty="0" smtClean="0"/>
                        <a:t> Rigor</a:t>
                      </a:r>
                      <a:endParaRPr lang="en-US" sz="1600" dirty="0"/>
                    </a:p>
                  </a:txBody>
                  <a:tcPr/>
                </a:tc>
                <a:tc>
                  <a:txBody>
                    <a:bodyPr/>
                    <a:lstStyle/>
                    <a:p>
                      <a:r>
                        <a:rPr lang="en-US" sz="1600" dirty="0" smtClean="0"/>
                        <a:t>Increased</a:t>
                      </a:r>
                      <a:r>
                        <a:rPr lang="en-US" sz="1600" baseline="0" dirty="0" smtClean="0"/>
                        <a:t> depth and fluency. More depth in algebraic sense, etc.</a:t>
                      </a:r>
                      <a:endParaRPr lang="en-US" sz="1600" dirty="0"/>
                    </a:p>
                  </a:txBody>
                  <a:tcPr/>
                </a:tc>
                <a:tc>
                  <a:txBody>
                    <a:bodyPr/>
                    <a:lstStyle/>
                    <a:p>
                      <a:r>
                        <a:rPr lang="en-US" sz="1600" dirty="0" smtClean="0"/>
                        <a:t>Use</a:t>
                      </a:r>
                      <a:r>
                        <a:rPr lang="en-US" sz="1600" baseline="0" dirty="0" smtClean="0"/>
                        <a:t> of parentheses, brackets, and braces in calculation. Evaluate expressions using these symbols.</a:t>
                      </a:r>
                      <a:endParaRPr lang="en-US" sz="1600" dirty="0"/>
                    </a:p>
                  </a:txBody>
                  <a:tcPr/>
                </a:tc>
              </a:tr>
              <a:tr h="1164095">
                <a:tc>
                  <a:txBody>
                    <a:bodyPr/>
                    <a:lstStyle/>
                    <a:p>
                      <a:r>
                        <a:rPr lang="en-US" sz="1600" dirty="0" smtClean="0"/>
                        <a:t>MP1</a:t>
                      </a:r>
                      <a:r>
                        <a:rPr lang="en-US" sz="1600" baseline="0" dirty="0" smtClean="0"/>
                        <a:t> through MP8</a:t>
                      </a:r>
                      <a:endParaRPr lang="en-US" sz="1600" dirty="0"/>
                    </a:p>
                  </a:txBody>
                  <a:tcPr/>
                </a:tc>
                <a:tc>
                  <a:txBody>
                    <a:bodyPr/>
                    <a:lstStyle/>
                    <a:p>
                      <a:r>
                        <a:rPr lang="en-US" sz="1600" baseline="0" dirty="0" smtClean="0"/>
                        <a:t>Able to solve equations such as </a:t>
                      </a:r>
                      <a:r>
                        <a:rPr lang="en-US" sz="1600" baseline="0" dirty="0" err="1" smtClean="0"/>
                        <a:t>px</a:t>
                      </a:r>
                      <a:r>
                        <a:rPr lang="en-US" sz="1600" baseline="0" dirty="0" smtClean="0"/>
                        <a:t>=</a:t>
                      </a:r>
                      <a:r>
                        <a:rPr lang="en-US" sz="1600" baseline="0" dirty="0" err="1" smtClean="0"/>
                        <a:t>q</a:t>
                      </a:r>
                      <a:r>
                        <a:rPr lang="en-US" sz="1600" baseline="0" dirty="0" smtClean="0"/>
                        <a:t> or </a:t>
                      </a:r>
                      <a:r>
                        <a:rPr lang="en-US" sz="1600" baseline="0" dirty="0" err="1" smtClean="0"/>
                        <a:t>p+x</a:t>
                      </a:r>
                      <a:r>
                        <a:rPr lang="en-US" sz="1600" baseline="0" dirty="0" smtClean="0"/>
                        <a:t>=</a:t>
                      </a:r>
                      <a:r>
                        <a:rPr lang="en-US" sz="1600" baseline="0" dirty="0" err="1" smtClean="0"/>
                        <a:t>q</a:t>
                      </a:r>
                      <a:r>
                        <a:rPr lang="en-US" sz="1600" baseline="0" dirty="0" smtClean="0"/>
                        <a:t>, and inequalities </a:t>
                      </a:r>
                      <a:r>
                        <a:rPr lang="en-US" sz="1600" baseline="0" dirty="0" err="1" smtClean="0"/>
                        <a:t>px</a:t>
                      </a:r>
                      <a:r>
                        <a:rPr lang="en-US" sz="1600" baseline="0" dirty="0" smtClean="0"/>
                        <a:t>&gt;</a:t>
                      </a:r>
                      <a:r>
                        <a:rPr lang="en-US" sz="1600" baseline="0" dirty="0" err="1" smtClean="0"/>
                        <a:t>q</a:t>
                      </a:r>
                      <a:r>
                        <a:rPr lang="en-US" sz="1600" baseline="0" dirty="0" smtClean="0"/>
                        <a:t>, </a:t>
                      </a:r>
                      <a:r>
                        <a:rPr lang="en-US" sz="1600" baseline="0" dirty="0" err="1" smtClean="0"/>
                        <a:t>p+x</a:t>
                      </a:r>
                      <a:r>
                        <a:rPr lang="en-US" sz="1600" baseline="0" dirty="0" smtClean="0"/>
                        <a:t>&gt;</a:t>
                      </a:r>
                      <a:r>
                        <a:rPr lang="en-US" sz="1600" baseline="0" dirty="0" err="1" smtClean="0"/>
                        <a:t>q</a:t>
                      </a:r>
                      <a:r>
                        <a:rPr lang="en-US" sz="1600" baseline="0" dirty="0" smtClean="0"/>
                        <a:t>.</a:t>
                      </a:r>
                    </a:p>
                    <a:p>
                      <a:r>
                        <a:rPr lang="en-US" sz="1600" baseline="0" dirty="0" smtClean="0"/>
                        <a:t>Able to represent and analyze relationships between dependent and independent </a:t>
                      </a:r>
                    </a:p>
                  </a:txBody>
                  <a:tcPr/>
                </a:tc>
                <a:tc>
                  <a:txBody>
                    <a:bodyPr/>
                    <a:lstStyle/>
                    <a:p>
                      <a:r>
                        <a:rPr lang="en-US" sz="1600" baseline="0" dirty="0" smtClean="0"/>
                        <a:t>Set up and solve equations/inequalities with unknowns. </a:t>
                      </a:r>
                    </a:p>
                    <a:p>
                      <a:r>
                        <a:rPr lang="en-US" sz="1600" baseline="0" dirty="0" smtClean="0"/>
                        <a:t>Take a step towards functions and graphs of function. </a:t>
                      </a:r>
                    </a:p>
                  </a:txBody>
                  <a:tcPr/>
                </a:tc>
              </a:tr>
            </a:tbl>
          </a:graphicData>
        </a:graphic>
      </p:graphicFrame>
    </p:spTree>
    <p:extLst>
      <p:ext uri="{BB962C8B-B14F-4D97-AF65-F5344CB8AC3E}">
        <p14:creationId xmlns:p14="http://schemas.microsoft.com/office/powerpoint/2010/main" val="3523701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503238"/>
            <a:ext cx="7313613" cy="487362"/>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400" dirty="0" smtClean="0"/>
              <a:t>Operations &amp; Equations  </a:t>
            </a:r>
          </a:p>
        </p:txBody>
      </p:sp>
      <p:graphicFrame>
        <p:nvGraphicFramePr>
          <p:cNvPr id="5" name="Content Placeholder 3"/>
          <p:cNvGraphicFramePr>
            <a:graphicFrameLocks/>
          </p:cNvGraphicFramePr>
          <p:nvPr/>
        </p:nvGraphicFramePr>
        <p:xfrm>
          <a:off x="351367" y="1168400"/>
          <a:ext cx="8360833" cy="5265463"/>
        </p:xfrm>
        <a:graphic>
          <a:graphicData uri="http://schemas.openxmlformats.org/drawingml/2006/table">
            <a:tbl>
              <a:tblPr firstRow="1" bandRow="1">
                <a:tableStyleId>{5C22544A-7EE6-4342-B048-85BDC9FD1C3A}</a:tableStyleId>
              </a:tblPr>
              <a:tblGrid>
                <a:gridCol w="1706033"/>
                <a:gridCol w="3175000"/>
                <a:gridCol w="3479800"/>
              </a:tblGrid>
              <a:tr h="358183">
                <a:tc>
                  <a:txBody>
                    <a:bodyPr/>
                    <a:lstStyle/>
                    <a:p>
                      <a:r>
                        <a:rPr lang="en-US" sz="1600" dirty="0" smtClean="0"/>
                        <a:t>Math</a:t>
                      </a:r>
                      <a:r>
                        <a:rPr lang="en-US" sz="1600" baseline="0" dirty="0" smtClean="0"/>
                        <a:t> Practice</a:t>
                      </a:r>
                      <a:endParaRPr lang="en-US" sz="1600" dirty="0"/>
                    </a:p>
                  </a:txBody>
                  <a:tcPr/>
                </a:tc>
                <a:tc>
                  <a:txBody>
                    <a:bodyPr/>
                    <a:lstStyle/>
                    <a:p>
                      <a:r>
                        <a:rPr lang="en-US" sz="1600" dirty="0" smtClean="0"/>
                        <a:t>Grade 7 </a:t>
                      </a:r>
                      <a:endParaRPr lang="en-US" sz="1600" dirty="0"/>
                    </a:p>
                  </a:txBody>
                  <a:tcPr/>
                </a:tc>
                <a:tc>
                  <a:txBody>
                    <a:bodyPr/>
                    <a:lstStyle/>
                    <a:p>
                      <a:r>
                        <a:rPr lang="en-US" sz="1600" dirty="0" smtClean="0"/>
                        <a:t>Mathematical</a:t>
                      </a:r>
                      <a:r>
                        <a:rPr lang="en-US" sz="1600" baseline="0" dirty="0" smtClean="0"/>
                        <a:t> Concepts</a:t>
                      </a:r>
                      <a:endParaRPr lang="en-US" sz="1600" dirty="0"/>
                    </a:p>
                  </a:txBody>
                  <a:tcPr/>
                </a:tc>
              </a:tr>
              <a:tr h="1170940">
                <a:tc>
                  <a:txBody>
                    <a:bodyPr/>
                    <a:lstStyle/>
                    <a:p>
                      <a:r>
                        <a:rPr lang="en-US" sz="1600" dirty="0" smtClean="0"/>
                        <a:t>MP</a:t>
                      </a:r>
                      <a:r>
                        <a:rPr lang="en-US" sz="1600" baseline="0" dirty="0" smtClean="0"/>
                        <a:t>1 </a:t>
                      </a:r>
                      <a:r>
                        <a:rPr lang="en-US" sz="1600" dirty="0" smtClean="0"/>
                        <a:t>MP2</a:t>
                      </a:r>
                      <a:r>
                        <a:rPr lang="en-US" sz="1600" baseline="0" dirty="0" smtClean="0"/>
                        <a:t> MP3 MP4 MP5 MP7 MP8</a:t>
                      </a:r>
                      <a:endParaRPr lang="en-US" sz="1600" dirty="0"/>
                    </a:p>
                  </a:txBody>
                  <a:tcPr/>
                </a:tc>
                <a:tc>
                  <a:txBody>
                    <a:bodyPr/>
                    <a:lstStyle/>
                    <a:p>
                      <a:r>
                        <a:rPr lang="en-US" sz="1600" dirty="0" smtClean="0"/>
                        <a:t>Extend +, -, ×,</a:t>
                      </a:r>
                      <a:r>
                        <a:rPr lang="en-US" sz="1600" baseline="0" dirty="0" smtClean="0"/>
                        <a:t> </a:t>
                      </a:r>
                      <a:r>
                        <a:rPr lang="en-US" sz="1600" dirty="0" smtClean="0"/>
                        <a:t>÷</a:t>
                      </a:r>
                      <a:r>
                        <a:rPr lang="en-US" sz="1600" baseline="0" dirty="0" smtClean="0"/>
                        <a:t> </a:t>
                      </a:r>
                      <a:r>
                        <a:rPr lang="en-US" sz="1600" dirty="0" smtClean="0"/>
                        <a:t>to all rational numbers, maintaining the properties of operations and the relationships between addition and subtraction, and multiplication and division. </a:t>
                      </a:r>
                      <a:endParaRPr lang="en-US" sz="1600" baseline="0" dirty="0" smtClean="0"/>
                    </a:p>
                  </a:txBody>
                  <a:tcPr/>
                </a:tc>
                <a:tc>
                  <a:txBody>
                    <a:bodyPr/>
                    <a:lstStyle/>
                    <a:p>
                      <a:r>
                        <a:rPr lang="en-US" sz="1600" dirty="0" smtClean="0"/>
                        <a:t>Apply</a:t>
                      </a:r>
                      <a:r>
                        <a:rPr lang="en-US" sz="1600" baseline="0" dirty="0" smtClean="0"/>
                        <a:t> properties of operations to rational numbers including negative numbers, fractions, percentages, and decimals.</a:t>
                      </a:r>
                      <a:endParaRPr lang="en-US" sz="1600" dirty="0"/>
                    </a:p>
                  </a:txBody>
                  <a:tcPr/>
                </a:tc>
              </a:tr>
              <a:tr h="731520">
                <a:tc>
                  <a:txBody>
                    <a:bodyPr/>
                    <a:lstStyle/>
                    <a:p>
                      <a:r>
                        <a:rPr lang="en-US" sz="1600" baseline="0" dirty="0" smtClean="0"/>
                        <a:t>MP1 through MP8 </a:t>
                      </a:r>
                      <a:endParaRPr lang="en-US" sz="1600" dirty="0"/>
                    </a:p>
                  </a:txBody>
                  <a:tcPr/>
                </a:tc>
                <a:tc>
                  <a:txBody>
                    <a:bodyPr/>
                    <a:lstStyle/>
                    <a:p>
                      <a:r>
                        <a:rPr lang="en-US" sz="1600" dirty="0" smtClean="0"/>
                        <a:t>a+0.05a</a:t>
                      </a:r>
                      <a:r>
                        <a:rPr lang="en-US" sz="1600" baseline="0" dirty="0" smtClean="0"/>
                        <a:t> = 1.05a</a:t>
                      </a:r>
                      <a:endParaRPr lang="en-US" sz="1600" dirty="0"/>
                    </a:p>
                  </a:txBody>
                  <a:tcPr/>
                </a:tc>
                <a:tc>
                  <a:txBody>
                    <a:bodyPr/>
                    <a:lstStyle/>
                    <a:p>
                      <a:r>
                        <a:rPr lang="en-US" sz="1600" baseline="0" dirty="0" smtClean="0"/>
                        <a:t>Explain this in real world situation.</a:t>
                      </a:r>
                      <a:endParaRPr lang="en-US" sz="1600" dirty="0"/>
                    </a:p>
                  </a:txBody>
                  <a:tcPr/>
                </a:tc>
              </a:tr>
              <a:tr h="626820">
                <a:tc>
                  <a:txBody>
                    <a:bodyPr/>
                    <a:lstStyle/>
                    <a:p>
                      <a:r>
                        <a:rPr lang="en-US" sz="1600" dirty="0" smtClean="0"/>
                        <a:t>Coherence, Fluency,</a:t>
                      </a:r>
                      <a:r>
                        <a:rPr lang="en-US" sz="1600" baseline="0" dirty="0" smtClean="0"/>
                        <a:t> Rigor</a:t>
                      </a:r>
                      <a:endParaRPr lang="en-US" sz="1600" dirty="0"/>
                    </a:p>
                  </a:txBody>
                  <a:tcPr/>
                </a:tc>
                <a:tc>
                  <a:txBody>
                    <a:bodyPr/>
                    <a:lstStyle/>
                    <a:p>
                      <a:r>
                        <a:rPr lang="en-US" sz="1600" dirty="0" smtClean="0"/>
                        <a:t>Increased</a:t>
                      </a:r>
                      <a:r>
                        <a:rPr lang="en-US" sz="1600" baseline="0" dirty="0" smtClean="0"/>
                        <a:t> depth and fluency. More depth in algebraic sense, etc.</a:t>
                      </a:r>
                      <a:endParaRPr lang="en-US" sz="1600" dirty="0"/>
                    </a:p>
                  </a:txBody>
                  <a:tcPr/>
                </a:tc>
                <a:tc>
                  <a:txBody>
                    <a:bodyPr/>
                    <a:lstStyle/>
                    <a:p>
                      <a:r>
                        <a:rPr lang="en-US" sz="1600" dirty="0" smtClean="0"/>
                        <a:t>Use</a:t>
                      </a:r>
                      <a:r>
                        <a:rPr lang="en-US" sz="1600" baseline="0" dirty="0" smtClean="0"/>
                        <a:t> of parentheses, brackets, and braces in calculation. Evaluate expressions using these symbols.</a:t>
                      </a:r>
                      <a:endParaRPr lang="en-US" sz="1600" dirty="0"/>
                    </a:p>
                  </a:txBody>
                  <a:tcPr/>
                </a:tc>
              </a:tr>
              <a:tr h="1164095">
                <a:tc>
                  <a:txBody>
                    <a:bodyPr/>
                    <a:lstStyle/>
                    <a:p>
                      <a:r>
                        <a:rPr lang="en-US" sz="1600" dirty="0" smtClean="0"/>
                        <a:t>MP1</a:t>
                      </a:r>
                      <a:r>
                        <a:rPr lang="en-US" sz="1600" baseline="0" dirty="0" smtClean="0"/>
                        <a:t> through MP8</a:t>
                      </a:r>
                      <a:endParaRPr lang="en-US" sz="1600" dirty="0"/>
                    </a:p>
                  </a:txBody>
                  <a:tcPr/>
                </a:tc>
                <a:tc>
                  <a:txBody>
                    <a:bodyPr/>
                    <a:lstStyle/>
                    <a:p>
                      <a:r>
                        <a:rPr lang="en-US" sz="1600" baseline="0" dirty="0" smtClean="0"/>
                        <a:t>Able to solve equations such as </a:t>
                      </a:r>
                      <a:r>
                        <a:rPr lang="en-US" sz="1600" baseline="0" dirty="0" err="1" smtClean="0"/>
                        <a:t>px+q</a:t>
                      </a:r>
                      <a:r>
                        <a:rPr lang="en-US" sz="1600" baseline="0" dirty="0" smtClean="0"/>
                        <a:t>=</a:t>
                      </a:r>
                      <a:r>
                        <a:rPr lang="en-US" sz="1600" baseline="0" dirty="0" err="1" smtClean="0"/>
                        <a:t>r</a:t>
                      </a:r>
                      <a:r>
                        <a:rPr lang="en-US" sz="1600" baseline="0" dirty="0" smtClean="0"/>
                        <a:t> or </a:t>
                      </a:r>
                      <a:r>
                        <a:rPr lang="en-US" sz="1600" baseline="0" dirty="0" err="1" smtClean="0"/>
                        <a:t>p(x+q</a:t>
                      </a:r>
                      <a:r>
                        <a:rPr lang="en-US" sz="1600" baseline="0" dirty="0" smtClean="0"/>
                        <a:t>)=</a:t>
                      </a:r>
                      <a:r>
                        <a:rPr lang="en-US" sz="1600" baseline="0" dirty="0" err="1" smtClean="0"/>
                        <a:t>r</a:t>
                      </a:r>
                      <a:r>
                        <a:rPr lang="en-US" sz="1600" baseline="0" dirty="0" smtClean="0"/>
                        <a:t>, and inequalities. Able to set up and solve word problems</a:t>
                      </a:r>
                    </a:p>
                    <a:p>
                      <a:r>
                        <a:rPr lang="en-US" sz="1600" baseline="0" dirty="0" smtClean="0"/>
                        <a:t>Able to represent and analyze relationships between dependent and independent </a:t>
                      </a:r>
                    </a:p>
                  </a:txBody>
                  <a:tcPr/>
                </a:tc>
                <a:tc>
                  <a:txBody>
                    <a:bodyPr/>
                    <a:lstStyle/>
                    <a:p>
                      <a:r>
                        <a:rPr lang="en-US" sz="1600" baseline="0" dirty="0" smtClean="0"/>
                        <a:t>Set up and solve equations/inequalities with unknowns using properties of operations. </a:t>
                      </a:r>
                    </a:p>
                    <a:p>
                      <a:r>
                        <a:rPr lang="en-US" sz="1600" baseline="0" dirty="0" smtClean="0"/>
                        <a:t>Problems involve all kinds of rational numbers and operations.   </a:t>
                      </a:r>
                    </a:p>
                  </a:txBody>
                  <a:tcPr/>
                </a:tc>
              </a:tr>
            </a:tbl>
          </a:graphicData>
        </a:graphic>
      </p:graphicFrame>
    </p:spTree>
    <p:extLst>
      <p:ext uri="{BB962C8B-B14F-4D97-AF65-F5344CB8AC3E}">
        <p14:creationId xmlns:p14="http://schemas.microsoft.com/office/powerpoint/2010/main" val="3523701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503238"/>
            <a:ext cx="7313613" cy="550862"/>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400" dirty="0" smtClean="0"/>
              <a:t>Operations &amp;Equations</a:t>
            </a:r>
            <a:endParaRPr lang="en-US" sz="2400" dirty="0"/>
          </a:p>
        </p:txBody>
      </p:sp>
      <p:graphicFrame>
        <p:nvGraphicFramePr>
          <p:cNvPr id="5" name="Content Placeholder 3"/>
          <p:cNvGraphicFramePr>
            <a:graphicFrameLocks/>
          </p:cNvGraphicFramePr>
          <p:nvPr/>
        </p:nvGraphicFramePr>
        <p:xfrm>
          <a:off x="427567" y="1054100"/>
          <a:ext cx="8360833" cy="5265463"/>
        </p:xfrm>
        <a:graphic>
          <a:graphicData uri="http://schemas.openxmlformats.org/drawingml/2006/table">
            <a:tbl>
              <a:tblPr firstRow="1" bandRow="1">
                <a:tableStyleId>{5C22544A-7EE6-4342-B048-85BDC9FD1C3A}</a:tableStyleId>
              </a:tblPr>
              <a:tblGrid>
                <a:gridCol w="1706033"/>
                <a:gridCol w="3175000"/>
                <a:gridCol w="3479800"/>
              </a:tblGrid>
              <a:tr h="358183">
                <a:tc>
                  <a:txBody>
                    <a:bodyPr/>
                    <a:lstStyle/>
                    <a:p>
                      <a:r>
                        <a:rPr lang="en-US" sz="1600" dirty="0" smtClean="0"/>
                        <a:t>Math</a:t>
                      </a:r>
                      <a:r>
                        <a:rPr lang="en-US" sz="1600" baseline="0" dirty="0" smtClean="0"/>
                        <a:t> Practice</a:t>
                      </a:r>
                      <a:endParaRPr lang="en-US" sz="1600" dirty="0"/>
                    </a:p>
                  </a:txBody>
                  <a:tcPr/>
                </a:tc>
                <a:tc>
                  <a:txBody>
                    <a:bodyPr/>
                    <a:lstStyle/>
                    <a:p>
                      <a:r>
                        <a:rPr lang="en-US" sz="1600" dirty="0" smtClean="0"/>
                        <a:t>Grade 8 </a:t>
                      </a:r>
                      <a:endParaRPr lang="en-US" sz="1600" dirty="0"/>
                    </a:p>
                  </a:txBody>
                  <a:tcPr/>
                </a:tc>
                <a:tc>
                  <a:txBody>
                    <a:bodyPr/>
                    <a:lstStyle/>
                    <a:p>
                      <a:r>
                        <a:rPr lang="en-US" sz="1600" dirty="0" smtClean="0"/>
                        <a:t>Mathematical</a:t>
                      </a:r>
                      <a:r>
                        <a:rPr lang="en-US" sz="1600" baseline="0" dirty="0" smtClean="0"/>
                        <a:t> Concepts</a:t>
                      </a:r>
                      <a:endParaRPr lang="en-US" sz="1600" dirty="0"/>
                    </a:p>
                  </a:txBody>
                  <a:tcPr/>
                </a:tc>
              </a:tr>
              <a:tr h="1170940">
                <a:tc>
                  <a:txBody>
                    <a:bodyPr/>
                    <a:lstStyle/>
                    <a:p>
                      <a:r>
                        <a:rPr lang="en-US" sz="1600" dirty="0" smtClean="0"/>
                        <a:t>MP</a:t>
                      </a:r>
                      <a:r>
                        <a:rPr lang="en-US" sz="1600" baseline="0" dirty="0" smtClean="0"/>
                        <a:t>1 </a:t>
                      </a:r>
                      <a:r>
                        <a:rPr lang="en-US" sz="1600" dirty="0" smtClean="0"/>
                        <a:t>MP2</a:t>
                      </a:r>
                      <a:r>
                        <a:rPr lang="en-US" sz="1600" baseline="0" dirty="0" smtClean="0"/>
                        <a:t> MP3 MP4 MP5 MP7 MP8</a:t>
                      </a:r>
                      <a:endParaRPr lang="en-US" sz="1600" dirty="0"/>
                    </a:p>
                  </a:txBody>
                  <a:tcPr/>
                </a:tc>
                <a:tc>
                  <a:txBody>
                    <a:bodyPr/>
                    <a:lstStyle/>
                    <a:p>
                      <a:r>
                        <a:rPr lang="en-US" sz="1600" baseline="0" dirty="0" smtClean="0"/>
                        <a:t>Radicals and exponents: </a:t>
                      </a:r>
                    </a:p>
                    <a:p>
                      <a:r>
                        <a:rPr lang="en-US" sz="1600" dirty="0" smtClean="0"/>
                        <a:t>3</a:t>
                      </a:r>
                      <a:r>
                        <a:rPr lang="en-US" sz="1600" baseline="30000" dirty="0" smtClean="0"/>
                        <a:t>2</a:t>
                      </a:r>
                      <a:r>
                        <a:rPr lang="en-US" sz="1600" dirty="0" smtClean="0"/>
                        <a:t> × 3</a:t>
                      </a:r>
                      <a:r>
                        <a:rPr lang="en-US" sz="1600" baseline="30000" dirty="0" smtClean="0"/>
                        <a:t>-5</a:t>
                      </a:r>
                      <a:r>
                        <a:rPr lang="en-US" sz="1600" dirty="0" smtClean="0"/>
                        <a:t> = 3</a:t>
                      </a:r>
                      <a:r>
                        <a:rPr lang="en-US" sz="1600" baseline="30000" dirty="0" smtClean="0"/>
                        <a:t>-3</a:t>
                      </a:r>
                      <a:r>
                        <a:rPr lang="en-US" sz="1600" dirty="0" smtClean="0"/>
                        <a:t> = 1/3</a:t>
                      </a:r>
                      <a:r>
                        <a:rPr lang="en-US" sz="1600" baseline="30000" dirty="0" smtClean="0"/>
                        <a:t>3</a:t>
                      </a:r>
                      <a:r>
                        <a:rPr lang="en-US" sz="1600" dirty="0" smtClean="0"/>
                        <a:t> = 1/27.</a:t>
                      </a:r>
                    </a:p>
                    <a:p>
                      <a:r>
                        <a:rPr lang="en-US" sz="1600" i="1" baseline="0" dirty="0" smtClean="0"/>
                        <a:t>7 times </a:t>
                      </a:r>
                      <a:r>
                        <a:rPr lang="en-US" sz="1600" i="1" dirty="0" smtClean="0"/>
                        <a:t>10</a:t>
                      </a:r>
                      <a:r>
                        <a:rPr lang="en-US" sz="1600" i="1" baseline="30000" dirty="0" smtClean="0"/>
                        <a:t>8 </a:t>
                      </a:r>
                      <a:r>
                        <a:rPr lang="en-US" sz="1600" i="1" baseline="0" dirty="0" smtClean="0"/>
                        <a:t>is about how much more times of 3 times </a:t>
                      </a:r>
                      <a:r>
                        <a:rPr lang="en-US" sz="1600" i="1" dirty="0" smtClean="0"/>
                        <a:t>10</a:t>
                      </a:r>
                      <a:r>
                        <a:rPr lang="en-US" sz="1600" i="1" baseline="30000" dirty="0" smtClean="0"/>
                        <a:t>6</a:t>
                      </a:r>
                      <a:endParaRPr lang="en-US" sz="1600" baseline="0" dirty="0" smtClean="0"/>
                    </a:p>
                  </a:txBody>
                  <a:tcPr/>
                </a:tc>
                <a:tc>
                  <a:txBody>
                    <a:bodyPr/>
                    <a:lstStyle/>
                    <a:p>
                      <a:r>
                        <a:rPr lang="en-US" sz="1600" dirty="0" smtClean="0"/>
                        <a:t>Apply</a:t>
                      </a:r>
                      <a:r>
                        <a:rPr lang="en-US" sz="1600" baseline="0" dirty="0" smtClean="0"/>
                        <a:t> properties of operations including radicals and exponents to rational numbers including negative numbers, fractions, percentages, and decimals.</a:t>
                      </a:r>
                      <a:endParaRPr lang="en-US" sz="1600" dirty="0"/>
                    </a:p>
                  </a:txBody>
                  <a:tcPr/>
                </a:tc>
              </a:tr>
              <a:tr h="731520">
                <a:tc>
                  <a:txBody>
                    <a:bodyPr/>
                    <a:lstStyle/>
                    <a:p>
                      <a:r>
                        <a:rPr lang="en-US" sz="1600" baseline="0" dirty="0" smtClean="0"/>
                        <a:t>MP1 through MP8 </a:t>
                      </a:r>
                      <a:endParaRPr lang="en-US" sz="1600" dirty="0"/>
                    </a:p>
                  </a:txBody>
                  <a:tcPr/>
                </a:tc>
                <a:tc>
                  <a:txBody>
                    <a:bodyPr/>
                    <a:lstStyle/>
                    <a:p>
                      <a:r>
                        <a:rPr lang="en-US" sz="1600" i="1" dirty="0" smtClean="0"/>
                        <a:t>x</a:t>
                      </a:r>
                      <a:r>
                        <a:rPr lang="en-US" sz="1600" baseline="30000" dirty="0" smtClean="0"/>
                        <a:t>2</a:t>
                      </a:r>
                      <a:r>
                        <a:rPr lang="en-US" sz="1600" dirty="0" smtClean="0"/>
                        <a:t> = </a:t>
                      </a:r>
                      <a:r>
                        <a:rPr lang="en-US" sz="1600" i="1" dirty="0" err="1" smtClean="0"/>
                        <a:t>p</a:t>
                      </a:r>
                      <a:r>
                        <a:rPr lang="en-US" sz="1600" dirty="0" smtClean="0"/>
                        <a:t> and </a:t>
                      </a:r>
                      <a:r>
                        <a:rPr lang="en-US" sz="1600" i="1" dirty="0" smtClean="0"/>
                        <a:t>x</a:t>
                      </a:r>
                      <a:r>
                        <a:rPr lang="en-US" sz="1600" baseline="30000" dirty="0" smtClean="0"/>
                        <a:t>3</a:t>
                      </a:r>
                      <a:r>
                        <a:rPr lang="en-US" sz="1600" dirty="0" smtClean="0"/>
                        <a:t> = </a:t>
                      </a:r>
                      <a:r>
                        <a:rPr lang="en-US" sz="1600" dirty="0" err="1" smtClean="0"/>
                        <a:t>p</a:t>
                      </a:r>
                      <a:endParaRPr lang="en-US" sz="1600" dirty="0" smtClean="0"/>
                    </a:p>
                    <a:p>
                      <a:r>
                        <a:rPr lang="en-US" sz="1600" dirty="0" smtClean="0"/>
                        <a:t>Scientific</a:t>
                      </a:r>
                      <a:r>
                        <a:rPr lang="en-US" sz="1600" baseline="0" dirty="0" smtClean="0"/>
                        <a:t> notations</a:t>
                      </a:r>
                      <a:endParaRPr lang="en-US" sz="1600" dirty="0"/>
                    </a:p>
                  </a:txBody>
                  <a:tcPr/>
                </a:tc>
                <a:tc>
                  <a:txBody>
                    <a:bodyPr/>
                    <a:lstStyle/>
                    <a:p>
                      <a:r>
                        <a:rPr lang="en-US" sz="1600" baseline="0" dirty="0" smtClean="0"/>
                        <a:t>Solve and explain this in real world situation.</a:t>
                      </a:r>
                      <a:endParaRPr lang="en-US" sz="1600" dirty="0"/>
                    </a:p>
                  </a:txBody>
                  <a:tcPr/>
                </a:tc>
              </a:tr>
              <a:tr h="626820">
                <a:tc>
                  <a:txBody>
                    <a:bodyPr/>
                    <a:lstStyle/>
                    <a:p>
                      <a:r>
                        <a:rPr lang="en-US" sz="1600" dirty="0" smtClean="0"/>
                        <a:t>Coherence, Fluency,</a:t>
                      </a:r>
                      <a:r>
                        <a:rPr lang="en-US" sz="1600" baseline="0" dirty="0" smtClean="0"/>
                        <a:t> Rigor</a:t>
                      </a:r>
                      <a:endParaRPr lang="en-US" sz="1600" dirty="0"/>
                    </a:p>
                  </a:txBody>
                  <a:tcPr/>
                </a:tc>
                <a:tc>
                  <a:txBody>
                    <a:bodyPr/>
                    <a:lstStyle/>
                    <a:p>
                      <a:r>
                        <a:rPr lang="en-US" sz="1600" dirty="0" smtClean="0"/>
                        <a:t>Increased</a:t>
                      </a:r>
                      <a:r>
                        <a:rPr lang="en-US" sz="1600" baseline="0" dirty="0" smtClean="0"/>
                        <a:t> depth and fluency. More depth in algebraic sense, etc.</a:t>
                      </a:r>
                      <a:endParaRPr lang="en-US" sz="1600" dirty="0"/>
                    </a:p>
                  </a:txBody>
                  <a:tcPr/>
                </a:tc>
                <a:tc>
                  <a:txBody>
                    <a:bodyPr/>
                    <a:lstStyle/>
                    <a:p>
                      <a:r>
                        <a:rPr lang="en-US" sz="1600" dirty="0" smtClean="0"/>
                        <a:t>Use</a:t>
                      </a:r>
                      <a:r>
                        <a:rPr lang="en-US" sz="1600" baseline="0" dirty="0" smtClean="0"/>
                        <a:t> of parentheses, brackets, and braces in calculation. Evaluate expressions using these symbols.</a:t>
                      </a:r>
                      <a:endParaRPr lang="en-US" sz="1600" dirty="0"/>
                    </a:p>
                  </a:txBody>
                  <a:tcPr/>
                </a:tc>
              </a:tr>
              <a:tr h="1164095">
                <a:tc>
                  <a:txBody>
                    <a:bodyPr/>
                    <a:lstStyle/>
                    <a:p>
                      <a:r>
                        <a:rPr lang="en-US" sz="1600" dirty="0" smtClean="0"/>
                        <a:t>MP1</a:t>
                      </a:r>
                      <a:r>
                        <a:rPr lang="en-US" sz="1600" baseline="0" dirty="0" smtClean="0"/>
                        <a:t> through MP8</a:t>
                      </a:r>
                      <a:endParaRPr lang="en-US" sz="1600" dirty="0"/>
                    </a:p>
                  </a:txBody>
                  <a:tcPr/>
                </a:tc>
                <a:tc>
                  <a:txBody>
                    <a:bodyPr/>
                    <a:lstStyle/>
                    <a:p>
                      <a:r>
                        <a:rPr lang="en-US" sz="1600" baseline="0" dirty="0" smtClean="0"/>
                        <a:t>Able to set up and solve linear equations. Relate linear equations with proportional relations. Able to set up and solve two linear equations.</a:t>
                      </a:r>
                    </a:p>
                    <a:p>
                      <a:r>
                        <a:rPr lang="en-US" sz="1600" baseline="0" dirty="0" smtClean="0"/>
                        <a:t>Graph of linear equations and interpret the two quantities in the relationship.</a:t>
                      </a:r>
                    </a:p>
                  </a:txBody>
                  <a:tcPr/>
                </a:tc>
                <a:tc>
                  <a:txBody>
                    <a:bodyPr/>
                    <a:lstStyle/>
                    <a:p>
                      <a:r>
                        <a:rPr lang="en-US" sz="1600" baseline="0" dirty="0" smtClean="0"/>
                        <a:t>Set up and solve real world problems and graph linear equations.   </a:t>
                      </a:r>
                    </a:p>
                  </a:txBody>
                  <a:tcPr/>
                </a:tc>
              </a:tr>
            </a:tbl>
          </a:graphicData>
        </a:graphic>
      </p:graphicFrame>
    </p:spTree>
    <p:extLst>
      <p:ext uri="{BB962C8B-B14F-4D97-AF65-F5344CB8AC3E}">
        <p14:creationId xmlns:p14="http://schemas.microsoft.com/office/powerpoint/2010/main" val="3523701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503238"/>
            <a:ext cx="7313613" cy="550862"/>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400" dirty="0" smtClean="0"/>
              <a:t>Operations &amp;Equations</a:t>
            </a:r>
            <a:endParaRPr lang="en-US" sz="2400" dirty="0"/>
          </a:p>
        </p:txBody>
      </p:sp>
      <p:graphicFrame>
        <p:nvGraphicFramePr>
          <p:cNvPr id="5" name="Content Placeholder 3"/>
          <p:cNvGraphicFramePr>
            <a:graphicFrameLocks/>
          </p:cNvGraphicFramePr>
          <p:nvPr/>
        </p:nvGraphicFramePr>
        <p:xfrm>
          <a:off x="427567" y="1054100"/>
          <a:ext cx="8360833" cy="5508743"/>
        </p:xfrm>
        <a:graphic>
          <a:graphicData uri="http://schemas.openxmlformats.org/drawingml/2006/table">
            <a:tbl>
              <a:tblPr firstRow="1" bandRow="1">
                <a:tableStyleId>{5C22544A-7EE6-4342-B048-85BDC9FD1C3A}</a:tableStyleId>
              </a:tblPr>
              <a:tblGrid>
                <a:gridCol w="1706033"/>
                <a:gridCol w="3175000"/>
                <a:gridCol w="3479800"/>
              </a:tblGrid>
              <a:tr h="358183">
                <a:tc>
                  <a:txBody>
                    <a:bodyPr/>
                    <a:lstStyle/>
                    <a:p>
                      <a:r>
                        <a:rPr lang="en-US" sz="1600" dirty="0" smtClean="0"/>
                        <a:t>Math</a:t>
                      </a:r>
                      <a:r>
                        <a:rPr lang="en-US" sz="1600" baseline="0" dirty="0" smtClean="0"/>
                        <a:t> Practice</a:t>
                      </a:r>
                      <a:endParaRPr lang="en-US" sz="1600" dirty="0"/>
                    </a:p>
                  </a:txBody>
                  <a:tcPr/>
                </a:tc>
                <a:tc>
                  <a:txBody>
                    <a:bodyPr/>
                    <a:lstStyle/>
                    <a:p>
                      <a:r>
                        <a:rPr lang="en-US" sz="1600" dirty="0" smtClean="0"/>
                        <a:t>Grade 9</a:t>
                      </a:r>
                      <a:endParaRPr lang="en-US" sz="1600" dirty="0"/>
                    </a:p>
                  </a:txBody>
                  <a:tcPr/>
                </a:tc>
                <a:tc>
                  <a:txBody>
                    <a:bodyPr/>
                    <a:lstStyle/>
                    <a:p>
                      <a:r>
                        <a:rPr lang="en-US" sz="1600" dirty="0" smtClean="0"/>
                        <a:t>Mathematical</a:t>
                      </a:r>
                      <a:r>
                        <a:rPr lang="en-US" sz="1600" baseline="0" dirty="0" smtClean="0"/>
                        <a:t> Concepts</a:t>
                      </a:r>
                      <a:endParaRPr lang="en-US" sz="1600" dirty="0"/>
                    </a:p>
                  </a:txBody>
                  <a:tcPr/>
                </a:tc>
              </a:tr>
              <a:tr h="1170940">
                <a:tc>
                  <a:txBody>
                    <a:bodyPr/>
                    <a:lstStyle/>
                    <a:p>
                      <a:r>
                        <a:rPr lang="en-US" sz="1600" dirty="0" smtClean="0"/>
                        <a:t>MP</a:t>
                      </a:r>
                      <a:r>
                        <a:rPr lang="en-US" sz="1600" baseline="0" dirty="0" smtClean="0"/>
                        <a:t>1 </a:t>
                      </a:r>
                      <a:r>
                        <a:rPr lang="en-US" sz="1600" dirty="0" smtClean="0"/>
                        <a:t>MP2</a:t>
                      </a:r>
                      <a:r>
                        <a:rPr lang="en-US" sz="1600" baseline="0" dirty="0" smtClean="0"/>
                        <a:t> MP3 MP4 MP5 MP7 MP8</a:t>
                      </a:r>
                      <a:endParaRPr lang="en-US" sz="1600" dirty="0"/>
                    </a:p>
                  </a:txBody>
                  <a:tcPr/>
                </a:tc>
                <a:tc>
                  <a:txBody>
                    <a:bodyPr/>
                    <a:lstStyle/>
                    <a:p>
                      <a:r>
                        <a:rPr lang="en-US" sz="1600" i="1" dirty="0" smtClean="0"/>
                        <a:t>Interpret P(1+r)</a:t>
                      </a:r>
                      <a:r>
                        <a:rPr lang="en-US" sz="1600" i="1" baseline="30000" dirty="0" smtClean="0"/>
                        <a:t>n</a:t>
                      </a:r>
                    </a:p>
                    <a:p>
                      <a:endParaRPr lang="en-US" sz="1600" i="1" baseline="30000" dirty="0" smtClean="0"/>
                    </a:p>
                    <a:p>
                      <a:r>
                        <a:rPr lang="en-US" sz="1600" i="1" dirty="0" smtClean="0"/>
                        <a:t>Recognize x</a:t>
                      </a:r>
                      <a:r>
                        <a:rPr lang="en-US" sz="1600" i="1" baseline="30000" dirty="0" smtClean="0"/>
                        <a:t>4</a:t>
                      </a:r>
                      <a:r>
                        <a:rPr lang="en-US" sz="1600" i="1" dirty="0" smtClean="0"/>
                        <a:t> - y</a:t>
                      </a:r>
                      <a:r>
                        <a:rPr lang="en-US" sz="1600" i="1" baseline="30000" dirty="0" smtClean="0"/>
                        <a:t>4</a:t>
                      </a:r>
                      <a:r>
                        <a:rPr lang="en-US" sz="1600" i="1" dirty="0" smtClean="0"/>
                        <a:t> as (x</a:t>
                      </a:r>
                      <a:r>
                        <a:rPr lang="en-US" sz="1600" i="1" baseline="30000" dirty="0" smtClean="0"/>
                        <a:t>2</a:t>
                      </a:r>
                      <a:r>
                        <a:rPr lang="en-US" sz="1600" i="1" dirty="0" smtClean="0"/>
                        <a:t>)</a:t>
                      </a:r>
                      <a:r>
                        <a:rPr lang="en-US" sz="1600" i="1" baseline="30000" dirty="0" smtClean="0"/>
                        <a:t>2</a:t>
                      </a:r>
                      <a:r>
                        <a:rPr lang="en-US" sz="1600" i="1" dirty="0" smtClean="0"/>
                        <a:t> - (y</a:t>
                      </a:r>
                      <a:r>
                        <a:rPr lang="en-US" sz="1600" i="1" baseline="30000" dirty="0" smtClean="0"/>
                        <a:t>2</a:t>
                      </a:r>
                      <a:r>
                        <a:rPr lang="en-US" sz="1600" i="1" dirty="0" smtClean="0"/>
                        <a:t>)</a:t>
                      </a:r>
                      <a:r>
                        <a:rPr lang="en-US" sz="1600" i="1" baseline="30000" dirty="0" smtClean="0"/>
                        <a:t>2</a:t>
                      </a:r>
                      <a:r>
                        <a:rPr lang="en-US" sz="1600" i="1" dirty="0" smtClean="0"/>
                        <a:t>, thus factor as (x</a:t>
                      </a:r>
                      <a:r>
                        <a:rPr lang="en-US" sz="1600" i="1" baseline="30000" dirty="0" smtClean="0"/>
                        <a:t>2</a:t>
                      </a:r>
                      <a:r>
                        <a:rPr lang="en-US" sz="1600" i="1" dirty="0" smtClean="0"/>
                        <a:t> - y</a:t>
                      </a:r>
                      <a:r>
                        <a:rPr lang="en-US" sz="1600" i="1" baseline="30000" dirty="0" smtClean="0"/>
                        <a:t>2</a:t>
                      </a:r>
                      <a:r>
                        <a:rPr lang="en-US" sz="1600" i="1" dirty="0" smtClean="0"/>
                        <a:t>)(x</a:t>
                      </a:r>
                      <a:r>
                        <a:rPr lang="en-US" sz="1600" i="1" baseline="30000" dirty="0" smtClean="0"/>
                        <a:t>2</a:t>
                      </a:r>
                      <a:r>
                        <a:rPr lang="en-US" sz="1600" i="1" dirty="0" smtClean="0"/>
                        <a:t> + y</a:t>
                      </a:r>
                      <a:r>
                        <a:rPr lang="en-US" sz="1600" i="1" baseline="30000" dirty="0" smtClean="0"/>
                        <a:t>2</a:t>
                      </a:r>
                      <a:r>
                        <a:rPr lang="en-US" sz="1600" i="1" dirty="0" smtClean="0"/>
                        <a:t>)</a:t>
                      </a:r>
                      <a:r>
                        <a:rPr lang="en-US" sz="1600" dirty="0" smtClean="0"/>
                        <a:t>.</a:t>
                      </a:r>
                      <a:endParaRPr lang="en-US" sz="16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dirty="0" smtClean="0"/>
                        <a:t>Interpret the structure of expressions</a:t>
                      </a:r>
                      <a:r>
                        <a:rPr lang="en-US" sz="1600" b="1" dirty="0" smtClean="0"/>
                        <a:t>.</a:t>
                      </a:r>
                    </a:p>
                    <a:p>
                      <a:endParaRPr lang="en-US" sz="1600" dirty="0"/>
                    </a:p>
                  </a:txBody>
                  <a:tcPr/>
                </a:tc>
              </a:tr>
              <a:tr h="731520">
                <a:tc>
                  <a:txBody>
                    <a:bodyPr/>
                    <a:lstStyle/>
                    <a:p>
                      <a:r>
                        <a:rPr lang="en-US" sz="1600" baseline="0" dirty="0" smtClean="0"/>
                        <a:t>MP1 through MP8 </a:t>
                      </a:r>
                      <a:endParaRPr lang="en-US" sz="1600" dirty="0"/>
                    </a:p>
                  </a:txBody>
                  <a:tcPr/>
                </a:tc>
                <a:tc>
                  <a:txBody>
                    <a:bodyPr/>
                    <a:lstStyle/>
                    <a:p>
                      <a:r>
                        <a:rPr lang="en-US" sz="1600" dirty="0" smtClean="0"/>
                        <a:t>Factor</a:t>
                      </a:r>
                      <a:r>
                        <a:rPr lang="en-US" sz="1600" baseline="0" dirty="0" smtClean="0"/>
                        <a:t> a quadratic expression,</a:t>
                      </a:r>
                    </a:p>
                    <a:p>
                      <a:r>
                        <a:rPr lang="en-US" sz="1600" baseline="0" dirty="0" smtClean="0"/>
                        <a:t>Complete square</a:t>
                      </a:r>
                    </a:p>
                    <a:p>
                      <a:r>
                        <a:rPr lang="en-US" sz="1600" i="1" dirty="0" smtClean="0"/>
                        <a:t>1.15</a:t>
                      </a:r>
                      <a:r>
                        <a:rPr lang="en-US" sz="1600" i="1" baseline="30000" dirty="0" smtClean="0"/>
                        <a:t>t</a:t>
                      </a:r>
                      <a:r>
                        <a:rPr lang="en-US" sz="1600" i="1" dirty="0" smtClean="0"/>
                        <a:t> can be rewritten as (1.15</a:t>
                      </a:r>
                      <a:r>
                        <a:rPr lang="en-US" sz="1600" i="1" baseline="30000" dirty="0" smtClean="0"/>
                        <a:t>1/12</a:t>
                      </a:r>
                      <a:r>
                        <a:rPr lang="en-US" sz="1600" i="1" dirty="0" smtClean="0"/>
                        <a:t>)</a:t>
                      </a:r>
                      <a:r>
                        <a:rPr lang="en-US" sz="1600" i="1" baseline="30000" dirty="0" smtClean="0"/>
                        <a:t>12t</a:t>
                      </a:r>
                      <a:r>
                        <a:rPr lang="en-US" sz="1600" i="1" dirty="0" smtClean="0"/>
                        <a:t> ≈ 1.012</a:t>
                      </a:r>
                      <a:r>
                        <a:rPr lang="en-US" sz="1600" i="1" baseline="30000" dirty="0" smtClean="0"/>
                        <a:t>12t</a:t>
                      </a:r>
                      <a:endParaRPr lang="en-US" sz="1600" dirty="0"/>
                    </a:p>
                  </a:txBody>
                  <a:tcPr/>
                </a:tc>
                <a:tc>
                  <a:txBody>
                    <a:bodyPr/>
                    <a:lstStyle/>
                    <a:p>
                      <a:r>
                        <a:rPr lang="en-US" sz="1600" b="0" i="0" dirty="0" smtClean="0"/>
                        <a:t>Write expressions in equivalent forms to solve problems. Operations on real numbers.</a:t>
                      </a:r>
                      <a:r>
                        <a:rPr lang="en-US" sz="1600" b="0" i="0" baseline="0" dirty="0" smtClean="0"/>
                        <a:t> </a:t>
                      </a:r>
                      <a:endParaRPr lang="en-US" sz="1600" b="0" i="0" dirty="0"/>
                    </a:p>
                  </a:txBody>
                  <a:tcPr/>
                </a:tc>
              </a:tr>
              <a:tr h="626820">
                <a:tc>
                  <a:txBody>
                    <a:bodyPr/>
                    <a:lstStyle/>
                    <a:p>
                      <a:r>
                        <a:rPr lang="en-US" sz="1600" dirty="0" smtClean="0"/>
                        <a:t>Coherence, Fluency,</a:t>
                      </a:r>
                      <a:r>
                        <a:rPr lang="en-US" sz="1600" baseline="0" dirty="0" smtClean="0"/>
                        <a:t> Rigor</a:t>
                      </a:r>
                      <a:endParaRPr lang="en-US" sz="1600" dirty="0"/>
                    </a:p>
                  </a:txBody>
                  <a:tcPr/>
                </a:tc>
                <a:tc>
                  <a:txBody>
                    <a:bodyPr/>
                    <a:lstStyle/>
                    <a:p>
                      <a:r>
                        <a:rPr lang="en-US" sz="1600" dirty="0" smtClean="0"/>
                        <a:t>Increased</a:t>
                      </a:r>
                      <a:r>
                        <a:rPr lang="en-US" sz="1600" baseline="0" dirty="0" smtClean="0"/>
                        <a:t> depth and fluency. </a:t>
                      </a:r>
                      <a:endParaRPr lang="en-US" sz="1600" dirty="0"/>
                    </a:p>
                  </a:txBody>
                  <a:tcPr/>
                </a:tc>
                <a:tc>
                  <a:txBody>
                    <a:bodyPr/>
                    <a:lstStyle/>
                    <a:p>
                      <a:r>
                        <a:rPr lang="en-US" sz="1600" dirty="0" smtClean="0"/>
                        <a:t>Polynomials,</a:t>
                      </a:r>
                      <a:r>
                        <a:rPr lang="en-US" sz="1600" baseline="0" dirty="0" smtClean="0"/>
                        <a:t> rational expressions </a:t>
                      </a:r>
                      <a:endParaRPr lang="en-US" sz="1600" dirty="0"/>
                    </a:p>
                  </a:txBody>
                  <a:tcPr/>
                </a:tc>
              </a:tr>
              <a:tr h="1164095">
                <a:tc>
                  <a:txBody>
                    <a:bodyPr/>
                    <a:lstStyle/>
                    <a:p>
                      <a:r>
                        <a:rPr lang="en-US" sz="1600" dirty="0" smtClean="0"/>
                        <a:t>MP1</a:t>
                      </a:r>
                      <a:r>
                        <a:rPr lang="en-US" sz="1600" baseline="0" dirty="0" smtClean="0"/>
                        <a:t> through MP8</a:t>
                      </a:r>
                      <a:endParaRPr lang="en-US" sz="1600" dirty="0"/>
                    </a:p>
                  </a:txBody>
                  <a:tcPr/>
                </a:tc>
                <a:tc>
                  <a:txBody>
                    <a:bodyPr/>
                    <a:lstStyle/>
                    <a:p>
                      <a:r>
                        <a:rPr lang="en-US" sz="1600" baseline="0" dirty="0" smtClean="0"/>
                        <a:t>System of linear equations (matrix, inverse of matrix),  equation for a circle, function </a:t>
                      </a:r>
                      <a:r>
                        <a:rPr lang="en-US" sz="1600" baseline="0" dirty="0" err="1" smtClean="0"/>
                        <a:t>y</a:t>
                      </a:r>
                      <a:r>
                        <a:rPr lang="en-US" sz="1600" baseline="0" dirty="0" smtClean="0"/>
                        <a:t>=</a:t>
                      </a:r>
                      <a:r>
                        <a:rPr lang="en-US" sz="1600" baseline="0" dirty="0" err="1" smtClean="0"/>
                        <a:t>f(x</a:t>
                      </a:r>
                      <a:r>
                        <a:rPr lang="en-US" sz="1600" baseline="0" dirty="0" smtClean="0"/>
                        <a:t>), Comparison of </a:t>
                      </a:r>
                      <a:r>
                        <a:rPr lang="en-US" sz="1600" baseline="0" dirty="0" err="1" smtClean="0"/>
                        <a:t>y</a:t>
                      </a:r>
                      <a:r>
                        <a:rPr lang="en-US" sz="1600" baseline="0" dirty="0" smtClean="0"/>
                        <a:t>=</a:t>
                      </a:r>
                      <a:r>
                        <a:rPr lang="en-US" sz="1600" baseline="0" dirty="0" err="1" smtClean="0"/>
                        <a:t>f(x</a:t>
                      </a:r>
                      <a:r>
                        <a:rPr lang="en-US" sz="1600" baseline="0" dirty="0" smtClean="0"/>
                        <a:t>) and </a:t>
                      </a:r>
                      <a:r>
                        <a:rPr lang="en-US" sz="1600" baseline="0" dirty="0" err="1" smtClean="0"/>
                        <a:t>y</a:t>
                      </a:r>
                      <a:r>
                        <a:rPr lang="en-US" sz="1600" baseline="0" dirty="0" smtClean="0"/>
                        <a:t>=</a:t>
                      </a:r>
                      <a:r>
                        <a:rPr lang="en-US" sz="1600" baseline="0" dirty="0" err="1" smtClean="0"/>
                        <a:t>g(x</a:t>
                      </a:r>
                      <a:r>
                        <a:rPr lang="en-US" sz="1600" baseline="0" dirty="0" smtClean="0"/>
                        <a:t>) graphically, etc. </a:t>
                      </a:r>
                    </a:p>
                    <a:p>
                      <a:r>
                        <a:rPr lang="en-US" sz="1600" baseline="0" dirty="0" smtClean="0"/>
                        <a:t>Graph of linear inequalities.</a:t>
                      </a:r>
                    </a:p>
                  </a:txBody>
                  <a:tcPr/>
                </a:tc>
                <a:tc>
                  <a:txBody>
                    <a:bodyPr/>
                    <a:lstStyle/>
                    <a:p>
                      <a:r>
                        <a:rPr lang="en-US" sz="1600" dirty="0" smtClean="0"/>
                        <a:t>Create equation</a:t>
                      </a:r>
                      <a:r>
                        <a:rPr lang="en-US" sz="1600" baseline="0" dirty="0" smtClean="0"/>
                        <a:t> </a:t>
                      </a:r>
                      <a:r>
                        <a:rPr lang="en-US" sz="1600" dirty="0" smtClean="0"/>
                        <a:t>in two or more variables to represent relationships between quantities; Represent constraints by equations or inequalities, and by systems of equations and/or inequalities, and interpret solutions as viable or nonviable options in a modeling context. </a:t>
                      </a:r>
                      <a:endParaRPr lang="en-US" sz="1600" baseline="0" dirty="0" smtClean="0"/>
                    </a:p>
                  </a:txBody>
                  <a:tcPr/>
                </a:tc>
              </a:tr>
            </a:tbl>
          </a:graphicData>
        </a:graphic>
      </p:graphicFrame>
    </p:spTree>
    <p:extLst>
      <p:ext uri="{BB962C8B-B14F-4D97-AF65-F5344CB8AC3E}">
        <p14:creationId xmlns:p14="http://schemas.microsoft.com/office/powerpoint/2010/main" val="3523701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9612"/>
          </a:xfrm>
        </p:spPr>
        <p:txBody>
          <a:bodyPr>
            <a:normAutofit/>
          </a:bodyPr>
          <a:lstStyle/>
          <a:p>
            <a:r>
              <a:rPr lang="en-US" dirty="0" smtClean="0"/>
              <a:t>The Cycle of Math – Math Practices</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63323211"/>
              </p:ext>
            </p:extLst>
          </p:nvPr>
        </p:nvGraphicFramePr>
        <p:xfrm>
          <a:off x="457201" y="1238251"/>
          <a:ext cx="8027390" cy="5365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5677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9750"/>
            <a:ext cx="7467600" cy="1143000"/>
          </a:xfrm>
        </p:spPr>
        <p:txBody>
          <a:bodyPr>
            <a:noAutofit/>
          </a:bodyPr>
          <a:lstStyle/>
          <a:p>
            <a:r>
              <a:rPr lang="en-US" sz="2400" dirty="0" smtClean="0"/>
              <a:t>Part 1. CCSS Content Knowledge – Solve Linear Equations with One Variable</a:t>
            </a:r>
            <a:br>
              <a:rPr lang="en-US" sz="2400" dirty="0" smtClean="0"/>
            </a:br>
            <a:r>
              <a:rPr lang="en-US" sz="2400" dirty="0" smtClean="0">
                <a:solidFill>
                  <a:srgbClr val="C00000"/>
                </a:solidFill>
              </a:rPr>
              <a:t>Focus, Coherence &amp; Rigor </a:t>
            </a:r>
            <a:endParaRPr lang="en-US" sz="2400" dirty="0">
              <a:solidFill>
                <a:srgbClr val="C00000"/>
              </a:solidFill>
            </a:endParaRPr>
          </a:p>
        </p:txBody>
      </p:sp>
      <p:sp>
        <p:nvSpPr>
          <p:cNvPr id="3" name="Content Placeholder 2"/>
          <p:cNvSpPr>
            <a:spLocks noGrp="1"/>
          </p:cNvSpPr>
          <p:nvPr>
            <p:ph sz="quarter" idx="1"/>
          </p:nvPr>
        </p:nvSpPr>
        <p:spPr>
          <a:xfrm>
            <a:off x="657225" y="2170112"/>
            <a:ext cx="7658100" cy="4089400"/>
          </a:xfr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For each of the given equations provided in the next slide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a:t>R</a:t>
            </a:r>
            <a:r>
              <a:rPr lang="en-US" dirty="0" smtClean="0"/>
              <a:t>ank them in the order from easy to difficult.</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smtClean="0"/>
              <a:t>Solve them algebraically, and indicate what math properties you have used.</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smtClean="0"/>
              <a:t>Select 4 problems and solve them using a concrete model (using manipulatives, drawing and/or real world stories).</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endParaRPr lang="en-US" dirty="0"/>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smtClean="0"/>
              <a:t>What can you conclude on the general rules or procedure in solving these equations?</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62840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12762"/>
          </a:xfrm>
        </p:spPr>
        <p:txBody>
          <a:bodyPr>
            <a:normAutofit fontScale="90000"/>
          </a:bodyPr>
          <a:lstStyle/>
          <a:p>
            <a:r>
              <a:rPr lang="en-US" dirty="0" smtClean="0"/>
              <a:t>Content Knowledge – 1. algebraic skills</a:t>
            </a:r>
            <a:endParaRPr lang="en-US"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sz="quarter" idx="1"/>
                <p:extLst>
                  <p:ext uri="{D42A27DB-BD31-4B8C-83A1-F6EECF244321}">
                    <p14:modId xmlns:p14="http://schemas.microsoft.com/office/powerpoint/2010/main" val="1354323277"/>
                  </p:ext>
                </p:extLst>
              </p:nvPr>
            </p:nvGraphicFramePr>
            <p:xfrm>
              <a:off x="495938" y="787400"/>
              <a:ext cx="7467600" cy="5094551"/>
            </p:xfrm>
            <a:graphic>
              <a:graphicData uri="http://schemas.openxmlformats.org/drawingml/2006/table">
                <a:tbl>
                  <a:tblPr firstRow="1" bandRow="1">
                    <a:tableStyleId>{5C22544A-7EE6-4342-B048-85BDC9FD1C3A}</a:tableStyleId>
                  </a:tblPr>
                  <a:tblGrid>
                    <a:gridCol w="762000"/>
                    <a:gridCol w="1663700"/>
                    <a:gridCol w="1166586"/>
                    <a:gridCol w="979714"/>
                    <a:gridCol w="1181100"/>
                    <a:gridCol w="1714500"/>
                  </a:tblGrid>
                  <a:tr h="839650">
                    <a:tc>
                      <a:txBody>
                        <a:bodyPr/>
                        <a:lstStyle/>
                        <a:p>
                          <a:r>
                            <a:rPr lang="en-US" sz="1600" baseline="0" dirty="0" smtClean="0"/>
                            <a:t>Rank</a:t>
                          </a:r>
                          <a:endParaRPr lang="en-US" sz="1600" baseline="0" dirty="0"/>
                        </a:p>
                      </a:txBody>
                      <a:tcPr/>
                    </a:tc>
                    <a:tc>
                      <a:txBody>
                        <a:bodyPr/>
                        <a:lstStyle/>
                        <a:p>
                          <a:r>
                            <a:rPr lang="en-US" sz="1600" baseline="0" dirty="0" smtClean="0"/>
                            <a:t>Problem</a:t>
                          </a:r>
                          <a:endParaRPr lang="en-US" sz="1600" baseline="0" dirty="0"/>
                        </a:p>
                      </a:txBody>
                      <a:tcPr/>
                    </a:tc>
                    <a:tc>
                      <a:txBody>
                        <a:bodyPr/>
                        <a:lstStyle/>
                        <a:p>
                          <a:r>
                            <a:rPr lang="en-US" sz="1600" baseline="0" dirty="0" smtClean="0"/>
                            <a:t>Manipulatives, Drawing</a:t>
                          </a:r>
                          <a:endParaRPr lang="en-US" sz="1600" baseline="0" dirty="0"/>
                        </a:p>
                      </a:txBody>
                      <a:tcPr/>
                    </a:tc>
                    <a:tc>
                      <a:txBody>
                        <a:bodyPr/>
                        <a:lstStyle/>
                        <a:p>
                          <a:r>
                            <a:rPr lang="en-US" sz="1600" baseline="0" dirty="0" smtClean="0"/>
                            <a:t>Story</a:t>
                          </a:r>
                          <a:endParaRPr lang="en-US" sz="1600" baseline="0" dirty="0"/>
                        </a:p>
                      </a:txBody>
                      <a:tcPr/>
                    </a:tc>
                    <a:tc>
                      <a:txBody>
                        <a:bodyPr/>
                        <a:lstStyle/>
                        <a:p>
                          <a:r>
                            <a:rPr lang="en-US" sz="1600" baseline="0" dirty="0" smtClean="0"/>
                            <a:t>Solution </a:t>
                          </a:r>
                        </a:p>
                        <a:p>
                          <a:r>
                            <a:rPr lang="en-US" sz="1600" baseline="0" dirty="0" smtClean="0"/>
                            <a:t>Verification</a:t>
                          </a:r>
                          <a:endParaRPr lang="en-US" sz="1600" baseline="0" dirty="0"/>
                        </a:p>
                      </a:txBody>
                      <a:tcPr/>
                    </a:tc>
                    <a:tc>
                      <a:txBody>
                        <a:bodyPr/>
                        <a:lstStyle/>
                        <a:p>
                          <a:r>
                            <a:rPr lang="en-US" sz="1600" baseline="0" dirty="0" smtClean="0"/>
                            <a:t>Math properties &amp;</a:t>
                          </a:r>
                        </a:p>
                        <a:p>
                          <a:r>
                            <a:rPr lang="en-US" sz="1600" baseline="0" dirty="0" smtClean="0"/>
                            <a:t>Procedure</a:t>
                          </a:r>
                          <a:endParaRPr lang="en-US" sz="1600" baseline="0" dirty="0"/>
                        </a:p>
                      </a:txBody>
                      <a:tcPr/>
                    </a:tc>
                  </a:tr>
                  <a:tr h="371071">
                    <a:tc>
                      <a:txBody>
                        <a:bodyPr/>
                        <a:lstStyle/>
                        <a:p>
                          <a:endParaRPr lang="en-US"/>
                        </a:p>
                      </a:txBody>
                      <a:tcPr/>
                    </a:tc>
                    <a:tc>
                      <a:txBody>
                        <a:bodyPr/>
                        <a:lstStyle/>
                        <a:p>
                          <a:r>
                            <a:rPr lang="en-US" dirty="0" smtClean="0"/>
                            <a:t>x+3=5</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56332">
                    <a:tc>
                      <a:txBody>
                        <a:bodyPr/>
                        <a:lstStyle/>
                        <a:p>
                          <a:endParaRPr lang="en-US"/>
                        </a:p>
                      </a:txBody>
                      <a:tcPr/>
                    </a:tc>
                    <a:tc>
                      <a:txBody>
                        <a:bodyPr/>
                        <a:lstStyle/>
                        <a:p>
                          <a:r>
                            <a:rPr lang="en-US" dirty="0" smtClean="0"/>
                            <a:t>4m=32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1783">
                    <a:tc>
                      <a:txBody>
                        <a:bodyPr/>
                        <a:lstStyle/>
                        <a:p>
                          <a:endParaRPr lang="en-US"/>
                        </a:p>
                      </a:txBody>
                      <a:tcPr/>
                    </a:tc>
                    <a:tc>
                      <a:txBody>
                        <a:bodyPr/>
                        <a:lstStyle/>
                        <a:p>
                          <a:r>
                            <a:rPr lang="en-US" dirty="0" smtClean="0"/>
                            <a:t>3(x+1)=12</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94510">
                    <a:tc>
                      <a:txBody>
                        <a:bodyPr/>
                        <a:lstStyle/>
                        <a:p>
                          <a:endParaRPr lang="en-US"/>
                        </a:p>
                      </a:txBody>
                      <a:tcPr/>
                    </a:tc>
                    <a:tc>
                      <a:txBody>
                        <a:bodyPr/>
                        <a:lstStyle/>
                        <a:p>
                          <a:r>
                            <a:rPr lang="en-US" dirty="0" smtClean="0"/>
                            <a:t>3x+1=10</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45414">
                    <a:tc>
                      <a:txBody>
                        <a:bodyPr/>
                        <a:lstStyle/>
                        <a:p>
                          <a:endParaRPr lang="en-US"/>
                        </a:p>
                      </a:txBody>
                      <a:tcPr/>
                    </a:tc>
                    <a:tc>
                      <a:txBody>
                        <a:bodyPr/>
                        <a:lstStyle/>
                        <a:p>
                          <a:r>
                            <a:rPr lang="en-US" dirty="0" smtClean="0"/>
                            <a:t>3a</a:t>
                          </a:r>
                          <a:r>
                            <a:rPr lang="en-US" baseline="0" dirty="0" smtClean="0"/>
                            <a:t>+3=4a+1</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94509">
                    <a:tc>
                      <a:txBody>
                        <a:bodyPr/>
                        <a:lstStyle/>
                        <a:p>
                          <a:endParaRPr lang="en-US"/>
                        </a:p>
                      </a:txBody>
                      <a:tcPr/>
                    </a:tc>
                    <a:tc>
                      <a:txBody>
                        <a:bodyPr/>
                        <a:lstStyle/>
                        <a:p>
                          <a:r>
                            <a:rPr lang="en-US" dirty="0" smtClean="0"/>
                            <a:t>3(y-1)+2=26</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470866">
                    <a:tc>
                      <a:txBody>
                        <a:bodyPr/>
                        <a:lstStyle/>
                        <a:p>
                          <a:endParaRPr lang="en-US"/>
                        </a:p>
                      </a:txBody>
                      <a:tcPr/>
                    </a:tc>
                    <a:tc>
                      <a:txBody>
                        <a:bodyPr/>
                        <a:lstStyle/>
                        <a:p>
                          <a:r>
                            <a:rPr lang="en-US" dirty="0" smtClean="0"/>
                            <a:t>20-x=2(x+4)</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70866">
                    <a:tc>
                      <a:txBody>
                        <a:bodyPr/>
                        <a:lstStyle/>
                        <a:p>
                          <a:endParaRPr lang="en-US"/>
                        </a:p>
                      </a:txBody>
                      <a:tcPr/>
                    </a:tc>
                    <a:tc>
                      <a:txBody>
                        <a:bodyPr/>
                        <a:lstStyle/>
                        <a:p>
                          <a14:m>
                            <m:oMath xmlns:m="http://schemas.openxmlformats.org/officeDocument/2006/math">
                              <m:f>
                                <m:fPr>
                                  <m:ctrlPr>
                                    <a:rPr lang="bg-BG" b="0" i="1" smtClean="0">
                                      <a:latin typeface="Cambria Math" charset="0"/>
                                    </a:rPr>
                                  </m:ctrlPr>
                                </m:fPr>
                                <m:num>
                                  <m:r>
                                    <a:rPr lang="en-US" b="0" i="1" smtClean="0">
                                      <a:latin typeface="Cambria Math" charset="0"/>
                                    </a:rPr>
                                    <m:t>3</m:t>
                                  </m:r>
                                </m:num>
                                <m:den>
                                  <m:r>
                                    <a:rPr lang="en-US" b="0" i="1" smtClean="0">
                                      <a:latin typeface="Cambria Math" charset="0"/>
                                    </a:rPr>
                                    <m:t>4</m:t>
                                  </m:r>
                                </m:den>
                              </m:f>
                            </m:oMath>
                          </a14:m>
                          <a:r>
                            <a:rPr lang="en-US" dirty="0" smtClean="0"/>
                            <a:t>x=6</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70867">
                    <a:tc>
                      <a:txBody>
                        <a:bodyPr/>
                        <a:lstStyle/>
                        <a:p>
                          <a:endParaRPr lang="en-US"/>
                        </a:p>
                      </a:txBody>
                      <a:tcPr/>
                    </a:tc>
                    <a:tc>
                      <a:txBody>
                        <a:bodyPr/>
                        <a:lstStyle/>
                        <a:p>
                          <a14:m>
                            <m:oMath xmlns:m="http://schemas.openxmlformats.org/officeDocument/2006/math">
                              <m:f>
                                <m:fPr>
                                  <m:ctrlPr>
                                    <a:rPr lang="bg-BG" i="1" smtClean="0">
                                      <a:latin typeface="Cambria Math" charset="0"/>
                                    </a:rPr>
                                  </m:ctrlPr>
                                </m:fPr>
                                <m:num>
                                  <m:r>
                                    <a:rPr lang="en-US" b="0" i="1" smtClean="0">
                                      <a:latin typeface="Cambria Math" charset="0"/>
                                    </a:rPr>
                                    <m:t>2</m:t>
                                  </m:r>
                                </m:num>
                                <m:den>
                                  <m:r>
                                    <a:rPr lang="en-US" b="0" i="1" smtClean="0">
                                      <a:latin typeface="Cambria Math" charset="0"/>
                                    </a:rPr>
                                    <m:t>3</m:t>
                                  </m:r>
                                </m:den>
                              </m:f>
                            </m:oMath>
                          </a14:m>
                          <a:r>
                            <a:rPr lang="en-US" dirty="0" smtClean="0"/>
                            <a:t>x-3=</a:t>
                          </a:r>
                          <a:r>
                            <a:rPr lang="en-US" baseline="0" dirty="0" smtClean="0"/>
                            <a:t> </a:t>
                          </a:r>
                          <a14:m>
                            <m:oMath xmlns:m="http://schemas.openxmlformats.org/officeDocument/2006/math">
                              <m:f>
                                <m:fPr>
                                  <m:ctrlPr>
                                    <a:rPr lang="bg-BG" i="1" baseline="0" smtClean="0">
                                      <a:latin typeface="Cambria Math" charset="0"/>
                                    </a:rPr>
                                  </m:ctrlPr>
                                </m:fPr>
                                <m:num>
                                  <m:r>
                                    <a:rPr lang="en-US" b="0" i="1" baseline="0" smtClean="0">
                                      <a:latin typeface="Cambria Math" charset="0"/>
                                    </a:rPr>
                                    <m:t>1</m:t>
                                  </m:r>
                                </m:num>
                                <m:den>
                                  <m:r>
                                    <a:rPr lang="en-US" b="0" i="1" baseline="0" smtClean="0">
                                      <a:latin typeface="Cambria Math" charset="0"/>
                                    </a:rPr>
                                    <m:t>3</m:t>
                                  </m:r>
                                </m:den>
                              </m:f>
                            </m:oMath>
                          </a14:m>
                          <a:r>
                            <a:rPr lang="en-US" baseline="0" dirty="0" smtClean="0"/>
                            <a:t>x</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70867">
                    <a:tc>
                      <a:txBody>
                        <a:bodyPr/>
                        <a:lstStyle/>
                        <a:p>
                          <a:endParaRPr lang="en-US"/>
                        </a:p>
                      </a:txBody>
                      <a:tcPr/>
                    </a:tc>
                    <a:tc>
                      <a:txBody>
                        <a:bodyPr/>
                        <a:lstStyle/>
                        <a:p>
                          <a:r>
                            <a:rPr lang="en-US" dirty="0" smtClean="0"/>
                            <a:t>(x-4)^2</a:t>
                          </a:r>
                          <a:r>
                            <a:rPr lang="en-US" baseline="0" dirty="0" smtClean="0"/>
                            <a:t> =9</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Choice>
        <mc:Fallback xmlns="">
          <p:graphicFrame>
            <p:nvGraphicFramePr>
              <p:cNvPr id="4" name="Content Placeholder 3"/>
              <p:cNvGraphicFramePr>
                <a:graphicFrameLocks noGrp="1"/>
              </p:cNvGraphicFramePr>
              <p:nvPr>
                <p:ph sz="quarter" idx="1"/>
                <p:extLst>
                  <p:ext uri="{D42A27DB-BD31-4B8C-83A1-F6EECF244321}">
                    <p14:modId xmlns:p14="http://schemas.microsoft.com/office/powerpoint/2010/main" val="1354323277"/>
                  </p:ext>
                </p:extLst>
              </p:nvPr>
            </p:nvGraphicFramePr>
            <p:xfrm>
              <a:off x="495938" y="787400"/>
              <a:ext cx="7467600" cy="5094551"/>
            </p:xfrm>
            <a:graphic>
              <a:graphicData uri="http://schemas.openxmlformats.org/drawingml/2006/table">
                <a:tbl>
                  <a:tblPr firstRow="1" bandRow="1">
                    <a:tableStyleId>{5C22544A-7EE6-4342-B048-85BDC9FD1C3A}</a:tableStyleId>
                  </a:tblPr>
                  <a:tblGrid>
                    <a:gridCol w="762000"/>
                    <a:gridCol w="1663700"/>
                    <a:gridCol w="1166586"/>
                    <a:gridCol w="979714"/>
                    <a:gridCol w="1181100"/>
                    <a:gridCol w="1714500"/>
                  </a:tblGrid>
                  <a:tr h="839650">
                    <a:tc>
                      <a:txBody>
                        <a:bodyPr/>
                        <a:lstStyle/>
                        <a:p>
                          <a:r>
                            <a:rPr lang="en-US" sz="1600" baseline="0" dirty="0" smtClean="0"/>
                            <a:t>Rank</a:t>
                          </a:r>
                          <a:endParaRPr lang="en-US" sz="1600" baseline="0" dirty="0"/>
                        </a:p>
                      </a:txBody>
                      <a:tcPr/>
                    </a:tc>
                    <a:tc>
                      <a:txBody>
                        <a:bodyPr/>
                        <a:lstStyle/>
                        <a:p>
                          <a:r>
                            <a:rPr lang="en-US" sz="1600" baseline="0" dirty="0" smtClean="0"/>
                            <a:t>Problem</a:t>
                          </a:r>
                          <a:endParaRPr lang="en-US" sz="1600" baseline="0" dirty="0"/>
                        </a:p>
                      </a:txBody>
                      <a:tcPr/>
                    </a:tc>
                    <a:tc>
                      <a:txBody>
                        <a:bodyPr/>
                        <a:lstStyle/>
                        <a:p>
                          <a:r>
                            <a:rPr lang="en-US" sz="1600" baseline="0" dirty="0" smtClean="0"/>
                            <a:t>Manipulatives, Drawing</a:t>
                          </a:r>
                          <a:endParaRPr lang="en-US" sz="1600" baseline="0" dirty="0"/>
                        </a:p>
                      </a:txBody>
                      <a:tcPr/>
                    </a:tc>
                    <a:tc>
                      <a:txBody>
                        <a:bodyPr/>
                        <a:lstStyle/>
                        <a:p>
                          <a:r>
                            <a:rPr lang="en-US" sz="1600" baseline="0" dirty="0" smtClean="0"/>
                            <a:t>Story</a:t>
                          </a:r>
                          <a:endParaRPr lang="en-US" sz="1600" baseline="0" dirty="0"/>
                        </a:p>
                      </a:txBody>
                      <a:tcPr/>
                    </a:tc>
                    <a:tc>
                      <a:txBody>
                        <a:bodyPr/>
                        <a:lstStyle/>
                        <a:p>
                          <a:r>
                            <a:rPr lang="en-US" sz="1600" baseline="0" dirty="0" smtClean="0"/>
                            <a:t>Solution </a:t>
                          </a:r>
                        </a:p>
                        <a:p>
                          <a:r>
                            <a:rPr lang="en-US" sz="1600" baseline="0" dirty="0" smtClean="0"/>
                            <a:t>Verification</a:t>
                          </a:r>
                          <a:endParaRPr lang="en-US" sz="1600" baseline="0" dirty="0"/>
                        </a:p>
                      </a:txBody>
                      <a:tcPr/>
                    </a:tc>
                    <a:tc>
                      <a:txBody>
                        <a:bodyPr/>
                        <a:lstStyle/>
                        <a:p>
                          <a:r>
                            <a:rPr lang="en-US" sz="1600" baseline="0" dirty="0" smtClean="0"/>
                            <a:t>Math properties &amp;</a:t>
                          </a:r>
                        </a:p>
                        <a:p>
                          <a:r>
                            <a:rPr lang="en-US" sz="1600" baseline="0" dirty="0" smtClean="0"/>
                            <a:t>Procedure</a:t>
                          </a:r>
                          <a:endParaRPr lang="en-US" sz="1600" baseline="0" dirty="0"/>
                        </a:p>
                      </a:txBody>
                      <a:tcPr/>
                    </a:tc>
                  </a:tr>
                  <a:tr h="371071">
                    <a:tc>
                      <a:txBody>
                        <a:bodyPr/>
                        <a:lstStyle/>
                        <a:p>
                          <a:endParaRPr lang="en-US"/>
                        </a:p>
                      </a:txBody>
                      <a:tcPr/>
                    </a:tc>
                    <a:tc>
                      <a:txBody>
                        <a:bodyPr/>
                        <a:lstStyle/>
                        <a:p>
                          <a:r>
                            <a:rPr lang="en-US" dirty="0" smtClean="0"/>
                            <a:t>x+3=5</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65760">
                    <a:tc>
                      <a:txBody>
                        <a:bodyPr/>
                        <a:lstStyle/>
                        <a:p>
                          <a:endParaRPr lang="en-US"/>
                        </a:p>
                      </a:txBody>
                      <a:tcPr/>
                    </a:tc>
                    <a:tc>
                      <a:txBody>
                        <a:bodyPr/>
                        <a:lstStyle/>
                        <a:p>
                          <a:r>
                            <a:rPr lang="en-US" dirty="0" smtClean="0"/>
                            <a:t>4m=32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81783">
                    <a:tc>
                      <a:txBody>
                        <a:bodyPr/>
                        <a:lstStyle/>
                        <a:p>
                          <a:endParaRPr lang="en-US"/>
                        </a:p>
                      </a:txBody>
                      <a:tcPr/>
                    </a:tc>
                    <a:tc>
                      <a:txBody>
                        <a:bodyPr/>
                        <a:lstStyle/>
                        <a:p>
                          <a:r>
                            <a:rPr lang="en-US" dirty="0" smtClean="0"/>
                            <a:t>3(x+1)=12</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94510">
                    <a:tc>
                      <a:txBody>
                        <a:bodyPr/>
                        <a:lstStyle/>
                        <a:p>
                          <a:endParaRPr lang="en-US"/>
                        </a:p>
                      </a:txBody>
                      <a:tcPr/>
                    </a:tc>
                    <a:tc>
                      <a:txBody>
                        <a:bodyPr/>
                        <a:lstStyle/>
                        <a:p>
                          <a:r>
                            <a:rPr lang="en-US" dirty="0" smtClean="0"/>
                            <a:t>3x+1=10</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45414">
                    <a:tc>
                      <a:txBody>
                        <a:bodyPr/>
                        <a:lstStyle/>
                        <a:p>
                          <a:endParaRPr lang="en-US"/>
                        </a:p>
                      </a:txBody>
                      <a:tcPr/>
                    </a:tc>
                    <a:tc>
                      <a:txBody>
                        <a:bodyPr/>
                        <a:lstStyle/>
                        <a:p>
                          <a:r>
                            <a:rPr lang="en-US" dirty="0" smtClean="0"/>
                            <a:t>3a</a:t>
                          </a:r>
                          <a:r>
                            <a:rPr lang="en-US" baseline="0" dirty="0" smtClean="0"/>
                            <a:t>+3=4a+1</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94509">
                    <a:tc>
                      <a:txBody>
                        <a:bodyPr/>
                        <a:lstStyle/>
                        <a:p>
                          <a:endParaRPr lang="en-US"/>
                        </a:p>
                      </a:txBody>
                      <a:tcPr/>
                    </a:tc>
                    <a:tc>
                      <a:txBody>
                        <a:bodyPr/>
                        <a:lstStyle/>
                        <a:p>
                          <a:r>
                            <a:rPr lang="en-US" dirty="0" smtClean="0"/>
                            <a:t>3(y-1</a:t>
                          </a:r>
                          <a:r>
                            <a:rPr lang="en-US" dirty="0" smtClean="0"/>
                            <a:t>)+2=26</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470866">
                    <a:tc>
                      <a:txBody>
                        <a:bodyPr/>
                        <a:lstStyle/>
                        <a:p>
                          <a:endParaRPr lang="en-US"/>
                        </a:p>
                      </a:txBody>
                      <a:tcPr/>
                    </a:tc>
                    <a:tc>
                      <a:txBody>
                        <a:bodyPr/>
                        <a:lstStyle/>
                        <a:p>
                          <a:r>
                            <a:rPr lang="en-US" dirty="0" smtClean="0"/>
                            <a:t>20-x=2(x+4)</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79362">
                    <a:tc>
                      <a:txBody>
                        <a:bodyPr/>
                        <a:lstStyle/>
                        <a:p>
                          <a:endParaRPr lang="en-US"/>
                        </a:p>
                      </a:txBody>
                      <a:tcPr/>
                    </a:tc>
                    <a:tc>
                      <a:txBody>
                        <a:bodyPr/>
                        <a:lstStyle/>
                        <a:p>
                          <a:endParaRPr lang="en-US"/>
                        </a:p>
                      </a:txBody>
                      <a:tcPr>
                        <a:blipFill rotWithShape="0">
                          <a:blip r:embed="rId2"/>
                          <a:stretch>
                            <a:fillRect l="-46154" t="-764557" r="-304762" b="-200000"/>
                          </a:stretch>
                        </a:blip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80759">
                    <a:tc>
                      <a:txBody>
                        <a:bodyPr/>
                        <a:lstStyle/>
                        <a:p>
                          <a:endParaRPr lang="en-US"/>
                        </a:p>
                      </a:txBody>
                      <a:tcPr/>
                    </a:tc>
                    <a:tc>
                      <a:txBody>
                        <a:bodyPr/>
                        <a:lstStyle/>
                        <a:p>
                          <a:endParaRPr lang="en-US"/>
                        </a:p>
                      </a:txBody>
                      <a:tcPr>
                        <a:blipFill rotWithShape="0">
                          <a:blip r:embed="rId2"/>
                          <a:stretch>
                            <a:fillRect l="-46154" t="-864557" r="-304762" b="-100000"/>
                          </a:stretch>
                        </a:blip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70867">
                    <a:tc>
                      <a:txBody>
                        <a:bodyPr/>
                        <a:lstStyle/>
                        <a:p>
                          <a:endParaRPr lang="en-US"/>
                        </a:p>
                      </a:txBody>
                      <a:tcPr/>
                    </a:tc>
                    <a:tc>
                      <a:txBody>
                        <a:bodyPr/>
                        <a:lstStyle/>
                        <a:p>
                          <a:r>
                            <a:rPr lang="en-US" dirty="0" smtClean="0"/>
                            <a:t>(x-4)^2</a:t>
                          </a:r>
                          <a:r>
                            <a:rPr lang="en-US" baseline="0" dirty="0" smtClean="0"/>
                            <a:t> =9</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Fallback>
      </mc:AlternateContent>
      <p:sp>
        <p:nvSpPr>
          <p:cNvPr id="5" name="TextBox 4"/>
          <p:cNvSpPr txBox="1"/>
          <p:nvPr/>
        </p:nvSpPr>
        <p:spPr>
          <a:xfrm>
            <a:off x="180253" y="5854621"/>
            <a:ext cx="8098971" cy="923330"/>
          </a:xfrm>
          <a:prstGeom prst="rect">
            <a:avLst/>
          </a:prstGeom>
          <a:noFill/>
        </p:spPr>
        <p:txBody>
          <a:bodyPr wrap="square" rtlCol="0">
            <a:spAutoFit/>
          </a:bodyPr>
          <a:lstStyle/>
          <a:p>
            <a:r>
              <a:rPr lang="en-US" dirty="0"/>
              <a:t>Hands-on equations (teaching manipulatives): </a:t>
            </a:r>
            <a:r>
              <a:rPr lang="en-US" dirty="0" smtClean="0"/>
              <a:t>http</a:t>
            </a:r>
            <a:r>
              <a:rPr lang="en-US" dirty="0"/>
              <a:t>://</a:t>
            </a:r>
            <a:r>
              <a:rPr lang="en-US" dirty="0" err="1"/>
              <a:t>www.borenson.com</a:t>
            </a:r>
            <a:r>
              <a:rPr lang="en-US" dirty="0"/>
              <a:t>/</a:t>
            </a:r>
          </a:p>
          <a:p>
            <a:r>
              <a:rPr lang="en-US" dirty="0"/>
              <a:t>Online resources: </a:t>
            </a:r>
            <a:r>
              <a:rPr lang="en-US" dirty="0">
                <a:hlinkClick r:id="rId3"/>
              </a:rPr>
              <a:t>http://nlvm.usu.edu/en/nav/category_g_4_t_2.html</a:t>
            </a:r>
            <a:endParaRPr lang="en-US" dirty="0"/>
          </a:p>
          <a:p>
            <a:r>
              <a:rPr lang="en-US" dirty="0" smtClean="0">
                <a:hlinkClick r:id="rId4"/>
              </a:rPr>
              <a:t>http</a:t>
            </a:r>
            <a:r>
              <a:rPr lang="en-US" dirty="0">
                <a:hlinkClick r:id="rId4"/>
              </a:rPr>
              <a:t>://</a:t>
            </a:r>
            <a:r>
              <a:rPr lang="en-US" dirty="0" smtClean="0">
                <a:hlinkClick r:id="rId4"/>
              </a:rPr>
              <a:t>www.mathplayground.com/AlgebraEquations.html</a:t>
            </a:r>
            <a:endParaRPr lang="en-US" dirty="0"/>
          </a:p>
        </p:txBody>
      </p:sp>
      <p:sp>
        <p:nvSpPr>
          <p:cNvPr id="9" name="TextBox 8"/>
          <p:cNvSpPr txBox="1"/>
          <p:nvPr/>
        </p:nvSpPr>
        <p:spPr>
          <a:xfrm>
            <a:off x="7924800" y="5210629"/>
            <a:ext cx="708848" cy="1107996"/>
          </a:xfrm>
          <a:prstGeom prst="rect">
            <a:avLst/>
          </a:prstGeom>
          <a:noFill/>
        </p:spPr>
        <p:txBody>
          <a:bodyPr wrap="none" rtlCol="0">
            <a:spAutoFit/>
          </a:bodyPr>
          <a:lstStyle/>
          <a:p>
            <a:r>
              <a:rPr lang="en-US" sz="1600" dirty="0" smtClean="0"/>
              <a:t>HSA</a:t>
            </a:r>
          </a:p>
          <a:p>
            <a:r>
              <a:rPr lang="en-US" sz="1600" dirty="0" smtClean="0"/>
              <a:t>REI.</a:t>
            </a:r>
          </a:p>
          <a:p>
            <a:r>
              <a:rPr lang="en-US" sz="1600" dirty="0" smtClean="0"/>
              <a:t>B.4.A</a:t>
            </a:r>
          </a:p>
          <a:p>
            <a:endParaRPr lang="en-US" dirty="0"/>
          </a:p>
        </p:txBody>
      </p:sp>
      <p:sp>
        <p:nvSpPr>
          <p:cNvPr id="11" name="TextBox 10"/>
          <p:cNvSpPr txBox="1"/>
          <p:nvPr/>
        </p:nvSpPr>
        <p:spPr>
          <a:xfrm>
            <a:off x="8020595" y="1789608"/>
            <a:ext cx="914400" cy="923330"/>
          </a:xfrm>
          <a:prstGeom prst="rect">
            <a:avLst/>
          </a:prstGeom>
          <a:noFill/>
        </p:spPr>
        <p:txBody>
          <a:bodyPr wrap="square" rtlCol="0">
            <a:spAutoFit/>
          </a:bodyPr>
          <a:lstStyle/>
          <a:p>
            <a:r>
              <a:rPr lang="en-US" dirty="0" smtClean="0"/>
              <a:t>6.EE.</a:t>
            </a:r>
          </a:p>
          <a:p>
            <a:r>
              <a:rPr lang="en-US" dirty="0" smtClean="0"/>
              <a:t>A.3, B.7</a:t>
            </a:r>
          </a:p>
        </p:txBody>
      </p:sp>
      <p:sp>
        <p:nvSpPr>
          <p:cNvPr id="12" name="TextBox 11"/>
          <p:cNvSpPr txBox="1"/>
          <p:nvPr/>
        </p:nvSpPr>
        <p:spPr>
          <a:xfrm>
            <a:off x="8020596" y="3331029"/>
            <a:ext cx="1177130" cy="923330"/>
          </a:xfrm>
          <a:prstGeom prst="rect">
            <a:avLst/>
          </a:prstGeom>
          <a:noFill/>
        </p:spPr>
        <p:txBody>
          <a:bodyPr wrap="square" rtlCol="0">
            <a:spAutoFit/>
          </a:bodyPr>
          <a:lstStyle/>
          <a:p>
            <a:r>
              <a:rPr lang="en-US" dirty="0" smtClean="0"/>
              <a:t>7.EE.</a:t>
            </a:r>
          </a:p>
          <a:p>
            <a:r>
              <a:rPr lang="en-US" dirty="0" smtClean="0"/>
              <a:t>B.3, </a:t>
            </a:r>
          </a:p>
          <a:p>
            <a:r>
              <a:rPr lang="en-US" dirty="0" smtClean="0"/>
              <a:t>B.4</a:t>
            </a:r>
            <a:endParaRPr lang="en-US" dirty="0"/>
          </a:p>
        </p:txBody>
      </p:sp>
    </p:spTree>
    <p:extLst>
      <p:ext uri="{BB962C8B-B14F-4D97-AF65-F5344CB8AC3E}">
        <p14:creationId xmlns:p14="http://schemas.microsoft.com/office/powerpoint/2010/main" val="65028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01662"/>
          </a:xfrm>
        </p:spPr>
        <p:txBody>
          <a:bodyPr/>
          <a:lstStyle/>
          <a:p>
            <a:r>
              <a:rPr lang="en-US" dirty="0" smtClean="0"/>
              <a:t>x+3=5</a:t>
            </a:r>
            <a:endParaRPr lang="en-US" dirty="0"/>
          </a:p>
        </p:txBody>
      </p:sp>
      <p:sp>
        <p:nvSpPr>
          <p:cNvPr id="3" name="Content Placeholder 2"/>
          <p:cNvSpPr>
            <a:spLocks noGrp="1"/>
          </p:cNvSpPr>
          <p:nvPr>
            <p:ph sz="quarter" idx="1"/>
          </p:nvPr>
        </p:nvSpPr>
        <p:spPr>
          <a:xfrm>
            <a:off x="457199" y="990600"/>
            <a:ext cx="8258176" cy="5867400"/>
          </a:xfrm>
        </p:spPr>
        <p:txBody>
          <a:bodyPr>
            <a:normAutofit fontScale="92500" lnSpcReduction="10000"/>
          </a:bodyPr>
          <a:lstStyle/>
          <a:p>
            <a:r>
              <a:rPr lang="en-US" dirty="0" smtClean="0"/>
              <a:t>Drawing and using a balance bar</a:t>
            </a:r>
          </a:p>
          <a:p>
            <a:endParaRPr lang="en-US" dirty="0" smtClean="0"/>
          </a:p>
          <a:p>
            <a:endParaRPr lang="en-US" dirty="0"/>
          </a:p>
          <a:p>
            <a:endParaRPr lang="en-US" dirty="0"/>
          </a:p>
          <a:p>
            <a:endParaRPr lang="en-US" dirty="0" smtClean="0"/>
          </a:p>
          <a:p>
            <a:r>
              <a:rPr lang="en-US" dirty="0" smtClean="0"/>
              <a:t>Solution </a:t>
            </a:r>
            <a:r>
              <a:rPr lang="en-US" dirty="0"/>
              <a:t>and </a:t>
            </a:r>
            <a:r>
              <a:rPr lang="en-US" dirty="0" smtClean="0"/>
              <a:t>verification: </a:t>
            </a:r>
          </a:p>
          <a:p>
            <a:endParaRPr lang="en-US" dirty="0"/>
          </a:p>
          <a:p>
            <a:endParaRPr lang="en-US" dirty="0" smtClean="0"/>
          </a:p>
          <a:p>
            <a:r>
              <a:rPr lang="en-US" dirty="0"/>
              <a:t>Story: Annie had some books, Lenny gave 3 more. Now she has 5 books. How many books did Annie have to start with? </a:t>
            </a:r>
            <a:r>
              <a:rPr lang="en-US" dirty="0" smtClean="0"/>
              <a:t>Let x = the number of books Annie had at the beginning.</a:t>
            </a:r>
            <a:endParaRPr lang="en-US" dirty="0"/>
          </a:p>
          <a:p>
            <a:r>
              <a:rPr lang="en-US" dirty="0" smtClean="0"/>
              <a:t>Common sense: x+3 =5, x adds 3 is 5. x should be smaller than 5. x=5-3. </a:t>
            </a:r>
          </a:p>
          <a:p>
            <a:r>
              <a:rPr lang="en-US" dirty="0" smtClean="0"/>
              <a:t>Procedure: the inverse operation of adding 3 is subtracting 3. We subtract 3 on both sides of the equation to solve for x.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8" y="1410766"/>
            <a:ext cx="4323501" cy="1295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831" y="2058466"/>
            <a:ext cx="4279900" cy="864788"/>
          </a:xfrm>
          <a:prstGeom prst="rect">
            <a:avLst/>
          </a:prstGeom>
        </p:spPr>
      </p:pic>
    </p:spTree>
    <p:extLst>
      <p:ext uri="{BB962C8B-B14F-4D97-AF65-F5344CB8AC3E}">
        <p14:creationId xmlns:p14="http://schemas.microsoft.com/office/powerpoint/2010/main" val="357976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54050"/>
          </a:xfrm>
        </p:spPr>
        <p:txBody>
          <a:bodyPr/>
          <a:lstStyle/>
          <a:p>
            <a:r>
              <a:rPr lang="en-US" dirty="0" smtClean="0">
                <a:latin typeface="+mn-lt"/>
              </a:rPr>
              <a:t>4M=32</a:t>
            </a:r>
            <a:endParaRPr lang="en-US"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199" y="1128713"/>
                <a:ext cx="7916091" cy="5486400"/>
              </a:xfrm>
            </p:spPr>
            <p:txBody>
              <a:bodyPr>
                <a:normAutofit fontScale="92500" lnSpcReduction="20000"/>
              </a:bodyPr>
              <a:lstStyle/>
              <a:p>
                <a:r>
                  <a:rPr lang="en-US" dirty="0" smtClean="0"/>
                  <a:t>Drawing and using a balance bar</a:t>
                </a:r>
              </a:p>
              <a:p>
                <a:endParaRPr lang="en-US" dirty="0"/>
              </a:p>
              <a:p>
                <a:endParaRPr lang="en-US" dirty="0" smtClean="0"/>
              </a:p>
              <a:p>
                <a:r>
                  <a:rPr lang="en-US" dirty="0" smtClean="0"/>
                  <a:t>Story: </a:t>
                </a:r>
                <a:r>
                  <a:rPr lang="en-US" dirty="0"/>
                  <a:t>Tom </a:t>
                </a:r>
                <a:r>
                  <a:rPr lang="en-US" dirty="0" smtClean="0"/>
                  <a:t>has </a:t>
                </a:r>
                <a:r>
                  <a:rPr lang="en-US" dirty="0"/>
                  <a:t>4 bags of marbles. Each bag has the same amount of marbles. He has a total of 32 marbles. How many marbles are there in each bag? </a:t>
                </a:r>
                <a:r>
                  <a:rPr lang="en-US" dirty="0" smtClean="0"/>
                  <a:t>Let M=the number of marbles in each bag.</a:t>
                </a:r>
              </a:p>
              <a:p>
                <a:r>
                  <a:rPr lang="en-US" dirty="0" smtClean="0"/>
                  <a:t>Solution </a:t>
                </a:r>
                <a:r>
                  <a:rPr lang="en-US" dirty="0"/>
                  <a:t>and verification </a:t>
                </a:r>
                <a:r>
                  <a:rPr lang="en-US" dirty="0" smtClean="0"/>
                  <a:t>: </a:t>
                </a:r>
              </a:p>
              <a:p>
                <a:endParaRPr lang="en-US" dirty="0" smtClean="0"/>
              </a:p>
              <a:p>
                <a:endParaRPr lang="en-US" dirty="0"/>
              </a:p>
              <a:p>
                <a:r>
                  <a:rPr lang="en-US" dirty="0" smtClean="0"/>
                  <a:t>Common sense: 4M =32, 4</a:t>
                </a:r>
                <a14:m>
                  <m:oMath xmlns:m="http://schemas.openxmlformats.org/officeDocument/2006/math">
                    <m:r>
                      <a:rPr lang="en-US" i="1" smtClean="0">
                        <a:latin typeface="Cambria Math" charset="0"/>
                        <a:ea typeface="Cambria Math" charset="0"/>
                        <a:cs typeface="Cambria Math" charset="0"/>
                      </a:rPr>
                      <m:t>×</m:t>
                    </m:r>
                    <m:r>
                      <a:rPr lang="en-US" b="0" i="1" smtClean="0">
                        <a:latin typeface="Cambria Math" charset="0"/>
                        <a:ea typeface="Cambria Math" charset="0"/>
                        <a:cs typeface="Cambria Math" charset="0"/>
                      </a:rPr>
                      <m:t>?</m:t>
                    </m:r>
                  </m:oMath>
                </a14:m>
                <a:r>
                  <a:rPr lang="en-US" dirty="0"/>
                  <a:t>=</a:t>
                </a:r>
                <a:r>
                  <a:rPr lang="en-US" dirty="0" smtClean="0"/>
                  <a:t>32? 4 times 8 is 32. So M=8. How many times do I count by 4 to get 32? 4, 8, 12, 16, 20, 24, 28, 32: 8 times. 4x8=32, 8=32/4.</a:t>
                </a:r>
              </a:p>
              <a:p>
                <a:r>
                  <a:rPr lang="en-US" dirty="0" smtClean="0"/>
                  <a:t>Procedure: the inverse operation of multiplying </a:t>
                </a:r>
                <a:r>
                  <a:rPr lang="en-US" dirty="0"/>
                  <a:t>4</a:t>
                </a:r>
                <a:r>
                  <a:rPr lang="en-US" dirty="0" smtClean="0"/>
                  <a:t> is dividing </a:t>
                </a:r>
                <a:r>
                  <a:rPr lang="en-US" dirty="0"/>
                  <a:t>4</a:t>
                </a:r>
                <a:r>
                  <a:rPr lang="en-US" dirty="0" smtClean="0"/>
                  <a:t>. We divide 4 on both sides to solve for x. An alternative way is multiply the reciprocal, ¼, on both sides.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199" y="1128713"/>
                <a:ext cx="7916091" cy="5486400"/>
              </a:xfrm>
              <a:blipFill rotWithShape="0">
                <a:blip r:embed="rId2"/>
                <a:stretch>
                  <a:fillRect l="-231" t="-2000" r="-1925"/>
                </a:stretch>
              </a:blipFill>
            </p:spPr>
            <p:txBody>
              <a:bodyPr/>
              <a:lstStyle/>
              <a:p>
                <a:r>
                  <a:rPr lang="en-US">
                    <a:noFill/>
                  </a:rPr>
                  <a:t> </a:t>
                </a:r>
              </a:p>
            </p:txBody>
          </p:sp>
        </mc:Fallback>
      </mc:AlternateContent>
    </p:spTree>
    <p:extLst>
      <p:ext uri="{BB962C8B-B14F-4D97-AF65-F5344CB8AC3E}">
        <p14:creationId xmlns:p14="http://schemas.microsoft.com/office/powerpoint/2010/main" val="68968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TARGETS</a:t>
            </a:r>
            <a:endParaRPr lang="en-US" dirty="0"/>
          </a:p>
        </p:txBody>
      </p:sp>
      <p:sp>
        <p:nvSpPr>
          <p:cNvPr id="3" name="Content Placeholder 2"/>
          <p:cNvSpPr>
            <a:spLocks noGrp="1"/>
          </p:cNvSpPr>
          <p:nvPr>
            <p:ph sz="quarter" idx="1"/>
          </p:nvPr>
        </p:nvSpPr>
        <p:spPr>
          <a:xfrm>
            <a:off x="457200" y="1600200"/>
            <a:ext cx="8089900" cy="4873752"/>
          </a:xfrm>
        </p:spPr>
        <p:txBody>
          <a:bodyPr>
            <a:normAutofit/>
          </a:bodyPr>
          <a:lstStyle/>
          <a:p>
            <a:pPr marL="0" indent="0">
              <a:buNone/>
            </a:pPr>
            <a:r>
              <a:rPr lang="en-US" dirty="0" smtClean="0"/>
              <a:t>Participants will…</a:t>
            </a:r>
          </a:p>
          <a:p>
            <a:endParaRPr lang="en-US" dirty="0"/>
          </a:p>
          <a:p>
            <a:r>
              <a:rPr lang="en-US" dirty="0" smtClean="0"/>
              <a:t>Strengthen CCSS math </a:t>
            </a:r>
            <a:r>
              <a:rPr lang="en-US" dirty="0"/>
              <a:t>c</a:t>
            </a:r>
            <a:r>
              <a:rPr lang="en-US" dirty="0" smtClean="0"/>
              <a:t>ontent knowledge in solving equations</a:t>
            </a:r>
            <a:r>
              <a:rPr lang="en-US" dirty="0"/>
              <a:t> </a:t>
            </a:r>
            <a:r>
              <a:rPr lang="en-US" dirty="0" smtClean="0"/>
              <a:t>(Part 1 – a.m. session) </a:t>
            </a:r>
          </a:p>
          <a:p>
            <a:r>
              <a:rPr lang="en-US" dirty="0" smtClean="0"/>
              <a:t>Discuss instructional strategies and learn the </a:t>
            </a:r>
            <a:r>
              <a:rPr lang="en-US" dirty="0"/>
              <a:t>4-step formative assessment process (Part 2 – p.m. session</a:t>
            </a:r>
            <a:r>
              <a:rPr lang="en-US" dirty="0" smtClean="0"/>
              <a:t>): </a:t>
            </a:r>
          </a:p>
          <a:p>
            <a:pPr>
              <a:buFont typeface="Arial" charset="0"/>
              <a:buChar char="•"/>
            </a:pPr>
            <a:r>
              <a:rPr lang="en-US" dirty="0" smtClean="0"/>
              <a:t>(</a:t>
            </a:r>
            <a:r>
              <a:rPr lang="en-US" dirty="0"/>
              <a:t>1) Clarify intended learning; </a:t>
            </a:r>
          </a:p>
          <a:p>
            <a:pPr>
              <a:buFont typeface="Arial" charset="0"/>
              <a:buChar char="•"/>
            </a:pPr>
            <a:r>
              <a:rPr lang="en-US" dirty="0" smtClean="0"/>
              <a:t>(</a:t>
            </a:r>
            <a:r>
              <a:rPr lang="en-US" dirty="0"/>
              <a:t>2) Elicit evidence; </a:t>
            </a:r>
            <a:endParaRPr lang="en-US" dirty="0" smtClean="0"/>
          </a:p>
          <a:p>
            <a:pPr>
              <a:buFont typeface="Arial" charset="0"/>
              <a:buChar char="•"/>
            </a:pPr>
            <a:r>
              <a:rPr lang="en-US" dirty="0" smtClean="0"/>
              <a:t>(</a:t>
            </a:r>
            <a:r>
              <a:rPr lang="en-US" dirty="0"/>
              <a:t>3) Interpret evidence; and  </a:t>
            </a:r>
            <a:endParaRPr lang="en-US" dirty="0" smtClean="0"/>
          </a:p>
          <a:p>
            <a:pPr>
              <a:buFont typeface="Arial" charset="0"/>
              <a:buChar char="•"/>
            </a:pPr>
            <a:r>
              <a:rPr lang="en-US" dirty="0" smtClean="0"/>
              <a:t>(</a:t>
            </a:r>
            <a:r>
              <a:rPr lang="en-US" dirty="0"/>
              <a:t>4) Act on evidence.  </a:t>
            </a:r>
          </a:p>
        </p:txBody>
      </p:sp>
    </p:spTree>
    <p:extLst>
      <p:ext uri="{BB962C8B-B14F-4D97-AF65-F5344CB8AC3E}">
        <p14:creationId xmlns:p14="http://schemas.microsoft.com/office/powerpoint/2010/main" val="536995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87956"/>
          </a:xfrm>
        </p:spPr>
        <p:txBody>
          <a:bodyPr/>
          <a:lstStyle/>
          <a:p>
            <a:r>
              <a:rPr lang="en-US" dirty="0" smtClean="0"/>
              <a:t>3(x+1)=12</a:t>
            </a:r>
            <a:endParaRPr lang="en-US" dirty="0"/>
          </a:p>
        </p:txBody>
      </p:sp>
      <p:sp>
        <p:nvSpPr>
          <p:cNvPr id="3" name="Content Placeholder 2"/>
          <p:cNvSpPr>
            <a:spLocks noGrp="1"/>
          </p:cNvSpPr>
          <p:nvPr>
            <p:ph sz="quarter" idx="1"/>
          </p:nvPr>
        </p:nvSpPr>
        <p:spPr>
          <a:xfrm>
            <a:off x="457199" y="1384663"/>
            <a:ext cx="7916091" cy="5089289"/>
          </a:xfrm>
        </p:spPr>
        <p:txBody>
          <a:bodyPr>
            <a:normAutofit/>
          </a:bodyPr>
          <a:lstStyle/>
          <a:p>
            <a:r>
              <a:rPr lang="en-US" dirty="0" smtClean="0"/>
              <a:t>Drawing and using a balance bar</a:t>
            </a:r>
          </a:p>
          <a:p>
            <a:endParaRPr lang="en-US" dirty="0"/>
          </a:p>
          <a:p>
            <a:endParaRPr lang="en-US" dirty="0" smtClean="0"/>
          </a:p>
          <a:p>
            <a:r>
              <a:rPr lang="en-US" dirty="0"/>
              <a:t>Solution and </a:t>
            </a:r>
            <a:r>
              <a:rPr lang="en-US" dirty="0" smtClean="0"/>
              <a:t>verification</a:t>
            </a:r>
          </a:p>
          <a:p>
            <a:endParaRPr lang="en-US" dirty="0"/>
          </a:p>
          <a:p>
            <a:endParaRPr lang="en-US" dirty="0" smtClean="0"/>
          </a:p>
          <a:p>
            <a:r>
              <a:rPr lang="en-US" dirty="0" smtClean="0"/>
              <a:t>Story: </a:t>
            </a:r>
            <a:r>
              <a:rPr lang="en-US" dirty="0"/>
              <a:t>Claire bought three bags of lunch. Each bag contains one can of soda and one sandwich. </a:t>
            </a:r>
            <a:r>
              <a:rPr lang="en-US" dirty="0" smtClean="0"/>
              <a:t>Each can of soda is $1.00. She </a:t>
            </a:r>
            <a:r>
              <a:rPr lang="en-US" dirty="0"/>
              <a:t>spent $12.00 total. How much does each </a:t>
            </a:r>
            <a:r>
              <a:rPr lang="en-US" dirty="0" smtClean="0"/>
              <a:t>sandwich cost? x = the cost of a sandwich.</a:t>
            </a:r>
            <a:endParaRPr lang="en-US" dirty="0"/>
          </a:p>
          <a:p>
            <a:r>
              <a:rPr lang="en-US" dirty="0" smtClean="0"/>
              <a:t>Common sense: There are 3 groups of (x+1). Total is 12. So each groups is 12/3=4. x+1=4, x=3. </a:t>
            </a:r>
          </a:p>
        </p:txBody>
      </p:sp>
    </p:spTree>
    <p:extLst>
      <p:ext uri="{BB962C8B-B14F-4D97-AF65-F5344CB8AC3E}">
        <p14:creationId xmlns:p14="http://schemas.microsoft.com/office/powerpoint/2010/main" val="166696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87956"/>
          </a:xfrm>
        </p:spPr>
        <p:txBody>
          <a:bodyPr/>
          <a:lstStyle/>
          <a:p>
            <a:r>
              <a:rPr lang="en-US" dirty="0" smtClean="0"/>
              <a:t>3(x+1)=12</a:t>
            </a:r>
            <a:endParaRPr lang="en-US" dirty="0"/>
          </a:p>
        </p:txBody>
      </p:sp>
      <p:sp>
        <p:nvSpPr>
          <p:cNvPr id="3" name="Content Placeholder 2"/>
          <p:cNvSpPr>
            <a:spLocks noGrp="1"/>
          </p:cNvSpPr>
          <p:nvPr>
            <p:ph sz="quarter" idx="1"/>
          </p:nvPr>
        </p:nvSpPr>
        <p:spPr>
          <a:xfrm>
            <a:off x="457199" y="1384663"/>
            <a:ext cx="7916091" cy="5089289"/>
          </a:xfrm>
        </p:spPr>
        <p:txBody>
          <a:bodyPr>
            <a:normAutofit fontScale="92500"/>
          </a:bodyPr>
          <a:lstStyle/>
          <a:p>
            <a:r>
              <a:rPr lang="en-US" dirty="0" smtClean="0"/>
              <a:t>Procedure discussion – should we divide 3 on both sides first or should we subtract 1 on both sides first?  </a:t>
            </a:r>
          </a:p>
          <a:p>
            <a:endParaRPr lang="en-US" dirty="0"/>
          </a:p>
          <a:p>
            <a:endParaRPr lang="en-US" dirty="0" smtClean="0"/>
          </a:p>
          <a:p>
            <a:endParaRPr lang="en-US" dirty="0" smtClean="0"/>
          </a:p>
          <a:p>
            <a:r>
              <a:rPr lang="en-US" dirty="0" smtClean="0"/>
              <a:t>Procedure. </a:t>
            </a:r>
          </a:p>
          <a:p>
            <a:pPr>
              <a:buFont typeface="Arial" charset="0"/>
              <a:buChar char="•"/>
            </a:pPr>
            <a:r>
              <a:rPr lang="en-US" dirty="0" smtClean="0"/>
              <a:t>Decide the order of operation for 3(x+1): adding, x+1, in the parentheses</a:t>
            </a:r>
            <a:r>
              <a:rPr lang="is-IS" dirty="0" smtClean="0"/>
              <a:t> first, then times 3. </a:t>
            </a:r>
            <a:endParaRPr lang="is-IS" dirty="0"/>
          </a:p>
          <a:p>
            <a:pPr>
              <a:buFont typeface="Arial" charset="0"/>
              <a:buChar char="•"/>
            </a:pPr>
            <a:r>
              <a:rPr lang="is-IS" dirty="0" smtClean="0"/>
              <a:t>Perform inverse operation in the reverse order: divide 3 on both sides first, then substract 1 on both sides. </a:t>
            </a:r>
          </a:p>
          <a:p>
            <a:pPr>
              <a:buFont typeface="Arial" charset="0"/>
              <a:buChar char="•"/>
            </a:pPr>
            <a:r>
              <a:rPr lang="is-IS" dirty="0" smtClean="0"/>
              <a:t>Alternative way: simply first using distributive property: 3x+3=12, subtract 3 from both sides, 3x=9, then divide 3 on both sides,  x=3. </a:t>
            </a:r>
            <a:endParaRPr lang="en-US" dirty="0"/>
          </a:p>
          <a:p>
            <a:endParaRPr lang="en-US" dirty="0" smtClean="0"/>
          </a:p>
          <a:p>
            <a:endParaRPr lang="en-US" dirty="0"/>
          </a:p>
        </p:txBody>
      </p:sp>
    </p:spTree>
    <p:extLst>
      <p:ext uri="{BB962C8B-B14F-4D97-AF65-F5344CB8AC3E}">
        <p14:creationId xmlns:p14="http://schemas.microsoft.com/office/powerpoint/2010/main" val="547676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87956"/>
          </a:xfrm>
        </p:spPr>
        <p:txBody>
          <a:bodyPr/>
          <a:lstStyle/>
          <a:p>
            <a:r>
              <a:rPr lang="en-US" dirty="0" smtClean="0"/>
              <a:t>3x+1=10 A similar problem</a:t>
            </a:r>
            <a:endParaRPr lang="en-US" dirty="0"/>
          </a:p>
        </p:txBody>
      </p:sp>
      <p:sp>
        <p:nvSpPr>
          <p:cNvPr id="3" name="Content Placeholder 2"/>
          <p:cNvSpPr>
            <a:spLocks noGrp="1"/>
          </p:cNvSpPr>
          <p:nvPr>
            <p:ph sz="quarter" idx="1"/>
          </p:nvPr>
        </p:nvSpPr>
        <p:spPr>
          <a:xfrm>
            <a:off x="457199" y="1384663"/>
            <a:ext cx="7916091" cy="5259025"/>
          </a:xfrm>
        </p:spPr>
        <p:txBody>
          <a:bodyPr>
            <a:normAutofit fontScale="92500" lnSpcReduction="20000"/>
          </a:bodyPr>
          <a:lstStyle/>
          <a:p>
            <a:r>
              <a:rPr lang="en-US" dirty="0" smtClean="0"/>
              <a:t>Drawing and using a balance bar</a:t>
            </a:r>
          </a:p>
          <a:p>
            <a:endParaRPr lang="en-US" dirty="0" smtClean="0"/>
          </a:p>
          <a:p>
            <a:endParaRPr lang="en-US" dirty="0"/>
          </a:p>
          <a:p>
            <a:r>
              <a:rPr lang="en-US" dirty="0" smtClean="0"/>
              <a:t>Story: Tammy bought three </a:t>
            </a:r>
            <a:r>
              <a:rPr lang="en-US" dirty="0"/>
              <a:t>same type of sandwiches. </a:t>
            </a:r>
            <a:r>
              <a:rPr lang="en-US" dirty="0" smtClean="0"/>
              <a:t>She </a:t>
            </a:r>
            <a:r>
              <a:rPr lang="en-US" dirty="0"/>
              <a:t>also spent $1.00 to buy one can of soda. The total cost </a:t>
            </a:r>
            <a:r>
              <a:rPr lang="en-US" dirty="0" smtClean="0"/>
              <a:t>is $10.00. </a:t>
            </a:r>
            <a:r>
              <a:rPr lang="en-US" dirty="0"/>
              <a:t>How much does each sandwich cost?  </a:t>
            </a:r>
            <a:r>
              <a:rPr lang="en-US" dirty="0" smtClean="0"/>
              <a:t>Let x = the cost of a sandwich. </a:t>
            </a:r>
            <a:endParaRPr lang="en-US" dirty="0"/>
          </a:p>
          <a:p>
            <a:r>
              <a:rPr lang="en-US" dirty="0" smtClean="0"/>
              <a:t>Discussion: compare 3(x+1)=12 and 3x+1=10</a:t>
            </a:r>
          </a:p>
          <a:p>
            <a:r>
              <a:rPr lang="en-US" dirty="0" smtClean="0"/>
              <a:t>Solution </a:t>
            </a:r>
            <a:r>
              <a:rPr lang="en-US" dirty="0"/>
              <a:t>and verification</a:t>
            </a:r>
            <a:endParaRPr lang="en-US" dirty="0" smtClean="0"/>
          </a:p>
          <a:p>
            <a:endParaRPr lang="en-US" dirty="0"/>
          </a:p>
          <a:p>
            <a:r>
              <a:rPr lang="en-US" dirty="0" smtClean="0"/>
              <a:t>Procedure discussion</a:t>
            </a:r>
          </a:p>
          <a:p>
            <a:pPr>
              <a:buFont typeface="Arial" charset="0"/>
              <a:buChar char="•"/>
            </a:pPr>
            <a:r>
              <a:rPr lang="en-US" dirty="0" smtClean="0"/>
              <a:t>Decide the order of operation for 3x+1: time 3 first, then add 1</a:t>
            </a:r>
            <a:r>
              <a:rPr lang="is-IS" dirty="0" smtClean="0"/>
              <a:t>. </a:t>
            </a:r>
            <a:endParaRPr lang="is-IS" dirty="0"/>
          </a:p>
          <a:p>
            <a:pPr>
              <a:buFont typeface="Arial" charset="0"/>
              <a:buChar char="•"/>
            </a:pPr>
            <a:r>
              <a:rPr lang="is-IS" dirty="0" smtClean="0"/>
              <a:t>Perform inverse operation in the reverse order: subtract 1 first on both sides first, then divide by 3 on both sides.  </a:t>
            </a:r>
          </a:p>
        </p:txBody>
      </p:sp>
    </p:spTree>
    <p:extLst>
      <p:ext uri="{BB962C8B-B14F-4D97-AF65-F5344CB8AC3E}">
        <p14:creationId xmlns:p14="http://schemas.microsoft.com/office/powerpoint/2010/main" val="181541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14362"/>
          </a:xfrm>
        </p:spPr>
        <p:txBody>
          <a:bodyPr/>
          <a:lstStyle/>
          <a:p>
            <a:r>
              <a:rPr lang="en-US" dirty="0" smtClean="0"/>
              <a:t>3x+3=4x+1</a:t>
            </a:r>
            <a:endParaRPr lang="en-US" dirty="0"/>
          </a:p>
        </p:txBody>
      </p:sp>
      <p:sp>
        <p:nvSpPr>
          <p:cNvPr id="3" name="Content Placeholder 2"/>
          <p:cNvSpPr>
            <a:spLocks noGrp="1"/>
          </p:cNvSpPr>
          <p:nvPr>
            <p:ph sz="quarter" idx="1"/>
          </p:nvPr>
        </p:nvSpPr>
        <p:spPr>
          <a:xfrm>
            <a:off x="457199" y="990601"/>
            <a:ext cx="7916091" cy="5724524"/>
          </a:xfrm>
        </p:spPr>
        <p:txBody>
          <a:bodyPr>
            <a:normAutofit fontScale="92500" lnSpcReduction="10000"/>
          </a:bodyPr>
          <a:lstStyle/>
          <a:p>
            <a:r>
              <a:rPr lang="en-US" dirty="0" smtClean="0"/>
              <a:t>Drawing and using a balance bar</a:t>
            </a:r>
          </a:p>
          <a:p>
            <a:endParaRPr lang="en-US" dirty="0" smtClean="0"/>
          </a:p>
          <a:p>
            <a:endParaRPr lang="en-US" dirty="0"/>
          </a:p>
          <a:p>
            <a:endParaRPr lang="en-US" dirty="0" smtClean="0"/>
          </a:p>
          <a:p>
            <a:endParaRPr lang="en-US" dirty="0"/>
          </a:p>
          <a:p>
            <a:r>
              <a:rPr lang="en-US" dirty="0" smtClean="0"/>
              <a:t>Solution </a:t>
            </a:r>
            <a:r>
              <a:rPr lang="en-US" dirty="0"/>
              <a:t>and </a:t>
            </a:r>
            <a:r>
              <a:rPr lang="en-US" dirty="0" smtClean="0"/>
              <a:t>verification</a:t>
            </a:r>
          </a:p>
          <a:p>
            <a:endParaRPr lang="en-US" dirty="0" smtClean="0"/>
          </a:p>
          <a:p>
            <a:endParaRPr lang="en-US" dirty="0"/>
          </a:p>
          <a:p>
            <a:r>
              <a:rPr lang="en-US" dirty="0" smtClean="0"/>
              <a:t>Procedure discussion- goal is to solve for x, we move terms so that the terms involving x are on one side and the rest constant terms are the other side of the equation. </a:t>
            </a:r>
            <a:r>
              <a:rPr lang="is-IS" dirty="0" smtClean="0"/>
              <a:t>Perform inverse operations in the correct order.  </a:t>
            </a:r>
          </a:p>
          <a:p>
            <a:r>
              <a:rPr lang="en-US" dirty="0"/>
              <a:t>Story: Max bought 3 apples and 3 bananas. Maddie bought 4 apples and 1 banana. They paid for the same amount. If each banana is $1, how much is each apple? </a:t>
            </a:r>
            <a:r>
              <a:rPr lang="is-IS" dirty="0" smtClean="0"/>
              <a:t>Let x = the cost of an apple.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162" y="1337348"/>
            <a:ext cx="5058590" cy="1611326"/>
          </a:xfrm>
          <a:prstGeom prst="rect">
            <a:avLst/>
          </a:prstGeom>
        </p:spPr>
      </p:pic>
    </p:spTree>
    <p:extLst>
      <p:ext uri="{BB962C8B-B14F-4D97-AF65-F5344CB8AC3E}">
        <p14:creationId xmlns:p14="http://schemas.microsoft.com/office/powerpoint/2010/main" val="1471123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87956"/>
          </a:xfrm>
        </p:spPr>
        <p:txBody>
          <a:bodyPr/>
          <a:lstStyle/>
          <a:p>
            <a:r>
              <a:rPr lang="en-US" dirty="0" smtClean="0"/>
              <a:t>3(y-1</a:t>
            </a:r>
            <a:r>
              <a:rPr lang="en-US" dirty="0"/>
              <a:t>)+2=26</a:t>
            </a:r>
          </a:p>
        </p:txBody>
      </p:sp>
      <p:sp>
        <p:nvSpPr>
          <p:cNvPr id="3" name="Content Placeholder 2"/>
          <p:cNvSpPr>
            <a:spLocks noGrp="1"/>
          </p:cNvSpPr>
          <p:nvPr>
            <p:ph sz="quarter" idx="1"/>
          </p:nvPr>
        </p:nvSpPr>
        <p:spPr>
          <a:xfrm>
            <a:off x="457199" y="1162594"/>
            <a:ext cx="7916091" cy="5695405"/>
          </a:xfrm>
        </p:spPr>
        <p:txBody>
          <a:bodyPr>
            <a:normAutofit fontScale="92500" lnSpcReduction="10000"/>
          </a:bodyPr>
          <a:lstStyle/>
          <a:p>
            <a:r>
              <a:rPr lang="en-US" dirty="0"/>
              <a:t>Procedure </a:t>
            </a:r>
          </a:p>
          <a:p>
            <a:pPr>
              <a:buFont typeface="Arial" charset="0"/>
              <a:buChar char="•"/>
            </a:pPr>
            <a:r>
              <a:rPr lang="en-US" dirty="0"/>
              <a:t>Decide the order of operation for </a:t>
            </a:r>
            <a:r>
              <a:rPr lang="en-US" dirty="0" smtClean="0"/>
              <a:t>3(y-1)+2: </a:t>
            </a:r>
          </a:p>
          <a:p>
            <a:pPr>
              <a:buFont typeface="Arial" charset="0"/>
              <a:buChar char="•"/>
            </a:pPr>
            <a:endParaRPr lang="is-IS" dirty="0"/>
          </a:p>
          <a:p>
            <a:pPr>
              <a:buFont typeface="Arial" charset="0"/>
              <a:buChar char="•"/>
            </a:pPr>
            <a:r>
              <a:rPr lang="is-IS" dirty="0"/>
              <a:t>Perform inverse operation in the reverse order: </a:t>
            </a:r>
            <a:endParaRPr lang="is-IS" dirty="0" smtClean="0"/>
          </a:p>
          <a:p>
            <a:pPr>
              <a:buFont typeface="Arial" charset="0"/>
              <a:buChar char="•"/>
            </a:pPr>
            <a:endParaRPr lang="is-IS" dirty="0"/>
          </a:p>
          <a:p>
            <a:endParaRPr lang="en-US" dirty="0"/>
          </a:p>
          <a:p>
            <a:r>
              <a:rPr lang="en-US" dirty="0" smtClean="0"/>
              <a:t>Check the answer: </a:t>
            </a:r>
          </a:p>
          <a:p>
            <a:endParaRPr lang="en-US" dirty="0" smtClean="0"/>
          </a:p>
          <a:p>
            <a:r>
              <a:rPr lang="en-US" dirty="0" smtClean="0"/>
              <a:t>Use a balance bar to check. </a:t>
            </a:r>
          </a:p>
          <a:p>
            <a:endParaRPr lang="en-US" dirty="0" smtClean="0"/>
          </a:p>
          <a:p>
            <a:r>
              <a:rPr lang="en-US" dirty="0" smtClean="0"/>
              <a:t>Story: </a:t>
            </a:r>
            <a:r>
              <a:rPr lang="en-US" dirty="0"/>
              <a:t>Cindy has 3 boxes of cards. Each box has the same number of cards. She gives her brother 1 card from each box, but her friend gives her 2 cards. Now she has 26 cards total. How many cards are there in each box? </a:t>
            </a:r>
            <a:r>
              <a:rPr lang="en-US" dirty="0" smtClean="0"/>
              <a:t>Let x = the number of cards in each box. </a:t>
            </a:r>
            <a:endParaRPr lang="en-US" dirty="0"/>
          </a:p>
        </p:txBody>
      </p:sp>
    </p:spTree>
    <p:extLst>
      <p:ext uri="{BB962C8B-B14F-4D97-AF65-F5344CB8AC3E}">
        <p14:creationId xmlns:p14="http://schemas.microsoft.com/office/powerpoint/2010/main" val="1781818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274638"/>
                <a:ext cx="7467600" cy="887956"/>
              </a:xfrm>
            </p:spPr>
            <p:txBody>
              <a:bodyPr/>
              <a:lstStyle/>
              <a:p>
                <a14:m>
                  <m:oMath xmlns:m="http://schemas.openxmlformats.org/officeDocument/2006/math">
                    <m:f>
                      <m:fPr>
                        <m:ctrlPr>
                          <a:rPr lang="bg-BG" i="1" smtClean="0">
                            <a:latin typeface="Cambria Math" charset="0"/>
                          </a:rPr>
                        </m:ctrlPr>
                      </m:fPr>
                      <m:num>
                        <m:r>
                          <a:rPr lang="en-US" b="0" i="1" smtClean="0">
                            <a:latin typeface="Cambria Math" charset="0"/>
                          </a:rPr>
                          <m:t>2</m:t>
                        </m:r>
                      </m:num>
                      <m:den>
                        <m:r>
                          <a:rPr lang="en-US" b="0" i="1" smtClean="0">
                            <a:latin typeface="Cambria Math" charset="0"/>
                          </a:rPr>
                          <m:t>3</m:t>
                        </m:r>
                      </m:den>
                    </m:f>
                  </m:oMath>
                </a14:m>
                <a:r>
                  <a:rPr lang="en-US" dirty="0" smtClean="0"/>
                  <a:t>x-3</a:t>
                </a:r>
                <a:r>
                  <a:rPr lang="en-US" dirty="0"/>
                  <a:t>= </a:t>
                </a:r>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3</m:t>
                        </m:r>
                      </m:den>
                    </m:f>
                  </m:oMath>
                </a14:m>
                <a:r>
                  <a:rPr lang="en-US" dirty="0" smtClean="0"/>
                  <a:t>x</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274638"/>
                <a:ext cx="7467600" cy="887956"/>
              </a:xfrm>
              <a:blipFill rotWithShape="0">
                <a:blip r:embed="rId2"/>
                <a:stretch>
                  <a:fillRect b="-8904"/>
                </a:stretch>
              </a:blipFill>
            </p:spPr>
            <p:txBody>
              <a:bodyPr/>
              <a:lstStyle/>
              <a:p>
                <a:r>
                  <a:rPr lang="en-US">
                    <a:noFill/>
                  </a:rPr>
                  <a:t> </a:t>
                </a:r>
              </a:p>
            </p:txBody>
          </p:sp>
        </mc:Fallback>
      </mc:AlternateContent>
      <p:sp>
        <p:nvSpPr>
          <p:cNvPr id="3" name="Content Placeholder 2"/>
          <p:cNvSpPr>
            <a:spLocks noGrp="1"/>
          </p:cNvSpPr>
          <p:nvPr>
            <p:ph sz="quarter" idx="1"/>
          </p:nvPr>
        </p:nvSpPr>
        <p:spPr>
          <a:xfrm>
            <a:off x="457199" y="1162595"/>
            <a:ext cx="8229601" cy="5311358"/>
          </a:xfrm>
        </p:spPr>
        <p:txBody>
          <a:bodyPr>
            <a:normAutofit fontScale="85000" lnSpcReduction="20000"/>
          </a:bodyPr>
          <a:lstStyle/>
          <a:p>
            <a:r>
              <a:rPr lang="en-US" dirty="0" smtClean="0"/>
              <a:t>Procedure: the goal is to solve for x, we move terms so that the terms involving x are on one side and the rest constant terms are the other side of the equation. </a:t>
            </a:r>
            <a:r>
              <a:rPr lang="is-IS" dirty="0" smtClean="0"/>
              <a:t>Perform inverse operations in the correct order.</a:t>
            </a:r>
            <a:r>
              <a:rPr lang="en-US" dirty="0" smtClean="0"/>
              <a:t> </a:t>
            </a:r>
          </a:p>
          <a:p>
            <a:endParaRPr lang="en-US" dirty="0" smtClean="0"/>
          </a:p>
          <a:p>
            <a:endParaRPr lang="en-US" dirty="0"/>
          </a:p>
          <a:p>
            <a:endParaRPr lang="en-US" dirty="0" smtClean="0"/>
          </a:p>
          <a:p>
            <a:endParaRPr lang="en-US" dirty="0" smtClean="0"/>
          </a:p>
          <a:p>
            <a:r>
              <a:rPr lang="en-US" dirty="0" smtClean="0"/>
              <a:t>Check the answer</a:t>
            </a:r>
          </a:p>
          <a:p>
            <a:endParaRPr lang="en-US" dirty="0" smtClean="0"/>
          </a:p>
          <a:p>
            <a:r>
              <a:rPr lang="en-US" dirty="0" smtClean="0"/>
              <a:t>Use a balance bar to check. </a:t>
            </a:r>
          </a:p>
          <a:p>
            <a:endParaRPr lang="en-US" dirty="0" smtClean="0"/>
          </a:p>
          <a:p>
            <a:endParaRPr lang="en-US" dirty="0" smtClean="0"/>
          </a:p>
          <a:p>
            <a:r>
              <a:rPr lang="en-US" dirty="0" smtClean="0"/>
              <a:t>Story: Andy and Chris each got a bag of the same type of candy at a party. Andy has 2/3 of a bag left, and Chris has 1/3 of a bag left. If Andy eats 3 more pieces, they will have the same amount. How many pieces of candy are there in each bag? Let x=the number of pieces of candy in each bag.  </a:t>
            </a:r>
            <a:endParaRPr lang="en-US" dirty="0"/>
          </a:p>
        </p:txBody>
      </p:sp>
    </p:spTree>
    <p:extLst>
      <p:ext uri="{BB962C8B-B14F-4D97-AF65-F5344CB8AC3E}">
        <p14:creationId xmlns:p14="http://schemas.microsoft.com/office/powerpoint/2010/main" val="1553533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72492" cy="741362"/>
          </a:xfrm>
        </p:spPr>
        <p:txBody>
          <a:bodyPr>
            <a:noAutofit/>
          </a:bodyPr>
          <a:lstStyle/>
          <a:p>
            <a:r>
              <a:rPr lang="en-US" sz="2500" dirty="0" smtClean="0">
                <a:solidFill>
                  <a:schemeClr val="accent3"/>
                </a:solidFill>
              </a:rPr>
              <a:t>Content Knowledge – Summary (Instructional Sequence and Assessment  Chart)</a:t>
            </a:r>
            <a:endParaRPr lang="en-US" sz="2500" dirty="0">
              <a:solidFill>
                <a:schemeClr val="accent3"/>
              </a:solidFill>
            </a:endParaRP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sz="quarter" idx="1"/>
                <p:extLst>
                  <p:ext uri="{D42A27DB-BD31-4B8C-83A1-F6EECF244321}">
                    <p14:modId xmlns:p14="http://schemas.microsoft.com/office/powerpoint/2010/main" val="1562489233"/>
                  </p:ext>
                </p:extLst>
              </p:nvPr>
            </p:nvGraphicFramePr>
            <p:xfrm>
              <a:off x="457200" y="1016000"/>
              <a:ext cx="8472491" cy="5712461"/>
            </p:xfrm>
            <a:graphic>
              <a:graphicData uri="http://schemas.openxmlformats.org/drawingml/2006/table">
                <a:tbl>
                  <a:tblPr firstRow="1" bandRow="1">
                    <a:tableStyleId>{5C22544A-7EE6-4342-B048-85BDC9FD1C3A}</a:tableStyleId>
                  </a:tblPr>
                  <a:tblGrid>
                    <a:gridCol w="809474"/>
                    <a:gridCol w="1848297"/>
                    <a:gridCol w="1842792"/>
                    <a:gridCol w="1543051"/>
                    <a:gridCol w="1344163"/>
                    <a:gridCol w="1084714"/>
                  </a:tblGrid>
                  <a:tr h="841375">
                    <a:tc>
                      <a:txBody>
                        <a:bodyPr/>
                        <a:lstStyle/>
                        <a:p>
                          <a:r>
                            <a:rPr lang="en-US" sz="1600" baseline="0" dirty="0" smtClean="0"/>
                            <a:t>Rank</a:t>
                          </a:r>
                          <a:endParaRPr lang="en-US" sz="1600" baseline="0" dirty="0"/>
                        </a:p>
                      </a:txBody>
                      <a:tcPr/>
                    </a:tc>
                    <a:tc>
                      <a:txBody>
                        <a:bodyPr/>
                        <a:lstStyle/>
                        <a:p>
                          <a:r>
                            <a:rPr lang="en-US" sz="1600" baseline="0" dirty="0" smtClean="0"/>
                            <a:t>Problem</a:t>
                          </a:r>
                          <a:endParaRPr lang="en-US" sz="1600" baseline="0" dirty="0"/>
                        </a:p>
                      </a:txBody>
                      <a:tcPr/>
                    </a:tc>
                    <a:tc>
                      <a:txBody>
                        <a:bodyPr/>
                        <a:lstStyle/>
                        <a:p>
                          <a:r>
                            <a:rPr lang="en-US" sz="1600" baseline="0" dirty="0" smtClean="0"/>
                            <a:t>procedure</a:t>
                          </a:r>
                          <a:endParaRPr lang="en-US" sz="1600" baseline="0" dirty="0"/>
                        </a:p>
                      </a:txBody>
                      <a:tcPr/>
                    </a:tc>
                    <a:tc>
                      <a:txBody>
                        <a:bodyPr/>
                        <a:lstStyle/>
                        <a:p>
                          <a:r>
                            <a:rPr lang="en-US" sz="1600" baseline="0" dirty="0" smtClean="0"/>
                            <a:t>Properties</a:t>
                          </a:r>
                        </a:p>
                        <a:p>
                          <a:r>
                            <a:rPr lang="en-US" sz="1600" baseline="0" dirty="0" smtClean="0"/>
                            <a:t>Common mistakes</a:t>
                          </a:r>
                          <a:endParaRPr lang="en-US" sz="1600" baseline="0" dirty="0"/>
                        </a:p>
                      </a:txBody>
                      <a:tcPr/>
                    </a:tc>
                    <a:tc>
                      <a:txBody>
                        <a:bodyPr/>
                        <a:lstStyle/>
                        <a:p>
                          <a:r>
                            <a:rPr lang="en-US" sz="1600" baseline="0" dirty="0" smtClean="0"/>
                            <a:t>Equation bar or drawing</a:t>
                          </a:r>
                          <a:endParaRPr lang="en-US" sz="1600" baseline="0" dirty="0"/>
                        </a:p>
                      </a:txBody>
                      <a:tcPr/>
                    </a:tc>
                    <a:tc>
                      <a:txBody>
                        <a:bodyPr/>
                        <a:lstStyle/>
                        <a:p>
                          <a:r>
                            <a:rPr lang="en-US" sz="1600" baseline="0" dirty="0" smtClean="0"/>
                            <a:t>Story Problem</a:t>
                          </a:r>
                          <a:endParaRPr lang="en-US" sz="1600" baseline="0" dirty="0"/>
                        </a:p>
                      </a:txBody>
                      <a:tcPr/>
                    </a:tc>
                  </a:tr>
                  <a:tr h="1735876">
                    <a:tc>
                      <a:txBody>
                        <a:bodyPr/>
                        <a:lstStyle/>
                        <a:p>
                          <a:r>
                            <a:rPr lang="en-US" dirty="0" smtClean="0"/>
                            <a:t>One</a:t>
                          </a:r>
                        </a:p>
                        <a:p>
                          <a:r>
                            <a:rPr lang="en-US" dirty="0" smtClean="0"/>
                            <a:t>step</a:t>
                          </a:r>
                          <a:endParaRPr lang="en-US" dirty="0"/>
                        </a:p>
                      </a:txBody>
                      <a:tcPr/>
                    </a:tc>
                    <a:tc>
                      <a:txBody>
                        <a:bodyPr/>
                        <a:lstStyle/>
                        <a:p>
                          <a:r>
                            <a:rPr lang="en-US" dirty="0" smtClean="0"/>
                            <a:t>x+3=5  </a:t>
                          </a:r>
                        </a:p>
                        <a:p>
                          <a:r>
                            <a:rPr lang="en-US" dirty="0" smtClean="0"/>
                            <a:t>x-0.40=0.62</a:t>
                          </a:r>
                        </a:p>
                        <a:p>
                          <a:r>
                            <a:rPr lang="en-US" dirty="0" smtClean="0"/>
                            <a:t>3x=1</a:t>
                          </a:r>
                        </a:p>
                        <a:p>
                          <a:r>
                            <a:rPr lang="en-US" dirty="0" smtClean="0"/>
                            <a:t>(2/3)x=6</a:t>
                          </a:r>
                        </a:p>
                        <a:p>
                          <a:r>
                            <a:rPr lang="en-US" dirty="0" smtClean="0"/>
                            <a:t>x</a:t>
                          </a:r>
                          <a14:m>
                            <m:oMath xmlns:m="http://schemas.openxmlformats.org/officeDocument/2006/math">
                              <m:r>
                                <a:rPr lang="en-US" i="1" smtClean="0">
                                  <a:latin typeface="Cambria Math" charset="0"/>
                                  <a:ea typeface="Cambria Math" charset="0"/>
                                  <a:cs typeface="Cambria Math" charset="0"/>
                                </a:rPr>
                                <m:t>÷</m:t>
                              </m:r>
                            </m:oMath>
                          </a14:m>
                          <a:r>
                            <a:rPr lang="en-US" dirty="0" smtClean="0"/>
                            <a:t>3=2, </a:t>
                          </a:r>
                          <a14:m>
                            <m:oMath xmlns:m="http://schemas.openxmlformats.org/officeDocument/2006/math">
                              <m:f>
                                <m:fPr>
                                  <m:ctrlPr>
                                    <a:rPr lang="bg-BG" i="1" smtClean="0">
                                      <a:latin typeface="Cambria Math" charset="0"/>
                                    </a:rPr>
                                  </m:ctrlPr>
                                </m:fPr>
                                <m:num>
                                  <m:r>
                                    <a:rPr lang="en-US" b="0" i="1" smtClean="0">
                                      <a:latin typeface="Cambria Math" charset="0"/>
                                    </a:rPr>
                                    <m:t>𝑥</m:t>
                                  </m:r>
                                </m:num>
                                <m:den>
                                  <m:r>
                                    <a:rPr lang="en-US" b="0" i="1" smtClean="0">
                                      <a:latin typeface="Cambria Math" charset="0"/>
                                    </a:rPr>
                                    <m:t>3</m:t>
                                  </m:r>
                                </m:den>
                              </m:f>
                            </m:oMath>
                          </a14:m>
                          <a:r>
                            <a:rPr lang="en-US" dirty="0" smtClean="0"/>
                            <a:t>=2</a:t>
                          </a:r>
                        </a:p>
                        <a:p>
                          <a:r>
                            <a:rPr lang="en-US" dirty="0" smtClean="0"/>
                            <a:t>-x=2</a:t>
                          </a:r>
                          <a:endParaRPr lang="en-US" dirty="0"/>
                        </a:p>
                      </a:txBody>
                      <a:tcPr/>
                    </a:tc>
                    <a:tc>
                      <a:txBody>
                        <a:bodyPr/>
                        <a:lstStyle/>
                        <a:p>
                          <a:r>
                            <a:rPr lang="en-US" dirty="0" smtClean="0"/>
                            <a:t>Use inverse operation</a:t>
                          </a:r>
                        </a:p>
                        <a:p>
                          <a:r>
                            <a:rPr lang="en-US" dirty="0" smtClean="0"/>
                            <a:t>+ </a:t>
                          </a:r>
                          <a:r>
                            <a:rPr lang="en-US" dirty="0" err="1" smtClean="0"/>
                            <a:t>v.s</a:t>
                          </a:r>
                          <a:r>
                            <a:rPr lang="en-US" dirty="0" smtClean="0"/>
                            <a:t> - </a:t>
                          </a:r>
                        </a:p>
                        <a:p>
                          <a:endParaRPr lang="en-US" dirty="0"/>
                        </a:p>
                      </a:txBody>
                      <a:tcPr/>
                    </a:tc>
                    <a:tc>
                      <a:txBody>
                        <a:bodyPr/>
                        <a:lstStyle/>
                        <a:p>
                          <a:endParaRPr lang="en-US" dirty="0" smtClean="0"/>
                        </a:p>
                        <a:p>
                          <a:endParaRPr lang="en-US" dirty="0" smtClean="0"/>
                        </a:p>
                        <a:p>
                          <a:endParaRPr lang="en-US" dirty="0" smtClean="0"/>
                        </a:p>
                        <a:p>
                          <a:r>
                            <a:rPr lang="en-US" dirty="0" smtClean="0"/>
                            <a:t>x=(2/3)6</a:t>
                          </a:r>
                        </a:p>
                        <a:p>
                          <a:endParaRPr lang="en-US" dirty="0" smtClean="0"/>
                        </a:p>
                        <a:p>
                          <a:endParaRPr lang="en-US" dirty="0" smtClean="0"/>
                        </a:p>
                      </a:txBody>
                      <a:tcPr/>
                    </a:tc>
                    <a:tc>
                      <a:txBody>
                        <a:bodyPr/>
                        <a:lstStyle/>
                        <a:p>
                          <a:endParaRPr lang="en-US" dirty="0"/>
                        </a:p>
                      </a:txBody>
                      <a:tcPr/>
                    </a:tc>
                    <a:tc>
                      <a:txBody>
                        <a:bodyPr/>
                        <a:lstStyle/>
                        <a:p>
                          <a:endParaRPr lang="en-US" dirty="0"/>
                        </a:p>
                      </a:txBody>
                      <a:tcPr/>
                    </a:tc>
                  </a:tr>
                  <a:tr h="1473892">
                    <a:tc>
                      <a:txBody>
                        <a:bodyPr/>
                        <a:lstStyle/>
                        <a:p>
                          <a:r>
                            <a:rPr lang="en-US" dirty="0" smtClean="0"/>
                            <a:t>2-Step</a:t>
                          </a:r>
                          <a:endParaRPr lang="en-US" dirty="0"/>
                        </a:p>
                      </a:txBody>
                      <a:tcPr/>
                    </a:tc>
                    <a:tc>
                      <a:txBody>
                        <a:bodyPr/>
                        <a:lstStyle/>
                        <a:p>
                          <a:r>
                            <a:rPr lang="en-US" dirty="0" smtClean="0"/>
                            <a:t>3x+1=10</a:t>
                          </a:r>
                        </a:p>
                        <a:p>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2</m:t>
                                  </m:r>
                                </m:den>
                              </m:f>
                            </m:oMath>
                          </a14:m>
                          <a:r>
                            <a:rPr lang="en-US" dirty="0" smtClean="0"/>
                            <a:t>x-1=3</a:t>
                          </a:r>
                        </a:p>
                        <a:p>
                          <a:r>
                            <a:rPr lang="en-US" dirty="0" smtClean="0"/>
                            <a:t>2x=x-1</a:t>
                          </a:r>
                        </a:p>
                        <a:p>
                          <a:r>
                            <a:rPr lang="en-US" dirty="0" smtClean="0"/>
                            <a:t>(x+1)/3=2</a:t>
                          </a:r>
                        </a:p>
                        <a:p>
                          <a:r>
                            <a:rPr lang="en-US" dirty="0" smtClean="0"/>
                            <a:t>a+0.09a=5</a:t>
                          </a:r>
                        </a:p>
                      </a:txBody>
                      <a:tcPr/>
                    </a:tc>
                    <a:tc>
                      <a:txBody>
                        <a:bodyPr/>
                        <a:lstStyle/>
                        <a:p>
                          <a:r>
                            <a:rPr lang="en-US" dirty="0" smtClean="0"/>
                            <a:t>Simply first</a:t>
                          </a:r>
                          <a:r>
                            <a:rPr lang="en-US" baseline="0" dirty="0" smtClean="0"/>
                            <a:t> if needed.</a:t>
                          </a:r>
                        </a:p>
                        <a:p>
                          <a:r>
                            <a:rPr lang="en-US" baseline="0" dirty="0" smtClean="0"/>
                            <a:t>Reverse order inverse operations.</a:t>
                          </a:r>
                          <a:endParaRPr lang="en-US" dirty="0"/>
                        </a:p>
                      </a:txBody>
                      <a:tcPr/>
                    </a:tc>
                    <a:tc>
                      <a:txBody>
                        <a:bodyPr/>
                        <a:lstStyle/>
                        <a:p>
                          <a:r>
                            <a:rPr lang="en-US" dirty="0" smtClean="0"/>
                            <a:t>x+1=</a:t>
                          </a:r>
                          <a14:m>
                            <m:oMath xmlns:m="http://schemas.openxmlformats.org/officeDocument/2006/math">
                              <m:f>
                                <m:fPr>
                                  <m:ctrlPr>
                                    <a:rPr lang="bg-BG" i="1" smtClean="0">
                                      <a:latin typeface="Cambria Math" charset="0"/>
                                    </a:rPr>
                                  </m:ctrlPr>
                                </m:fPr>
                                <m:num>
                                  <m:r>
                                    <a:rPr lang="en-US" b="0" i="1" smtClean="0">
                                      <a:latin typeface="Cambria Math" charset="0"/>
                                    </a:rPr>
                                    <m:t>10</m:t>
                                  </m:r>
                                </m:num>
                                <m:den>
                                  <m:r>
                                    <a:rPr lang="en-US" b="0" i="1" smtClean="0">
                                      <a:latin typeface="Cambria Math" charset="0"/>
                                    </a:rPr>
                                    <m:t>3</m:t>
                                  </m:r>
                                </m:den>
                              </m:f>
                            </m:oMath>
                          </a14:m>
                          <a:endParaRPr lang="en-US" dirty="0" smtClean="0"/>
                        </a:p>
                        <a:p>
                          <a:endParaRPr lang="en-US" dirty="0" smtClean="0"/>
                        </a:p>
                        <a:p>
                          <a:r>
                            <a:rPr lang="en-US" dirty="0" smtClean="0"/>
                            <a:t>3x=1</a:t>
                          </a:r>
                        </a:p>
                        <a:p>
                          <a:endParaRPr lang="en-US" dirty="0" smtClean="0"/>
                        </a:p>
                        <a:p>
                          <a:r>
                            <a:rPr lang="en-US" dirty="0" smtClean="0"/>
                            <a:t>0.09a=5</a:t>
                          </a:r>
                          <a:endParaRPr lang="en-US" dirty="0"/>
                        </a:p>
                      </a:txBody>
                      <a:tcPr/>
                    </a:tc>
                    <a:tc>
                      <a:txBody>
                        <a:bodyPr/>
                        <a:lstStyle/>
                        <a:p>
                          <a:endParaRPr lang="en-US"/>
                        </a:p>
                      </a:txBody>
                      <a:tcPr/>
                    </a:tc>
                    <a:tc>
                      <a:txBody>
                        <a:bodyPr/>
                        <a:lstStyle/>
                        <a:p>
                          <a:endParaRPr lang="en-US"/>
                        </a:p>
                      </a:txBody>
                      <a:tcPr/>
                    </a:tc>
                  </a:tr>
                  <a:tr h="1360359">
                    <a:tc>
                      <a:txBody>
                        <a:bodyPr/>
                        <a:lstStyle/>
                        <a:p>
                          <a:r>
                            <a:rPr lang="en-US" dirty="0" smtClean="0"/>
                            <a:t>2 or more steps</a:t>
                          </a:r>
                          <a:endParaRPr lang="en-US" dirty="0"/>
                        </a:p>
                      </a:txBody>
                      <a:tcPr/>
                    </a:tc>
                    <a:tc>
                      <a:txBody>
                        <a:bodyPr/>
                        <a:lstStyle/>
                        <a:p>
                          <a:r>
                            <a:rPr lang="en-US" dirty="0" smtClean="0"/>
                            <a:t>3(x-1)=9</a:t>
                          </a:r>
                        </a:p>
                        <a:p>
                          <a:r>
                            <a:rPr lang="en-US" dirty="0" smtClean="0"/>
                            <a:t>20-x=2(x+3)-1</a:t>
                          </a:r>
                        </a:p>
                        <a:p>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2</m:t>
                                  </m:r>
                                </m:den>
                              </m:f>
                            </m:oMath>
                          </a14:m>
                          <a:r>
                            <a:rPr lang="en-US" dirty="0" smtClean="0"/>
                            <a:t>(x+2)+1=x+1</a:t>
                          </a:r>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2</m:t>
                                  </m:r>
                                </m:den>
                              </m:f>
                            </m:oMath>
                          </a14:m>
                          <a:endParaRPr lang="en-US" dirty="0" smtClean="0"/>
                        </a:p>
                        <a:p>
                          <a:endParaRPr lang="en-US" dirty="0"/>
                        </a:p>
                      </a:txBody>
                      <a:tcPr/>
                    </a:tc>
                    <a:tc>
                      <a:txBody>
                        <a:bodyPr/>
                        <a:lstStyle/>
                        <a:p>
                          <a:r>
                            <a:rPr lang="en-US" dirty="0" smtClean="0"/>
                            <a:t>Simplify.</a:t>
                          </a:r>
                          <a:r>
                            <a:rPr lang="en-US" baseline="0" dirty="0" smtClean="0"/>
                            <a:t> </a:t>
                          </a:r>
                        </a:p>
                        <a:p>
                          <a:r>
                            <a:rPr lang="en-US" baseline="0" dirty="0" smtClean="0"/>
                            <a:t>Variable terms on one side. Inverse operations</a:t>
                          </a:r>
                          <a:endParaRPr lang="en-US" dirty="0"/>
                        </a:p>
                      </a:txBody>
                      <a:tcPr/>
                    </a:tc>
                    <a:tc>
                      <a:txBody>
                        <a:bodyPr/>
                        <a:lstStyle/>
                        <a:p>
                          <a:r>
                            <a:rPr lang="en-US" dirty="0" smtClean="0"/>
                            <a:t>3x-1=9</a:t>
                          </a:r>
                        </a:p>
                        <a:p>
                          <a:endParaRPr lang="en-US" dirty="0" smtClean="0"/>
                        </a:p>
                        <a:p>
                          <a:r>
                            <a:rPr lang="en-US" dirty="0" smtClean="0"/>
                            <a:t>(x+2)+2=2x+1</a:t>
                          </a:r>
                          <a:endParaRPr lang="en-US" dirty="0"/>
                        </a:p>
                      </a:txBody>
                      <a:tcPr/>
                    </a:tc>
                    <a:tc>
                      <a:txBody>
                        <a:bodyPr/>
                        <a:lstStyle/>
                        <a:p>
                          <a:endParaRPr lang="en-US"/>
                        </a:p>
                      </a:txBody>
                      <a:tcPr/>
                    </a:tc>
                    <a:tc>
                      <a:txBody>
                        <a:bodyPr/>
                        <a:lstStyle/>
                        <a:p>
                          <a:endParaRPr lang="en-US" dirty="0"/>
                        </a:p>
                      </a:txBody>
                      <a:tcPr/>
                    </a:tc>
                  </a:tr>
                </a:tbl>
              </a:graphicData>
            </a:graphic>
          </p:graphicFrame>
        </mc:Choice>
        <mc:Fallback xmlns="">
          <p:graphicFrame>
            <p:nvGraphicFramePr>
              <p:cNvPr id="4" name="Content Placeholder 3"/>
              <p:cNvGraphicFramePr>
                <a:graphicFrameLocks noGrp="1"/>
              </p:cNvGraphicFramePr>
              <p:nvPr>
                <p:ph sz="quarter" idx="1"/>
                <p:extLst>
                  <p:ext uri="{D42A27DB-BD31-4B8C-83A1-F6EECF244321}">
                    <p14:modId xmlns:p14="http://schemas.microsoft.com/office/powerpoint/2010/main" val="1562489233"/>
                  </p:ext>
                </p:extLst>
              </p:nvPr>
            </p:nvGraphicFramePr>
            <p:xfrm>
              <a:off x="457200" y="1016000"/>
              <a:ext cx="8472491" cy="5712461"/>
            </p:xfrm>
            <a:graphic>
              <a:graphicData uri="http://schemas.openxmlformats.org/drawingml/2006/table">
                <a:tbl>
                  <a:tblPr firstRow="1" bandRow="1">
                    <a:tableStyleId>{5C22544A-7EE6-4342-B048-85BDC9FD1C3A}</a:tableStyleId>
                  </a:tblPr>
                  <a:tblGrid>
                    <a:gridCol w="809474"/>
                    <a:gridCol w="1848297"/>
                    <a:gridCol w="1842792"/>
                    <a:gridCol w="1543051"/>
                    <a:gridCol w="1344163"/>
                    <a:gridCol w="1084714"/>
                  </a:tblGrid>
                  <a:tr h="841375">
                    <a:tc>
                      <a:txBody>
                        <a:bodyPr/>
                        <a:lstStyle/>
                        <a:p>
                          <a:r>
                            <a:rPr lang="en-US" sz="1600" baseline="0" dirty="0" smtClean="0"/>
                            <a:t>Rank</a:t>
                          </a:r>
                          <a:endParaRPr lang="en-US" sz="1600" baseline="0" dirty="0"/>
                        </a:p>
                      </a:txBody>
                      <a:tcPr/>
                    </a:tc>
                    <a:tc>
                      <a:txBody>
                        <a:bodyPr/>
                        <a:lstStyle/>
                        <a:p>
                          <a:r>
                            <a:rPr lang="en-US" sz="1600" baseline="0" dirty="0" smtClean="0"/>
                            <a:t>Problem</a:t>
                          </a:r>
                          <a:endParaRPr lang="en-US" sz="1600" baseline="0" dirty="0"/>
                        </a:p>
                      </a:txBody>
                      <a:tcPr/>
                    </a:tc>
                    <a:tc>
                      <a:txBody>
                        <a:bodyPr/>
                        <a:lstStyle/>
                        <a:p>
                          <a:r>
                            <a:rPr lang="en-US" sz="1600" baseline="0" dirty="0" smtClean="0"/>
                            <a:t>procedure</a:t>
                          </a:r>
                          <a:endParaRPr lang="en-US" sz="1600" baseline="0" dirty="0"/>
                        </a:p>
                      </a:txBody>
                      <a:tcPr/>
                    </a:tc>
                    <a:tc>
                      <a:txBody>
                        <a:bodyPr/>
                        <a:lstStyle/>
                        <a:p>
                          <a:r>
                            <a:rPr lang="en-US" sz="1600" baseline="0" dirty="0" smtClean="0"/>
                            <a:t>Properties</a:t>
                          </a:r>
                        </a:p>
                        <a:p>
                          <a:r>
                            <a:rPr lang="en-US" sz="1600" baseline="0" dirty="0" smtClean="0"/>
                            <a:t>Common mistakes</a:t>
                          </a:r>
                          <a:endParaRPr lang="en-US" sz="1600" baseline="0" dirty="0"/>
                        </a:p>
                      </a:txBody>
                      <a:tcPr/>
                    </a:tc>
                    <a:tc>
                      <a:txBody>
                        <a:bodyPr/>
                        <a:lstStyle/>
                        <a:p>
                          <a:r>
                            <a:rPr lang="en-US" sz="1600" baseline="0" dirty="0" smtClean="0"/>
                            <a:t>Equation bar or drawing</a:t>
                          </a:r>
                          <a:endParaRPr lang="en-US" sz="1600" baseline="0" dirty="0"/>
                        </a:p>
                      </a:txBody>
                      <a:tcPr/>
                    </a:tc>
                    <a:tc>
                      <a:txBody>
                        <a:bodyPr/>
                        <a:lstStyle/>
                        <a:p>
                          <a:r>
                            <a:rPr lang="en-US" sz="1600" baseline="0" dirty="0" smtClean="0"/>
                            <a:t>Story Problem</a:t>
                          </a:r>
                          <a:endParaRPr lang="en-US" sz="1600" baseline="0" dirty="0"/>
                        </a:p>
                      </a:txBody>
                      <a:tcPr/>
                    </a:tc>
                  </a:tr>
                  <a:tr h="1830007">
                    <a:tc>
                      <a:txBody>
                        <a:bodyPr/>
                        <a:lstStyle/>
                        <a:p>
                          <a:r>
                            <a:rPr lang="en-US" dirty="0" smtClean="0"/>
                            <a:t>One</a:t>
                          </a:r>
                        </a:p>
                        <a:p>
                          <a:r>
                            <a:rPr lang="en-US" dirty="0" smtClean="0"/>
                            <a:t>step</a:t>
                          </a:r>
                          <a:endParaRPr lang="en-US" dirty="0"/>
                        </a:p>
                      </a:txBody>
                      <a:tcPr/>
                    </a:tc>
                    <a:tc>
                      <a:txBody>
                        <a:bodyPr/>
                        <a:lstStyle/>
                        <a:p>
                          <a:endParaRPr lang="en-US"/>
                        </a:p>
                      </a:txBody>
                      <a:tcPr>
                        <a:blipFill rotWithShape="0">
                          <a:blip r:embed="rId2"/>
                          <a:stretch>
                            <a:fillRect l="-44554" t="-46512" r="-316502" b="-171096"/>
                          </a:stretch>
                        </a:blipFill>
                      </a:tcPr>
                    </a:tc>
                    <a:tc>
                      <a:txBody>
                        <a:bodyPr/>
                        <a:lstStyle/>
                        <a:p>
                          <a:r>
                            <a:rPr lang="en-US" dirty="0" smtClean="0"/>
                            <a:t>Use inverse operation</a:t>
                          </a:r>
                        </a:p>
                        <a:p>
                          <a:r>
                            <a:rPr lang="en-US" dirty="0" smtClean="0"/>
                            <a:t>+ </a:t>
                          </a:r>
                          <a:r>
                            <a:rPr lang="en-US" dirty="0" err="1" smtClean="0"/>
                            <a:t>v.s</a:t>
                          </a:r>
                          <a:r>
                            <a:rPr lang="en-US" dirty="0" smtClean="0"/>
                            <a:t> - </a:t>
                          </a:r>
                        </a:p>
                        <a:p>
                          <a:endParaRPr lang="en-US" dirty="0"/>
                        </a:p>
                      </a:txBody>
                      <a:tcPr/>
                    </a:tc>
                    <a:tc>
                      <a:txBody>
                        <a:bodyPr/>
                        <a:lstStyle/>
                        <a:p>
                          <a:endParaRPr lang="en-US" dirty="0" smtClean="0"/>
                        </a:p>
                        <a:p>
                          <a:endParaRPr lang="en-US" dirty="0" smtClean="0"/>
                        </a:p>
                        <a:p>
                          <a:endParaRPr lang="en-US" dirty="0" smtClean="0"/>
                        </a:p>
                        <a:p>
                          <a:r>
                            <a:rPr lang="en-US" dirty="0" smtClean="0"/>
                            <a:t>x=(2/3)6</a:t>
                          </a:r>
                        </a:p>
                        <a:p>
                          <a:endParaRPr lang="en-US" dirty="0" smtClean="0"/>
                        </a:p>
                        <a:p>
                          <a:endParaRPr lang="en-US" dirty="0" smtClean="0"/>
                        </a:p>
                      </a:txBody>
                      <a:tcPr/>
                    </a:tc>
                    <a:tc>
                      <a:txBody>
                        <a:bodyPr/>
                        <a:lstStyle/>
                        <a:p>
                          <a:endParaRPr lang="en-US" dirty="0"/>
                        </a:p>
                      </a:txBody>
                      <a:tcPr/>
                    </a:tc>
                    <a:tc>
                      <a:txBody>
                        <a:bodyPr/>
                        <a:lstStyle/>
                        <a:p>
                          <a:endParaRPr lang="en-US" dirty="0"/>
                        </a:p>
                      </a:txBody>
                      <a:tcPr/>
                    </a:tc>
                  </a:tr>
                  <a:tr h="1578039">
                    <a:tc>
                      <a:txBody>
                        <a:bodyPr/>
                        <a:lstStyle/>
                        <a:p>
                          <a:r>
                            <a:rPr lang="en-US" dirty="0" smtClean="0"/>
                            <a:t>2-Step</a:t>
                          </a:r>
                          <a:endParaRPr lang="en-US" dirty="0"/>
                        </a:p>
                      </a:txBody>
                      <a:tcPr/>
                    </a:tc>
                    <a:tc>
                      <a:txBody>
                        <a:bodyPr/>
                        <a:lstStyle/>
                        <a:p>
                          <a:endParaRPr lang="en-US"/>
                        </a:p>
                      </a:txBody>
                      <a:tcPr>
                        <a:blipFill rotWithShape="0">
                          <a:blip r:embed="rId2"/>
                          <a:stretch>
                            <a:fillRect l="-44554" t="-170270" r="-316502" b="-98842"/>
                          </a:stretch>
                        </a:blipFill>
                      </a:tcPr>
                    </a:tc>
                    <a:tc>
                      <a:txBody>
                        <a:bodyPr/>
                        <a:lstStyle/>
                        <a:p>
                          <a:r>
                            <a:rPr lang="en-US" dirty="0" smtClean="0"/>
                            <a:t>Simply first</a:t>
                          </a:r>
                          <a:r>
                            <a:rPr lang="en-US" baseline="0" dirty="0" smtClean="0"/>
                            <a:t> if needed.</a:t>
                          </a:r>
                        </a:p>
                        <a:p>
                          <a:r>
                            <a:rPr lang="en-US" baseline="0" dirty="0" smtClean="0"/>
                            <a:t>Reverse order inverse operations.</a:t>
                          </a:r>
                          <a:endParaRPr lang="en-US" dirty="0"/>
                        </a:p>
                      </a:txBody>
                      <a:tcPr/>
                    </a:tc>
                    <a:tc>
                      <a:txBody>
                        <a:bodyPr/>
                        <a:lstStyle/>
                        <a:p>
                          <a:endParaRPr lang="en-US"/>
                        </a:p>
                      </a:txBody>
                      <a:tcPr>
                        <a:blipFill rotWithShape="0">
                          <a:blip r:embed="rId2"/>
                          <a:stretch>
                            <a:fillRect l="-291339" t="-170270" r="-158661" b="-98842"/>
                          </a:stretch>
                        </a:blipFill>
                      </a:tcPr>
                    </a:tc>
                    <a:tc>
                      <a:txBody>
                        <a:bodyPr/>
                        <a:lstStyle/>
                        <a:p>
                          <a:endParaRPr lang="en-US"/>
                        </a:p>
                      </a:txBody>
                      <a:tcPr/>
                    </a:tc>
                    <a:tc>
                      <a:txBody>
                        <a:bodyPr/>
                        <a:lstStyle/>
                        <a:p>
                          <a:endParaRPr lang="en-US"/>
                        </a:p>
                      </a:txBody>
                      <a:tcPr/>
                    </a:tc>
                  </a:tr>
                  <a:tr h="1463040">
                    <a:tc>
                      <a:txBody>
                        <a:bodyPr/>
                        <a:lstStyle/>
                        <a:p>
                          <a:r>
                            <a:rPr lang="en-US" dirty="0" smtClean="0"/>
                            <a:t>2 or more steps</a:t>
                          </a:r>
                          <a:endParaRPr lang="en-US" dirty="0"/>
                        </a:p>
                      </a:txBody>
                      <a:tcPr/>
                    </a:tc>
                    <a:tc>
                      <a:txBody>
                        <a:bodyPr/>
                        <a:lstStyle/>
                        <a:p>
                          <a:endParaRPr lang="en-US"/>
                        </a:p>
                      </a:txBody>
                      <a:tcPr>
                        <a:blipFill rotWithShape="0">
                          <a:blip r:embed="rId2"/>
                          <a:stretch>
                            <a:fillRect l="-44554" t="-291667" r="-316502" b="-6667"/>
                          </a:stretch>
                        </a:blipFill>
                      </a:tcPr>
                    </a:tc>
                    <a:tc>
                      <a:txBody>
                        <a:bodyPr/>
                        <a:lstStyle/>
                        <a:p>
                          <a:r>
                            <a:rPr lang="en-US" dirty="0" smtClean="0"/>
                            <a:t>Simplify.</a:t>
                          </a:r>
                          <a:r>
                            <a:rPr lang="en-US" baseline="0" dirty="0" smtClean="0"/>
                            <a:t> </a:t>
                          </a:r>
                        </a:p>
                        <a:p>
                          <a:r>
                            <a:rPr lang="en-US" baseline="0" dirty="0" smtClean="0"/>
                            <a:t>Variable terms on one side. Inverse operations</a:t>
                          </a:r>
                          <a:endParaRPr lang="en-US" dirty="0"/>
                        </a:p>
                      </a:txBody>
                      <a:tcPr/>
                    </a:tc>
                    <a:tc>
                      <a:txBody>
                        <a:bodyPr/>
                        <a:lstStyle/>
                        <a:p>
                          <a:r>
                            <a:rPr lang="en-US" dirty="0" smtClean="0"/>
                            <a:t>3x-1=9</a:t>
                          </a:r>
                        </a:p>
                        <a:p>
                          <a:endParaRPr lang="en-US" dirty="0" smtClean="0"/>
                        </a:p>
                        <a:p>
                          <a:r>
                            <a:rPr lang="en-US" dirty="0" smtClean="0"/>
                            <a:t>(x+2)+2=2x+1</a:t>
                          </a:r>
                          <a:endParaRPr lang="en-US" dirty="0"/>
                        </a:p>
                      </a:txBody>
                      <a:tcPr/>
                    </a:tc>
                    <a:tc>
                      <a:txBody>
                        <a:bodyPr/>
                        <a:lstStyle/>
                        <a:p>
                          <a:endParaRPr lang="en-US"/>
                        </a:p>
                      </a:txBody>
                      <a:tcPr/>
                    </a:tc>
                    <a:tc>
                      <a:txBody>
                        <a:bodyPr/>
                        <a:lstStyle/>
                        <a:p>
                          <a:endParaRPr lang="en-US" dirty="0"/>
                        </a:p>
                      </a:txBody>
                      <a:tcPr/>
                    </a:tc>
                  </a:tr>
                </a:tbl>
              </a:graphicData>
            </a:graphic>
          </p:graphicFrame>
        </mc:Fallback>
      </mc:AlternateContent>
      <mc:AlternateContent xmlns:mc="http://schemas.openxmlformats.org/markup-compatibility/2006" xmlns:a14="http://schemas.microsoft.com/office/drawing/2010/main">
        <mc:Choice Requires="a14">
          <p:sp>
            <p:nvSpPr>
              <p:cNvPr id="3" name="TextBox 2"/>
              <p:cNvSpPr txBox="1"/>
              <p:nvPr/>
            </p:nvSpPr>
            <p:spPr>
              <a:xfrm>
                <a:off x="3186112" y="3128962"/>
                <a:ext cx="8867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ea typeface="Cambria Math" charset="0"/>
                          <a:cs typeface="Cambria Math" charset="0"/>
                        </a:rPr>
                        <m:t>×</m:t>
                      </m:r>
                      <m:r>
                        <a:rPr lang="en-US" b="0" i="1" smtClean="0">
                          <a:latin typeface="Cambria Math" charset="0"/>
                          <a:ea typeface="Cambria Math" charset="0"/>
                          <a:cs typeface="Cambria Math" charset="0"/>
                        </a:rPr>
                        <m:t>  </m:t>
                      </m:r>
                      <m:r>
                        <a:rPr lang="en-US" b="0" i="1" smtClean="0">
                          <a:latin typeface="Cambria Math" charset="0"/>
                          <a:ea typeface="Cambria Math" charset="0"/>
                          <a:cs typeface="Cambria Math" charset="0"/>
                        </a:rPr>
                        <m:t>𝑣</m:t>
                      </m:r>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𝑠</m:t>
                      </m:r>
                      <m:r>
                        <a:rPr lang="en-US" b="0" i="1" smtClean="0">
                          <a:latin typeface="Cambria Math" charset="0"/>
                          <a:ea typeface="Cambria Math" charset="0"/>
                          <a:cs typeface="Cambria Math" charset="0"/>
                        </a:rPr>
                        <m:t>.÷</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186112" y="3128962"/>
                <a:ext cx="886718" cy="276999"/>
              </a:xfrm>
              <a:prstGeom prst="rect">
                <a:avLst/>
              </a:prstGeom>
              <a:blipFill rotWithShape="0">
                <a:blip r:embed="rId3"/>
                <a:stretch>
                  <a:fillRect l="-3448" t="-139130" r="-2759" b="-180435"/>
                </a:stretch>
              </a:blipFill>
            </p:spPr>
            <p:txBody>
              <a:bodyPr/>
              <a:lstStyle/>
              <a:p>
                <a:r>
                  <a:rPr lang="en-US">
                    <a:noFill/>
                  </a:rPr>
                  <a:t> </a:t>
                </a:r>
              </a:p>
            </p:txBody>
          </p:sp>
        </mc:Fallback>
      </mc:AlternateContent>
    </p:spTree>
    <p:extLst>
      <p:ext uri="{BB962C8B-B14F-4D97-AF65-F5344CB8AC3E}">
        <p14:creationId xmlns:p14="http://schemas.microsoft.com/office/powerpoint/2010/main" val="107704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Algebraic Procedure for Solving equations</a:t>
            </a:r>
            <a:endParaRPr lang="en-US" sz="3200" dirty="0"/>
          </a:p>
        </p:txBody>
      </p:sp>
      <p:sp>
        <p:nvSpPr>
          <p:cNvPr id="3" name="Content Placeholder 2"/>
          <p:cNvSpPr>
            <a:spLocks noGrp="1"/>
          </p:cNvSpPr>
          <p:nvPr>
            <p:ph sz="quarter" idx="1"/>
          </p:nvPr>
        </p:nvSpPr>
        <p:spPr>
          <a:xfrm>
            <a:off x="914400" y="1735138"/>
            <a:ext cx="7313613" cy="4360862"/>
          </a:xfrm>
        </p:spPr>
        <p:txBody>
          <a:bodyPr>
            <a:normAutofit/>
          </a:bodyPr>
          <a:lstStyle/>
          <a:p>
            <a:pPr>
              <a:buNone/>
            </a:pPr>
            <a:r>
              <a:rPr lang="en-US" dirty="0" smtClean="0"/>
              <a:t>Summarize the algebraic procedure used to solve the previous problems and use it to solve the followings. Check your answer. </a:t>
            </a:r>
          </a:p>
          <a:p>
            <a:endParaRPr lang="en-US" dirty="0" smtClean="0"/>
          </a:p>
          <a:p>
            <a:endParaRPr lang="en-US" dirty="0"/>
          </a:p>
        </p:txBody>
      </p:sp>
      <p:graphicFrame>
        <p:nvGraphicFramePr>
          <p:cNvPr id="4" name="Object 3"/>
          <p:cNvGraphicFramePr>
            <a:graphicFrameLocks noChangeAspect="1"/>
          </p:cNvGraphicFramePr>
          <p:nvPr/>
        </p:nvGraphicFramePr>
        <p:xfrm>
          <a:off x="1900238" y="3435350"/>
          <a:ext cx="3389312" cy="1314450"/>
        </p:xfrm>
        <a:graphic>
          <a:graphicData uri="http://schemas.openxmlformats.org/presentationml/2006/ole">
            <mc:AlternateContent xmlns:mc="http://schemas.openxmlformats.org/markup-compatibility/2006">
              <mc:Choice xmlns:v="urn:schemas-microsoft-com:vml" Requires="v">
                <p:oleObj spid="_x0000_s356448" name="Equation" r:id="rId3" imgW="1016000" imgH="393700" progId="Equation.3">
                  <p:embed/>
                </p:oleObj>
              </mc:Choice>
              <mc:Fallback>
                <p:oleObj name="Equation" r:id="rId3" imgW="10160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435350"/>
                        <a:ext cx="3389312" cy="131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558800" y="6286500"/>
            <a:ext cx="1779416" cy="369332"/>
          </a:xfrm>
          <a:prstGeom prst="rect">
            <a:avLst/>
          </a:prstGeom>
          <a:noFill/>
        </p:spPr>
        <p:txBody>
          <a:bodyPr wrap="none" rtlCol="0">
            <a:spAutoFit/>
          </a:bodyPr>
          <a:lstStyle/>
          <a:p>
            <a:r>
              <a:rPr lang="en-US" dirty="0" smtClean="0"/>
              <a:t>MP 7 and MP8</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558800"/>
            <a:ext cx="7226300" cy="741363"/>
          </a:xfrm>
        </p:spPr>
        <p:txBody>
          <a:bodyPr>
            <a:normAutofit fontScale="90000"/>
          </a:bodyPr>
          <a:lstStyle/>
          <a:p>
            <a:r>
              <a:rPr lang="en-US" sz="2400" dirty="0" smtClean="0"/>
              <a:t>Resource – Essentials for Algebra by S. Engelmann, B. Kelly and O. Engelmann</a:t>
            </a:r>
            <a:endParaRPr lang="en-US" sz="2400"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55600" y="1524000"/>
            <a:ext cx="4253718" cy="504093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321" y="1628775"/>
            <a:ext cx="4097423" cy="4936158"/>
          </a:xfrm>
          <a:prstGeom prst="rect">
            <a:avLst/>
          </a:prstGeom>
        </p:spPr>
      </p:pic>
    </p:spTree>
    <p:extLst>
      <p:ext uri="{BB962C8B-B14F-4D97-AF65-F5344CB8AC3E}">
        <p14:creationId xmlns:p14="http://schemas.microsoft.com/office/powerpoint/2010/main" val="1241455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52400"/>
            <a:ext cx="7226300" cy="863600"/>
          </a:xfrm>
        </p:spPr>
        <p:txBody>
          <a:bodyPr>
            <a:normAutofit/>
          </a:bodyPr>
          <a:lstStyle/>
          <a:p>
            <a:r>
              <a:rPr lang="en-US" sz="2400" dirty="0" smtClean="0"/>
              <a:t>Mistakes – Diagnosis and Remediation</a:t>
            </a:r>
            <a:endParaRPr lang="en-US" sz="2400" dirty="0"/>
          </a:p>
        </p:txBody>
      </p:sp>
      <mc:AlternateContent xmlns:mc="http://schemas.openxmlformats.org/markup-compatibility/2006" xmlns:a14="http://schemas.microsoft.com/office/drawing/2010/main">
        <mc:Choice Requires="a14">
          <p:graphicFrame>
            <p:nvGraphicFramePr>
              <p:cNvPr id="7" name="Content Placeholder 6"/>
              <p:cNvGraphicFramePr>
                <a:graphicFrameLocks noGrp="1"/>
              </p:cNvGraphicFramePr>
              <p:nvPr>
                <p:ph sz="quarter" idx="1"/>
                <p:extLst>
                  <p:ext uri="{D42A27DB-BD31-4B8C-83A1-F6EECF244321}">
                    <p14:modId xmlns:p14="http://schemas.microsoft.com/office/powerpoint/2010/main" val="684274011"/>
                  </p:ext>
                </p:extLst>
              </p:nvPr>
            </p:nvGraphicFramePr>
            <p:xfrm>
              <a:off x="457200" y="1156732"/>
              <a:ext cx="7467600" cy="5308600"/>
            </p:xfrm>
            <a:graphic>
              <a:graphicData uri="http://schemas.openxmlformats.org/drawingml/2006/table">
                <a:tbl>
                  <a:tblPr firstRow="1" bandRow="1">
                    <a:tableStyleId>{5C22544A-7EE6-4342-B048-85BDC9FD1C3A}</a:tableStyleId>
                  </a:tblPr>
                  <a:tblGrid>
                    <a:gridCol w="2489200"/>
                    <a:gridCol w="2489200"/>
                    <a:gridCol w="2489200"/>
                  </a:tblGrid>
                  <a:tr h="370840">
                    <a:tc>
                      <a:txBody>
                        <a:bodyPr/>
                        <a:lstStyle/>
                        <a:p>
                          <a:r>
                            <a:rPr lang="en-US" dirty="0" smtClean="0"/>
                            <a:t>Mistake</a:t>
                          </a:r>
                          <a:endParaRPr lang="en-US" dirty="0"/>
                        </a:p>
                      </a:txBody>
                      <a:tcPr/>
                    </a:tc>
                    <a:tc>
                      <a:txBody>
                        <a:bodyPr/>
                        <a:lstStyle/>
                        <a:p>
                          <a:r>
                            <a:rPr lang="en-US" dirty="0" smtClean="0"/>
                            <a:t>Type of Mistake</a:t>
                          </a:r>
                          <a:endParaRPr lang="en-US" dirty="0"/>
                        </a:p>
                      </a:txBody>
                      <a:tcPr/>
                    </a:tc>
                    <a:tc>
                      <a:txBody>
                        <a:bodyPr/>
                        <a:lstStyle/>
                        <a:p>
                          <a:r>
                            <a:rPr lang="en-US" dirty="0" smtClean="0"/>
                            <a:t>Remediation</a:t>
                          </a:r>
                          <a:endParaRPr lang="en-US" dirty="0"/>
                        </a:p>
                      </a:txBody>
                      <a:tcPr/>
                    </a:tc>
                  </a:tr>
                  <a:tr h="370840">
                    <a:tc>
                      <a:txBody>
                        <a:bodyPr/>
                        <a:lstStyle/>
                        <a:p>
                          <a:r>
                            <a:rPr lang="en-US" dirty="0" smtClean="0"/>
                            <a:t>3x-8=17</a:t>
                          </a:r>
                        </a:p>
                        <a:p>
                          <a:r>
                            <a:rPr lang="en-US" dirty="0" smtClean="0"/>
                            <a:t>    +8  +8</a:t>
                          </a:r>
                        </a:p>
                        <a:p>
                          <a:r>
                            <a:rPr lang="en-US" dirty="0" smtClean="0"/>
                            <a:t>3x=24</a:t>
                          </a:r>
                        </a:p>
                        <a:p>
                          <a:r>
                            <a:rPr lang="is-IS" dirty="0" smtClean="0"/>
                            <a:t>…</a:t>
                          </a:r>
                          <a:endParaRPr lang="en-US" dirty="0"/>
                        </a:p>
                      </a:txBody>
                      <a:tcPr/>
                    </a:tc>
                    <a:tc>
                      <a:txBody>
                        <a:bodyPr/>
                        <a:lstStyle/>
                        <a:p>
                          <a:r>
                            <a:rPr lang="en-US" dirty="0" smtClean="0"/>
                            <a:t>Careless algebraic</a:t>
                          </a:r>
                          <a:r>
                            <a:rPr lang="en-US" baseline="0" dirty="0" smtClean="0"/>
                            <a:t> error</a:t>
                          </a:r>
                        </a:p>
                        <a:p>
                          <a:endParaRPr lang="en-US" baseline="0" dirty="0" smtClean="0"/>
                        </a:p>
                        <a:p>
                          <a:endParaRPr lang="en-US" dirty="0"/>
                        </a:p>
                      </a:txBody>
                      <a:tcPr/>
                    </a:tc>
                    <a:tc>
                      <a:txBody>
                        <a:bodyPr/>
                        <a:lstStyle/>
                        <a:p>
                          <a:r>
                            <a:rPr lang="en-US" dirty="0" smtClean="0"/>
                            <a:t>Ask students</a:t>
                          </a:r>
                          <a:r>
                            <a:rPr lang="en-US" baseline="0" dirty="0" smtClean="0"/>
                            <a:t> to be careful and check their answers</a:t>
                          </a:r>
                          <a:endParaRPr lang="en-US" dirty="0"/>
                        </a:p>
                      </a:txBody>
                      <a:tcPr/>
                    </a:tc>
                  </a:tr>
                  <a:tr h="1233408">
                    <a:tc>
                      <a:txBody>
                        <a:bodyPr/>
                        <a:lstStyle/>
                        <a:p>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3</m:t>
                                  </m:r>
                                </m:den>
                              </m:f>
                              <m:r>
                                <m:rPr>
                                  <m:sty m:val="p"/>
                                </m:rPr>
                                <a:rPr lang="en-US" b="0" i="0" smtClean="0">
                                  <a:latin typeface="Cambria Math" charset="0"/>
                                </a:rPr>
                                <m:t>x</m:t>
                              </m:r>
                              <m:r>
                                <a:rPr lang="en-US" b="0" i="0" smtClean="0">
                                  <a:latin typeface="Cambria Math" charset="0"/>
                                </a:rPr>
                                <m:t>=</m:t>
                              </m:r>
                              <m:f>
                                <m:fPr>
                                  <m:ctrlPr>
                                    <a:rPr lang="bg-BG" b="0" i="1" smtClean="0">
                                      <a:latin typeface="Cambria Math" charset="0"/>
                                    </a:rPr>
                                  </m:ctrlPr>
                                </m:fPr>
                                <m:num>
                                  <m:r>
                                    <a:rPr lang="en-US" b="0" i="1" smtClean="0">
                                      <a:latin typeface="Cambria Math" charset="0"/>
                                    </a:rPr>
                                    <m:t>2</m:t>
                                  </m:r>
                                </m:num>
                                <m:den>
                                  <m:r>
                                    <a:rPr lang="en-US" b="0" i="1" smtClean="0">
                                      <a:latin typeface="Cambria Math" charset="0"/>
                                    </a:rPr>
                                    <m:t>5</m:t>
                                  </m:r>
                                </m:den>
                              </m:f>
                            </m:oMath>
                          </a14:m>
                          <a:r>
                            <a:rPr lang="en-US" dirty="0" smtClean="0"/>
                            <a:t>x+1</a:t>
                          </a:r>
                        </a:p>
                        <a:p>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2</m:t>
                                  </m:r>
                                </m:den>
                              </m:f>
                            </m:oMath>
                          </a14:m>
                          <a:r>
                            <a:rPr lang="en-US" dirty="0" smtClean="0"/>
                            <a:t>x=1</a:t>
                          </a:r>
                        </a:p>
                        <a:p>
                          <a:r>
                            <a:rPr lang="is-IS" dirty="0" smtClean="0"/>
                            <a:t>….</a:t>
                          </a:r>
                          <a:endParaRPr lang="en-US" dirty="0"/>
                        </a:p>
                      </a:txBody>
                      <a:tcPr/>
                    </a:tc>
                    <a:tc>
                      <a:txBody>
                        <a:bodyPr/>
                        <a:lstStyle/>
                        <a:p>
                          <a:r>
                            <a:rPr lang="en-US" dirty="0" smtClean="0"/>
                            <a:t>Specific algebraic skill</a:t>
                          </a:r>
                          <a:r>
                            <a:rPr lang="en-US" baseline="0" dirty="0" smtClean="0"/>
                            <a:t> deficits</a:t>
                          </a:r>
                        </a:p>
                        <a:p>
                          <a:r>
                            <a:rPr lang="en-US" dirty="0" smtClean="0"/>
                            <a:t>(subtraction of two fractions) </a:t>
                          </a:r>
                        </a:p>
                        <a:p>
                          <a:endParaRPr lang="en-US" dirty="0"/>
                        </a:p>
                      </a:txBody>
                      <a:tcPr/>
                    </a:tc>
                    <a:tc>
                      <a:txBody>
                        <a:bodyPr/>
                        <a:lstStyle/>
                        <a:p>
                          <a:r>
                            <a:rPr lang="en-US" dirty="0" smtClean="0"/>
                            <a:t>Work on the skill and provide additional problems</a:t>
                          </a:r>
                          <a:endParaRPr lang="en-US" dirty="0"/>
                        </a:p>
                      </a:txBody>
                      <a:tcPr/>
                    </a:tc>
                  </a:tr>
                  <a:tr h="370840">
                    <a:tc>
                      <a:txBody>
                        <a:bodyPr/>
                        <a:lstStyle/>
                        <a:p>
                          <a:r>
                            <a:rPr lang="en-US" dirty="0" smtClean="0"/>
                            <a:t>2(x-5)+4=10</a:t>
                          </a:r>
                        </a:p>
                        <a:p>
                          <a:r>
                            <a:rPr lang="en-US" dirty="0" smtClean="0"/>
                            <a:t>Divide</a:t>
                          </a:r>
                          <a:r>
                            <a:rPr lang="en-US" baseline="0" dirty="0" smtClean="0"/>
                            <a:t> 2 on both sides</a:t>
                          </a:r>
                        </a:p>
                        <a:p>
                          <a:r>
                            <a:rPr lang="en-US" baseline="0" dirty="0" smtClean="0"/>
                            <a:t>(x-5)+4=5 </a:t>
                          </a:r>
                        </a:p>
                        <a:p>
                          <a:r>
                            <a:rPr lang="is-IS" baseline="0" dirty="0" smtClean="0"/>
                            <a:t>…</a:t>
                          </a:r>
                          <a:endParaRPr lang="en-US" dirty="0"/>
                        </a:p>
                      </a:txBody>
                      <a:tcPr/>
                    </a:tc>
                    <a:tc>
                      <a:txBody>
                        <a:bodyPr/>
                        <a:lstStyle/>
                        <a:p>
                          <a:r>
                            <a:rPr lang="en-US" dirty="0" smtClean="0"/>
                            <a:t>Procedure</a:t>
                          </a:r>
                          <a:r>
                            <a:rPr lang="en-US" baseline="0" dirty="0" smtClean="0"/>
                            <a:t>/conceptual error </a:t>
                          </a:r>
                        </a:p>
                        <a:p>
                          <a:pPr/>
                          <a14:m>
                            <m:oMathPara xmlns:m="http://schemas.openxmlformats.org/officeDocument/2006/math">
                              <m:oMathParaPr>
                                <m:jc m:val="centerGroup"/>
                              </m:oMathParaPr>
                              <m:oMath xmlns:m="http://schemas.openxmlformats.org/officeDocument/2006/math">
                                <m:f>
                                  <m:fPr>
                                    <m:ctrlPr>
                                      <a:rPr lang="bg-BG" i="1" smtClean="0">
                                        <a:latin typeface="Cambria Math" charset="0"/>
                                      </a:rPr>
                                    </m:ctrlPr>
                                  </m:fPr>
                                  <m:num>
                                    <m:r>
                                      <a:rPr lang="en-US" b="0" i="1" smtClean="0">
                                        <a:latin typeface="Cambria Math" charset="0"/>
                                      </a:rPr>
                                      <m:t>𝐴</m:t>
                                    </m:r>
                                    <m:r>
                                      <a:rPr lang="en-US" b="0" i="1" smtClean="0">
                                        <a:latin typeface="Cambria Math" charset="0"/>
                                      </a:rPr>
                                      <m:t>+</m:t>
                                    </m:r>
                                    <m:r>
                                      <a:rPr lang="en-US" b="0" i="1" smtClean="0">
                                        <a:latin typeface="Cambria Math" charset="0"/>
                                      </a:rPr>
                                      <m:t>𝐵</m:t>
                                    </m:r>
                                  </m:num>
                                  <m:den>
                                    <m:r>
                                      <a:rPr lang="en-US" b="0" i="1" smtClean="0">
                                        <a:latin typeface="Cambria Math" charset="0"/>
                                      </a:rPr>
                                      <m:t>2</m:t>
                                    </m:r>
                                  </m:den>
                                </m:f>
                                <m:r>
                                  <a:rPr lang="en-US" b="0" i="0" smtClean="0">
                                    <a:latin typeface="Cambria Math" charset="0"/>
                                  </a:rPr>
                                  <m:t>=</m:t>
                                </m:r>
                                <m:f>
                                  <m:fPr>
                                    <m:ctrlPr>
                                      <a:rPr lang="bg-BG" b="0" i="1" smtClean="0">
                                        <a:latin typeface="Cambria Math" charset="0"/>
                                      </a:rPr>
                                    </m:ctrlPr>
                                  </m:fPr>
                                  <m:num>
                                    <m:r>
                                      <a:rPr lang="en-US" b="0" i="1" smtClean="0">
                                        <a:latin typeface="Cambria Math" charset="0"/>
                                      </a:rPr>
                                      <m:t>𝐴</m:t>
                                    </m:r>
                                  </m:num>
                                  <m:den>
                                    <m:r>
                                      <a:rPr lang="en-US" b="0" i="1" smtClean="0">
                                        <a:latin typeface="Cambria Math" charset="0"/>
                                      </a:rPr>
                                      <m:t>2</m:t>
                                    </m:r>
                                  </m:den>
                                </m:f>
                                <m:r>
                                  <a:rPr lang="en-US" b="0" i="1" smtClean="0">
                                    <a:latin typeface="Cambria Math" charset="0"/>
                                  </a:rPr>
                                  <m:t>+</m:t>
                                </m:r>
                                <m:f>
                                  <m:fPr>
                                    <m:ctrlPr>
                                      <a:rPr lang="bg-BG" b="0" i="1" smtClean="0">
                                        <a:latin typeface="Cambria Math" charset="0"/>
                                      </a:rPr>
                                    </m:ctrlPr>
                                  </m:fPr>
                                  <m:num>
                                    <m:r>
                                      <a:rPr lang="en-US" b="0" i="1" smtClean="0">
                                        <a:latin typeface="Cambria Math" charset="0"/>
                                      </a:rPr>
                                      <m:t>𝐵</m:t>
                                    </m:r>
                                  </m:num>
                                  <m:den>
                                    <m:r>
                                      <a:rPr lang="en-US" b="0" i="1" smtClean="0">
                                        <a:latin typeface="Cambria Math" charset="0"/>
                                      </a:rPr>
                                      <m:t>2</m:t>
                                    </m:r>
                                  </m:den>
                                </m:f>
                              </m:oMath>
                            </m:oMathPara>
                          </a14:m>
                          <a:endParaRPr lang="en-US" dirty="0"/>
                        </a:p>
                      </a:txBody>
                      <a:tcPr/>
                    </a:tc>
                    <a:tc>
                      <a:txBody>
                        <a:bodyPr/>
                        <a:lstStyle/>
                        <a:p>
                          <a:r>
                            <a:rPr lang="en-US" dirty="0" smtClean="0"/>
                            <a:t>Clarify</a:t>
                          </a:r>
                          <a:r>
                            <a:rPr lang="en-US" baseline="0" dirty="0" smtClean="0"/>
                            <a:t> the procedure and conceptual understanding. Ask for alternative methods and verification of solution. Provide additional problems. </a:t>
                          </a:r>
                          <a:endParaRPr lang="en-US" dirty="0"/>
                        </a:p>
                      </a:txBody>
                      <a:tcPr/>
                    </a:tc>
                  </a:tr>
                </a:tbl>
              </a:graphicData>
            </a:graphic>
          </p:graphicFrame>
        </mc:Choice>
        <mc:Fallback xmlns="">
          <p:graphicFrame>
            <p:nvGraphicFramePr>
              <p:cNvPr id="7" name="Content Placeholder 6"/>
              <p:cNvGraphicFramePr>
                <a:graphicFrameLocks noGrp="1"/>
              </p:cNvGraphicFramePr>
              <p:nvPr>
                <p:ph sz="quarter" idx="1"/>
                <p:extLst>
                  <p:ext uri="{D42A27DB-BD31-4B8C-83A1-F6EECF244321}">
                    <p14:modId xmlns:p14="http://schemas.microsoft.com/office/powerpoint/2010/main" val="684274011"/>
                  </p:ext>
                </p:extLst>
              </p:nvPr>
            </p:nvGraphicFramePr>
            <p:xfrm>
              <a:off x="457200" y="1156732"/>
              <a:ext cx="7467600" cy="5308600"/>
            </p:xfrm>
            <a:graphic>
              <a:graphicData uri="http://schemas.openxmlformats.org/drawingml/2006/table">
                <a:tbl>
                  <a:tblPr firstRow="1" bandRow="1">
                    <a:tableStyleId>{5C22544A-7EE6-4342-B048-85BDC9FD1C3A}</a:tableStyleId>
                  </a:tblPr>
                  <a:tblGrid>
                    <a:gridCol w="2489200"/>
                    <a:gridCol w="2489200"/>
                    <a:gridCol w="2489200"/>
                  </a:tblGrid>
                  <a:tr h="370840">
                    <a:tc>
                      <a:txBody>
                        <a:bodyPr/>
                        <a:lstStyle/>
                        <a:p>
                          <a:r>
                            <a:rPr lang="en-US" dirty="0" smtClean="0"/>
                            <a:t>Mistake</a:t>
                          </a:r>
                          <a:endParaRPr lang="en-US" dirty="0"/>
                        </a:p>
                      </a:txBody>
                      <a:tcPr/>
                    </a:tc>
                    <a:tc>
                      <a:txBody>
                        <a:bodyPr/>
                        <a:lstStyle/>
                        <a:p>
                          <a:r>
                            <a:rPr lang="en-US" dirty="0" smtClean="0"/>
                            <a:t>Type of Mistake</a:t>
                          </a:r>
                          <a:endParaRPr lang="en-US" dirty="0"/>
                        </a:p>
                      </a:txBody>
                      <a:tcPr/>
                    </a:tc>
                    <a:tc>
                      <a:txBody>
                        <a:bodyPr/>
                        <a:lstStyle/>
                        <a:p>
                          <a:r>
                            <a:rPr lang="en-US" dirty="0" smtClean="0"/>
                            <a:t>Remediation</a:t>
                          </a:r>
                          <a:endParaRPr lang="en-US" dirty="0"/>
                        </a:p>
                      </a:txBody>
                      <a:tcPr/>
                    </a:tc>
                  </a:tr>
                  <a:tr h="1188720">
                    <a:tc>
                      <a:txBody>
                        <a:bodyPr/>
                        <a:lstStyle/>
                        <a:p>
                          <a:r>
                            <a:rPr lang="en-US" dirty="0" smtClean="0"/>
                            <a:t>3x-8=17</a:t>
                          </a:r>
                        </a:p>
                        <a:p>
                          <a:r>
                            <a:rPr lang="en-US" dirty="0" smtClean="0"/>
                            <a:t>    +8  +8</a:t>
                          </a:r>
                        </a:p>
                        <a:p>
                          <a:r>
                            <a:rPr lang="en-US" dirty="0" smtClean="0"/>
                            <a:t>3x=24</a:t>
                          </a:r>
                        </a:p>
                        <a:p>
                          <a:r>
                            <a:rPr lang="is-IS" dirty="0" smtClean="0"/>
                            <a:t>…</a:t>
                          </a:r>
                          <a:endParaRPr lang="en-US" dirty="0"/>
                        </a:p>
                      </a:txBody>
                      <a:tcPr/>
                    </a:tc>
                    <a:tc>
                      <a:txBody>
                        <a:bodyPr/>
                        <a:lstStyle/>
                        <a:p>
                          <a:r>
                            <a:rPr lang="en-US" dirty="0" smtClean="0"/>
                            <a:t>Careless algebraic</a:t>
                          </a:r>
                          <a:r>
                            <a:rPr lang="en-US" baseline="0" dirty="0" smtClean="0"/>
                            <a:t> error</a:t>
                          </a:r>
                        </a:p>
                        <a:p>
                          <a:endParaRPr lang="en-US" baseline="0" dirty="0" smtClean="0"/>
                        </a:p>
                        <a:p>
                          <a:endParaRPr lang="en-US" dirty="0"/>
                        </a:p>
                      </a:txBody>
                      <a:tcPr/>
                    </a:tc>
                    <a:tc>
                      <a:txBody>
                        <a:bodyPr/>
                        <a:lstStyle/>
                        <a:p>
                          <a:r>
                            <a:rPr lang="en-US" dirty="0" smtClean="0"/>
                            <a:t>Ask students</a:t>
                          </a:r>
                          <a:r>
                            <a:rPr lang="en-US" baseline="0" dirty="0" smtClean="0"/>
                            <a:t> to be careful and check their answers</a:t>
                          </a:r>
                          <a:endParaRPr lang="en-US" dirty="0"/>
                        </a:p>
                      </a:txBody>
                      <a:tcPr/>
                    </a:tc>
                  </a:tr>
                  <a:tr h="1463040">
                    <a:tc>
                      <a:txBody>
                        <a:bodyPr/>
                        <a:lstStyle/>
                        <a:p>
                          <a:endParaRPr lang="en-US"/>
                        </a:p>
                      </a:txBody>
                      <a:tcPr>
                        <a:blipFill rotWithShape="0">
                          <a:blip r:embed="rId2"/>
                          <a:stretch>
                            <a:fillRect l="-490" t="-108750" r="-201471" b="-163333"/>
                          </a:stretch>
                        </a:blipFill>
                      </a:tcPr>
                    </a:tc>
                    <a:tc>
                      <a:txBody>
                        <a:bodyPr/>
                        <a:lstStyle/>
                        <a:p>
                          <a:r>
                            <a:rPr lang="en-US" dirty="0" smtClean="0"/>
                            <a:t>Specific algebraic skill</a:t>
                          </a:r>
                          <a:r>
                            <a:rPr lang="en-US" baseline="0" dirty="0" smtClean="0"/>
                            <a:t> deficits</a:t>
                          </a:r>
                        </a:p>
                        <a:p>
                          <a:r>
                            <a:rPr lang="en-US" dirty="0" smtClean="0"/>
                            <a:t>(subtraction of two fractions) </a:t>
                          </a:r>
                        </a:p>
                        <a:p>
                          <a:endParaRPr lang="en-US" dirty="0"/>
                        </a:p>
                      </a:txBody>
                      <a:tcPr/>
                    </a:tc>
                    <a:tc>
                      <a:txBody>
                        <a:bodyPr/>
                        <a:lstStyle/>
                        <a:p>
                          <a:r>
                            <a:rPr lang="en-US" dirty="0" smtClean="0"/>
                            <a:t>Work on the skill and provide additional problems</a:t>
                          </a:r>
                          <a:endParaRPr lang="en-US" dirty="0"/>
                        </a:p>
                      </a:txBody>
                      <a:tcPr/>
                    </a:tc>
                  </a:tr>
                  <a:tr h="2286000">
                    <a:tc>
                      <a:txBody>
                        <a:bodyPr/>
                        <a:lstStyle/>
                        <a:p>
                          <a:r>
                            <a:rPr lang="en-US" dirty="0" smtClean="0"/>
                            <a:t>2(x-5)+4=10</a:t>
                          </a:r>
                        </a:p>
                        <a:p>
                          <a:r>
                            <a:rPr lang="en-US" dirty="0" smtClean="0"/>
                            <a:t>Divide</a:t>
                          </a:r>
                          <a:r>
                            <a:rPr lang="en-US" baseline="0" dirty="0" smtClean="0"/>
                            <a:t> 2 on both sides</a:t>
                          </a:r>
                        </a:p>
                        <a:p>
                          <a:r>
                            <a:rPr lang="en-US" baseline="0" dirty="0" smtClean="0"/>
                            <a:t>(x-5)+4=5 </a:t>
                          </a:r>
                        </a:p>
                        <a:p>
                          <a:r>
                            <a:rPr lang="is-IS" baseline="0" dirty="0" smtClean="0"/>
                            <a:t>…</a:t>
                          </a:r>
                          <a:endParaRPr lang="en-US" dirty="0"/>
                        </a:p>
                      </a:txBody>
                      <a:tcPr/>
                    </a:tc>
                    <a:tc>
                      <a:txBody>
                        <a:bodyPr/>
                        <a:lstStyle/>
                        <a:p>
                          <a:endParaRPr lang="en-US"/>
                        </a:p>
                      </a:txBody>
                      <a:tcPr>
                        <a:blipFill rotWithShape="0">
                          <a:blip r:embed="rId2"/>
                          <a:stretch>
                            <a:fillRect l="-100244" t="-133245" r="-100978" b="-4255"/>
                          </a:stretch>
                        </a:blipFill>
                      </a:tcPr>
                    </a:tc>
                    <a:tc>
                      <a:txBody>
                        <a:bodyPr/>
                        <a:lstStyle/>
                        <a:p>
                          <a:r>
                            <a:rPr lang="en-US" dirty="0" smtClean="0"/>
                            <a:t>Clarify</a:t>
                          </a:r>
                          <a:r>
                            <a:rPr lang="en-US" baseline="0" dirty="0" smtClean="0"/>
                            <a:t> the procedure and conceptual understanding. Ask for alternative methods and verification of solution. Provide additional problems. </a:t>
                          </a:r>
                          <a:endParaRPr lang="en-US" dirty="0"/>
                        </a:p>
                      </a:txBody>
                      <a:tcPr/>
                    </a:tc>
                  </a:tr>
                </a:tbl>
              </a:graphicData>
            </a:graphic>
          </p:graphicFrame>
        </mc:Fallback>
      </mc:AlternateContent>
      <p:sp>
        <p:nvSpPr>
          <p:cNvPr id="8" name="TextBox 7"/>
          <p:cNvSpPr txBox="1"/>
          <p:nvPr/>
        </p:nvSpPr>
        <p:spPr>
          <a:xfrm>
            <a:off x="6032500" y="6421398"/>
            <a:ext cx="1762021" cy="369332"/>
          </a:xfrm>
          <a:prstGeom prst="rect">
            <a:avLst/>
          </a:prstGeom>
          <a:noFill/>
        </p:spPr>
        <p:txBody>
          <a:bodyPr wrap="none" rtlCol="0">
            <a:spAutoFit/>
          </a:bodyPr>
          <a:lstStyle/>
          <a:p>
            <a:r>
              <a:rPr lang="en-US" dirty="0" smtClean="0"/>
              <a:t>Stein </a:t>
            </a:r>
            <a:r>
              <a:rPr lang="en-US" dirty="0" err="1" smtClean="0"/>
              <a:t>etc</a:t>
            </a:r>
            <a:r>
              <a:rPr lang="en-US" dirty="0" smtClean="0"/>
              <a:t>, 2006</a:t>
            </a:r>
            <a:endParaRPr lang="en-US" dirty="0"/>
          </a:p>
        </p:txBody>
      </p:sp>
    </p:spTree>
    <p:extLst>
      <p:ext uri="{BB962C8B-B14F-4D97-AF65-F5344CB8AC3E}">
        <p14:creationId xmlns:p14="http://schemas.microsoft.com/office/powerpoint/2010/main" val="898882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0848" y="69376"/>
            <a:ext cx="6539972" cy="1143000"/>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altLang="en-US" sz="6000" b="1" dirty="0" smtClean="0"/>
              <a:t>The 3 Shifts in</a:t>
            </a:r>
            <a:br>
              <a:rPr lang="en-US" altLang="en-US" sz="6000" b="1" dirty="0" smtClean="0"/>
            </a:br>
            <a:r>
              <a:rPr lang="en-US" altLang="en-US" sz="6000" b="1" dirty="0" smtClean="0"/>
              <a:t> CCSSM-Math</a:t>
            </a:r>
          </a:p>
        </p:txBody>
      </p:sp>
      <p:sp>
        <p:nvSpPr>
          <p:cNvPr id="6" name="Footer Placeholder 5"/>
          <p:cNvSpPr>
            <a:spLocks noGrp="1"/>
          </p:cNvSpPr>
          <p:nvPr>
            <p:ph type="ftr" sz="quarter" idx="11"/>
          </p:nvPr>
        </p:nvSpPr>
        <p:spPr bwMode="auto">
          <a:xfrm>
            <a:off x="1533816" y="6528221"/>
            <a:ext cx="7162800" cy="228600"/>
          </a:xfr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it-IT" altLang="en-US" dirty="0" smtClean="0">
                <a:solidFill>
                  <a:schemeClr val="tx2"/>
                </a:solidFill>
              </a:rPr>
              <a:t>RTI Conference            August 21, 2013</a:t>
            </a:r>
            <a:endParaRPr lang="en-US" altLang="en-US" dirty="0" smtClean="0">
              <a:solidFill>
                <a:schemeClr val="tx2"/>
              </a:solidFill>
            </a:endParaRPr>
          </a:p>
        </p:txBody>
      </p:sp>
      <p:sp>
        <p:nvSpPr>
          <p:cNvPr id="7" name="Content Placeholder 2"/>
          <p:cNvSpPr txBox="1">
            <a:spLocks/>
          </p:cNvSpPr>
          <p:nvPr/>
        </p:nvSpPr>
        <p:spPr>
          <a:xfrm>
            <a:off x="437904" y="1428750"/>
            <a:ext cx="5145381" cy="4781550"/>
          </a:xfrm>
          <a:prstGeom prst="rect">
            <a:avLst/>
          </a:prstGeom>
        </p:spPr>
        <p:txBody>
          <a:bodyPr>
            <a:noAutofit/>
          </a:bodyPr>
          <a:lstStyle>
            <a:lvl1pPr marL="463550" indent="-463550" algn="l" defTabSz="914400" rtl="0" eaLnBrk="1" latinLnBrk="0" hangingPunct="1">
              <a:spcBef>
                <a:spcPts val="2000"/>
              </a:spcBef>
              <a:buSzPct val="90000"/>
              <a:buFontTx/>
              <a:buBlip>
                <a:blip r:embed="rId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dirty="0" smtClean="0"/>
          </a:p>
          <a:p>
            <a:pPr>
              <a:defRPr/>
            </a:pPr>
            <a:r>
              <a:rPr lang="en-US" b="1" dirty="0" smtClean="0">
                <a:solidFill>
                  <a:srgbClr val="C00000"/>
                </a:solidFill>
              </a:rPr>
              <a:t>Focus</a:t>
            </a:r>
            <a:r>
              <a:rPr lang="en-US" dirty="0" smtClean="0"/>
              <a:t> strongly where the standards focus</a:t>
            </a:r>
          </a:p>
          <a:p>
            <a:pPr>
              <a:defRPr/>
            </a:pPr>
            <a:r>
              <a:rPr lang="en-US" b="1" dirty="0" smtClean="0">
                <a:solidFill>
                  <a:srgbClr val="C00000"/>
                </a:solidFill>
              </a:rPr>
              <a:t>Coherence</a:t>
            </a:r>
            <a:r>
              <a:rPr lang="en-US" dirty="0" smtClean="0"/>
              <a:t>: Think across grades and link to major topics within grades</a:t>
            </a:r>
          </a:p>
          <a:p>
            <a:pPr>
              <a:defRPr/>
            </a:pPr>
            <a:r>
              <a:rPr lang="en-US" b="1" dirty="0" smtClean="0">
                <a:solidFill>
                  <a:srgbClr val="C00000"/>
                </a:solidFill>
              </a:rPr>
              <a:t>Rigor</a:t>
            </a:r>
            <a:r>
              <a:rPr lang="en-US" dirty="0" smtClean="0"/>
              <a:t>: In major topics, pursue with equal intensity:</a:t>
            </a:r>
          </a:p>
          <a:p>
            <a:pPr lvl="1">
              <a:defRPr/>
            </a:pPr>
            <a:r>
              <a:rPr lang="en-US" sz="2000" dirty="0" smtClean="0">
                <a:solidFill>
                  <a:srgbClr val="7030A0"/>
                </a:solidFill>
              </a:rPr>
              <a:t>Conceptual understanding</a:t>
            </a:r>
          </a:p>
          <a:p>
            <a:pPr lvl="1">
              <a:defRPr/>
            </a:pPr>
            <a:r>
              <a:rPr lang="en-US" sz="2000" dirty="0" smtClean="0">
                <a:solidFill>
                  <a:srgbClr val="7030A0"/>
                </a:solidFill>
              </a:rPr>
              <a:t>Procedural skill and fluency</a:t>
            </a:r>
          </a:p>
          <a:p>
            <a:pPr lvl="1">
              <a:defRPr/>
            </a:pPr>
            <a:r>
              <a:rPr lang="en-US" sz="2000" dirty="0" smtClean="0">
                <a:solidFill>
                  <a:srgbClr val="7030A0"/>
                </a:solidFill>
              </a:rPr>
              <a:t>Application</a:t>
            </a:r>
          </a:p>
          <a:p>
            <a:pPr>
              <a:defRPr/>
            </a:pPr>
            <a:endParaRPr lang="en-US" dirty="0" smtClean="0"/>
          </a:p>
        </p:txBody>
      </p:sp>
      <p:pic>
        <p:nvPicPr>
          <p:cNvPr id="8" name="Content Placeholder 4" descr="CCSSCov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8615" y="1833880"/>
            <a:ext cx="2898001" cy="3736554"/>
          </a:xfrm>
          <a:prstGeom prst="rect">
            <a:avLst/>
          </a:prstGeom>
        </p:spPr>
      </p:pic>
      <p:pic>
        <p:nvPicPr>
          <p:cNvPr id="9" name="Picture 8" descr="S:\Communications\Logos Signatures Photos\Seals, Logos, Signatures\OSPI schoolhouse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842421"/>
            <a:ext cx="914400" cy="914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32195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Solving Story Problems using MP1, 2, 3, 4, 6, 7, 8.</a:t>
            </a:r>
            <a:endParaRPr lang="en-US" sz="3200" dirty="0"/>
          </a:p>
        </p:txBody>
      </p:sp>
      <p:sp>
        <p:nvSpPr>
          <p:cNvPr id="3" name="Content Placeholder 2"/>
          <p:cNvSpPr>
            <a:spLocks noGrp="1"/>
          </p:cNvSpPr>
          <p:nvPr>
            <p:ph sz="quarter" idx="1"/>
          </p:nvPr>
        </p:nvSpPr>
        <p:spPr>
          <a:xfrm>
            <a:off x="914400" y="1735138"/>
            <a:ext cx="7313613" cy="4360862"/>
          </a:xfrm>
        </p:spPr>
        <p:txBody>
          <a:bodyPr>
            <a:normAutofit/>
          </a:bodyPr>
          <a:lstStyle/>
          <a:p>
            <a:pPr>
              <a:buNone/>
            </a:pPr>
            <a:r>
              <a:rPr lang="en-US" dirty="0" smtClean="0"/>
              <a:t>Set up and solve the following problems. </a:t>
            </a:r>
          </a:p>
          <a:p>
            <a:r>
              <a:rPr lang="en-US" dirty="0" smtClean="0"/>
              <a:t>Tom buys four packs of football cards to add to the 5 cards Billy gives to him. Now he has the same amount as Billy who owns two packs of cards and 15 loose cards. If all packs have the same number of cards, how many cards are there in each pack? </a:t>
            </a:r>
          </a:p>
          <a:p>
            <a:endParaRPr lang="en-US" dirty="0" smtClean="0"/>
          </a:p>
          <a:p>
            <a:r>
              <a:rPr lang="en-US" dirty="0" smtClean="0"/>
              <a:t>Kate’s father is 24 years older than Kate. If the sum of their ages is 32. How old is Kate?</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Steps for Solving Story Problems</a:t>
            </a:r>
            <a:endParaRPr lang="en-US" dirty="0"/>
          </a:p>
        </p:txBody>
      </p:sp>
      <p:sp>
        <p:nvSpPr>
          <p:cNvPr id="3" name="Content Placeholder 2"/>
          <p:cNvSpPr>
            <a:spLocks noGrp="1"/>
          </p:cNvSpPr>
          <p:nvPr>
            <p:ph sz="quarter" idx="1"/>
          </p:nvPr>
        </p:nvSpPr>
        <p:spPr/>
        <p:txBody>
          <a:bodyPr>
            <a:normAutofit lnSpcReduction="10000"/>
          </a:bodyPr>
          <a:lstStyle/>
          <a:p>
            <a:pPr>
              <a:buFont typeface="Arial" charset="0"/>
              <a:buChar char="•"/>
            </a:pPr>
            <a:r>
              <a:rPr lang="en-US" dirty="0"/>
              <a:t>Read the problem carefully. Draw a picture if you can.</a:t>
            </a:r>
          </a:p>
          <a:p>
            <a:pPr>
              <a:buFont typeface="Arial" charset="0"/>
              <a:buChar char="•"/>
            </a:pPr>
            <a:r>
              <a:rPr lang="en-US" dirty="0"/>
              <a:t>Underline the sentence that tells what quantity you are solving for. Name this quantity (unknown) using a letter. </a:t>
            </a:r>
          </a:p>
          <a:p>
            <a:pPr>
              <a:buFont typeface="Arial" charset="0"/>
              <a:buChar char="•"/>
            </a:pPr>
            <a:r>
              <a:rPr lang="en-US" dirty="0"/>
              <a:t>Underline the information that you can write the described quantity using numbers and the letter you have named.  </a:t>
            </a:r>
          </a:p>
          <a:p>
            <a:pPr>
              <a:buFont typeface="Arial" charset="0"/>
              <a:buChar char="•"/>
            </a:pPr>
            <a:r>
              <a:rPr lang="en-US" dirty="0"/>
              <a:t>Underline the sentence that tells you how one term is equal to another term. Use this sentence to help you write </a:t>
            </a:r>
            <a:r>
              <a:rPr lang="en-US" dirty="0" smtClean="0"/>
              <a:t>an </a:t>
            </a:r>
            <a:r>
              <a:rPr lang="en-US" dirty="0"/>
              <a:t>equation</a:t>
            </a:r>
            <a:r>
              <a:rPr lang="en-US" dirty="0" smtClean="0"/>
              <a:t>.</a:t>
            </a:r>
          </a:p>
          <a:p>
            <a:pPr>
              <a:buFont typeface="Arial" charset="0"/>
              <a:buChar char="•"/>
            </a:pPr>
            <a:r>
              <a:rPr lang="en-US" dirty="0" smtClean="0"/>
              <a:t>Solve the equation and check your answer.</a:t>
            </a:r>
          </a:p>
          <a:p>
            <a:pPr>
              <a:buFont typeface="Arial" charset="0"/>
              <a:buChar char="•"/>
            </a:pPr>
            <a:r>
              <a:rPr lang="en-US" dirty="0" smtClean="0"/>
              <a:t>Use a complete sentence to conclude your answer. </a:t>
            </a:r>
            <a:endParaRPr lang="en-US" dirty="0"/>
          </a:p>
          <a:p>
            <a:endParaRPr lang="en-US" dirty="0"/>
          </a:p>
        </p:txBody>
      </p:sp>
    </p:spTree>
    <p:extLst>
      <p:ext uri="{BB962C8B-B14F-4D97-AF65-F5344CB8AC3E}">
        <p14:creationId xmlns:p14="http://schemas.microsoft.com/office/powerpoint/2010/main" val="898512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9612"/>
          </a:xfrm>
        </p:spPr>
        <p:txBody>
          <a:bodyPr>
            <a:normAutofit/>
          </a:bodyPr>
          <a:lstStyle/>
          <a:p>
            <a:r>
              <a:rPr lang="en-US" dirty="0" smtClean="0">
                <a:solidFill>
                  <a:schemeClr val="accent3"/>
                </a:solidFill>
              </a:rPr>
              <a:t>Part 2. Lesson Plans Guidelines </a:t>
            </a:r>
            <a:endParaRPr lang="en-US" dirty="0">
              <a:solidFill>
                <a:schemeClr val="accent3"/>
              </a:solidFill>
            </a:endParaRPr>
          </a:p>
        </p:txBody>
      </p:sp>
      <p:sp>
        <p:nvSpPr>
          <p:cNvPr id="3" name="Content Placeholder 2"/>
          <p:cNvSpPr>
            <a:spLocks noGrp="1"/>
          </p:cNvSpPr>
          <p:nvPr>
            <p:ph sz="quarter" idx="1"/>
          </p:nvPr>
        </p:nvSpPr>
        <p:spPr>
          <a:xfrm>
            <a:off x="457199" y="1085850"/>
            <a:ext cx="8201025" cy="5388102"/>
          </a:xfrm>
        </p:spPr>
        <p:txBody>
          <a:bodyPr>
            <a:normAutofit fontScale="92500"/>
          </a:bodyPr>
          <a:lstStyle/>
          <a:p>
            <a:pPr>
              <a:defRPr/>
            </a:pPr>
            <a:r>
              <a:rPr lang="en-US" b="1" dirty="0" smtClean="0">
                <a:solidFill>
                  <a:srgbClr val="C00000"/>
                </a:solidFill>
              </a:rPr>
              <a:t>Focus, Coherence and Rigor.</a:t>
            </a:r>
          </a:p>
          <a:p>
            <a:pPr marL="0" indent="0">
              <a:buNone/>
            </a:pPr>
            <a:r>
              <a:rPr lang="en-US" b="1" dirty="0">
                <a:solidFill>
                  <a:srgbClr val="7030A0"/>
                </a:solidFill>
              </a:rPr>
              <a:t>Introduction</a:t>
            </a:r>
            <a:endParaRPr lang="en-US" dirty="0">
              <a:solidFill>
                <a:srgbClr val="7030A0"/>
              </a:solidFill>
            </a:endParaRPr>
          </a:p>
          <a:p>
            <a:pPr marL="0" indent="0">
              <a:buNone/>
            </a:pPr>
            <a:r>
              <a:rPr lang="en-US" i="1" dirty="0">
                <a:solidFill>
                  <a:srgbClr val="7030A0"/>
                </a:solidFill>
              </a:rPr>
              <a:t>Declarative knowledge – Describe the content of the lesson </a:t>
            </a:r>
          </a:p>
          <a:p>
            <a:pPr marL="0" indent="0">
              <a:buNone/>
            </a:pPr>
            <a:r>
              <a:rPr lang="en-US" i="1" dirty="0" smtClean="0">
                <a:solidFill>
                  <a:srgbClr val="7030A0"/>
                </a:solidFill>
              </a:rPr>
              <a:t>Conditional </a:t>
            </a:r>
            <a:r>
              <a:rPr lang="en-US" i="1" dirty="0">
                <a:solidFill>
                  <a:srgbClr val="7030A0"/>
                </a:solidFill>
              </a:rPr>
              <a:t>knowledge—Describe why students learn content and the conditions for using </a:t>
            </a:r>
            <a:r>
              <a:rPr lang="en-US" i="1" dirty="0" smtClean="0">
                <a:solidFill>
                  <a:srgbClr val="7030A0"/>
                </a:solidFill>
              </a:rPr>
              <a:t>it</a:t>
            </a:r>
            <a:r>
              <a:rPr lang="en-US" dirty="0">
                <a:solidFill>
                  <a:srgbClr val="7030A0"/>
                </a:solidFill>
              </a:rPr>
              <a:t> </a:t>
            </a:r>
          </a:p>
          <a:p>
            <a:pPr marL="0" indent="0">
              <a:buNone/>
            </a:pPr>
            <a:r>
              <a:rPr lang="en-US" b="1" dirty="0">
                <a:solidFill>
                  <a:srgbClr val="7030A0"/>
                </a:solidFill>
              </a:rPr>
              <a:t>Development</a:t>
            </a:r>
            <a:endParaRPr lang="en-US" dirty="0">
              <a:solidFill>
                <a:srgbClr val="7030A0"/>
              </a:solidFill>
            </a:endParaRPr>
          </a:p>
          <a:p>
            <a:pPr marL="0" indent="0">
              <a:buNone/>
            </a:pPr>
            <a:r>
              <a:rPr lang="en-US" i="1" dirty="0">
                <a:solidFill>
                  <a:srgbClr val="7030A0"/>
                </a:solidFill>
              </a:rPr>
              <a:t>Procedural knowledge—Describe the steps for guiding students to acquire the strategy/content</a:t>
            </a:r>
            <a:endParaRPr lang="en-US" dirty="0">
              <a:solidFill>
                <a:srgbClr val="7030A0"/>
              </a:solidFill>
            </a:endParaRPr>
          </a:p>
          <a:p>
            <a:pPr marL="0" indent="0">
              <a:buNone/>
            </a:pPr>
            <a:r>
              <a:rPr lang="en-US" i="1" dirty="0" smtClean="0">
                <a:solidFill>
                  <a:srgbClr val="7030A0"/>
                </a:solidFill>
              </a:rPr>
              <a:t>Differentiated </a:t>
            </a:r>
            <a:r>
              <a:rPr lang="en-US" i="1" dirty="0">
                <a:solidFill>
                  <a:srgbClr val="7030A0"/>
                </a:solidFill>
              </a:rPr>
              <a:t>instruction—Describe strategies for engaging ELL/SPED students</a:t>
            </a:r>
            <a:r>
              <a:rPr lang="en-US" dirty="0">
                <a:solidFill>
                  <a:srgbClr val="7030A0"/>
                </a:solidFill>
              </a:rPr>
              <a:t> </a:t>
            </a:r>
            <a:endParaRPr lang="en-US" dirty="0" smtClean="0">
              <a:solidFill>
                <a:srgbClr val="7030A0"/>
              </a:solidFill>
            </a:endParaRPr>
          </a:p>
          <a:p>
            <a:pPr marL="0" indent="0">
              <a:buNone/>
            </a:pPr>
            <a:r>
              <a:rPr lang="en-US" sz="2000" b="1" dirty="0" smtClean="0">
                <a:solidFill>
                  <a:srgbClr val="7030A0"/>
                </a:solidFill>
              </a:rPr>
              <a:t>Formative Assessment. </a:t>
            </a:r>
          </a:p>
          <a:p>
            <a:pPr marL="0" indent="0">
              <a:buNone/>
            </a:pPr>
            <a:r>
              <a:rPr lang="en-US" sz="2300" b="1" dirty="0" smtClean="0">
                <a:solidFill>
                  <a:srgbClr val="7030A0"/>
                </a:solidFill>
              </a:rPr>
              <a:t>Closure</a:t>
            </a:r>
            <a:endParaRPr lang="en-US" sz="2000" b="1" dirty="0" smtClean="0">
              <a:solidFill>
                <a:srgbClr val="7030A0"/>
              </a:solidFill>
            </a:endParaRPr>
          </a:p>
          <a:p>
            <a:pPr marL="0" indent="0">
              <a:buNone/>
            </a:pPr>
            <a:r>
              <a:rPr lang="en-US" sz="2200" dirty="0" smtClean="0">
                <a:solidFill>
                  <a:srgbClr val="7030A0"/>
                </a:solidFill>
              </a:rPr>
              <a:t>Final</a:t>
            </a:r>
            <a:r>
              <a:rPr lang="en-US" sz="2200" b="1" dirty="0" smtClean="0">
                <a:solidFill>
                  <a:srgbClr val="7030A0"/>
                </a:solidFill>
              </a:rPr>
              <a:t> </a:t>
            </a:r>
            <a:r>
              <a:rPr lang="en-US" sz="2200" i="1" dirty="0">
                <a:solidFill>
                  <a:srgbClr val="7030A0"/>
                </a:solidFill>
              </a:rPr>
              <a:t>Assessment—Describe relevant instruments for monitoring and evaluating students </a:t>
            </a:r>
            <a:r>
              <a:rPr lang="en-US" sz="2200" i="1" dirty="0" smtClean="0">
                <a:solidFill>
                  <a:srgbClr val="7030A0"/>
                </a:solidFill>
              </a:rPr>
              <a:t>learnin</a:t>
            </a:r>
            <a:r>
              <a:rPr lang="en-US" sz="2200" b="1" dirty="0" smtClean="0">
                <a:solidFill>
                  <a:srgbClr val="7030A0"/>
                </a:solidFill>
              </a:rPr>
              <a:t>g.</a:t>
            </a:r>
            <a:endParaRPr lang="en-US" sz="2000" dirty="0" smtClean="0">
              <a:solidFill>
                <a:srgbClr val="7030A0"/>
              </a:solidFill>
            </a:endParaRPr>
          </a:p>
          <a:p>
            <a:pPr lvl="1">
              <a:defRPr/>
            </a:pPr>
            <a:endParaRPr lang="en-US" sz="2000" dirty="0">
              <a:solidFill>
                <a:srgbClr val="7030A0"/>
              </a:solidFill>
            </a:endParaRPr>
          </a:p>
          <a:p>
            <a:endParaRPr lang="en-US" dirty="0"/>
          </a:p>
        </p:txBody>
      </p:sp>
    </p:spTree>
    <p:extLst>
      <p:ext uri="{BB962C8B-B14F-4D97-AF65-F5344CB8AC3E}">
        <p14:creationId xmlns:p14="http://schemas.microsoft.com/office/powerpoint/2010/main" val="370511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your lesson plan base on the needs of your students</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i="1" dirty="0">
                <a:solidFill>
                  <a:srgbClr val="7030A0"/>
                </a:solidFill>
              </a:rPr>
              <a:t>Differentiated instruction—Describe strategies for engaging ELL/SPED students</a:t>
            </a:r>
            <a:r>
              <a:rPr lang="en-US" dirty="0">
                <a:solidFill>
                  <a:srgbClr val="7030A0"/>
                </a:solidFill>
              </a:rPr>
              <a:t> </a:t>
            </a:r>
          </a:p>
          <a:p>
            <a:pPr marL="0" indent="0">
              <a:buNone/>
            </a:pPr>
            <a:r>
              <a:rPr lang="en-US" b="1" dirty="0" smtClean="0"/>
              <a:t>Goal: </a:t>
            </a:r>
            <a:r>
              <a:rPr lang="en-US" b="1" dirty="0"/>
              <a:t>Alignment with Common Core State Standards </a:t>
            </a:r>
            <a:endParaRPr lang="en-US" b="1" dirty="0" smtClean="0"/>
          </a:p>
          <a:p>
            <a:r>
              <a:rPr lang="en-US" b="1" dirty="0"/>
              <a:t>Emphasis #1 Balancing conceptual understanding and procedural fluency </a:t>
            </a:r>
            <a:r>
              <a:rPr lang="en-US" dirty="0"/>
              <a:t>. </a:t>
            </a:r>
          </a:p>
          <a:p>
            <a:r>
              <a:rPr lang="en-US" b="1" dirty="0"/>
              <a:t>Emphasis #2 Maintaining high cognitive demand</a:t>
            </a:r>
            <a:r>
              <a:rPr lang="en-US" dirty="0"/>
              <a:t> using high-cognitive-demand math tasks and </a:t>
            </a:r>
            <a:r>
              <a:rPr lang="en-US" dirty="0" smtClean="0"/>
              <a:t>maintaining </a:t>
            </a:r>
            <a:r>
              <a:rPr lang="en-US" dirty="0"/>
              <a:t>the rigor of mathematical tasks throughout lessons and units. </a:t>
            </a:r>
          </a:p>
          <a:p>
            <a:r>
              <a:rPr lang="en-US" b="1" dirty="0"/>
              <a:t>Emphasis #3 Developing beliefs </a:t>
            </a:r>
            <a:r>
              <a:rPr lang="en-US" dirty="0"/>
              <a:t>that mathematics is sensible, worthwhile, and doable. </a:t>
            </a:r>
          </a:p>
          <a:p>
            <a:r>
              <a:rPr lang="en-US" b="1" dirty="0"/>
              <a:t>Emphasis #4 Engaging students in the eight CCSS mathematical practices </a:t>
            </a:r>
            <a:endParaRPr lang="en-US" dirty="0"/>
          </a:p>
          <a:p>
            <a:endParaRPr lang="en-US" dirty="0"/>
          </a:p>
        </p:txBody>
      </p:sp>
    </p:spTree>
    <p:extLst>
      <p:ext uri="{BB962C8B-B14F-4D97-AF65-F5344CB8AC3E}">
        <p14:creationId xmlns:p14="http://schemas.microsoft.com/office/powerpoint/2010/main" val="1036282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ELL and SPED Students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Focus on mathematical reasoning as well as on language development.</a:t>
            </a:r>
          </a:p>
          <a:p>
            <a:r>
              <a:rPr lang="en-US" dirty="0" smtClean="0"/>
              <a:t>Draw on multiple resources available in classrooms – such as objects, drawings, graphs, and gestures – as well as home languages and experiences outside of school. </a:t>
            </a:r>
          </a:p>
          <a:p>
            <a:r>
              <a:rPr lang="en-US" dirty="0" smtClean="0"/>
              <a:t>Support all students, regardless of their proficiency in English, cultural, racial and economical backgrounds. When students can participate in discussions in a safe classroom environment they grapple with important mathematical content.</a:t>
            </a:r>
          </a:p>
          <a:p>
            <a:pPr>
              <a:buNone/>
            </a:pPr>
            <a:r>
              <a:rPr lang="en-US" dirty="0" smtClean="0"/>
              <a:t>               - </a:t>
            </a:r>
            <a:r>
              <a:rPr lang="en-US" dirty="0" err="1" smtClean="0"/>
              <a:t>Moschkovich</a:t>
            </a:r>
            <a:r>
              <a:rPr lang="en-US" dirty="0" smtClean="0"/>
              <a:t> 1995, 2002, 2007 </a:t>
            </a:r>
          </a:p>
        </p:txBody>
      </p:sp>
    </p:spTree>
    <p:extLst>
      <p:ext uri="{BB962C8B-B14F-4D97-AF65-F5344CB8AC3E}">
        <p14:creationId xmlns:p14="http://schemas.microsoft.com/office/powerpoint/2010/main" val="1324001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Recommendations for Teaching ELS by J. </a:t>
            </a:r>
            <a:r>
              <a:rPr lang="en-US" dirty="0" err="1" smtClean="0"/>
              <a:t>Moschkovich</a:t>
            </a:r>
            <a:endParaRPr lang="en-US" dirty="0"/>
          </a:p>
        </p:txBody>
      </p:sp>
      <p:sp>
        <p:nvSpPr>
          <p:cNvPr id="3" name="Content Placeholder 2"/>
          <p:cNvSpPr>
            <a:spLocks noGrp="1"/>
          </p:cNvSpPr>
          <p:nvPr>
            <p:ph sz="quarter" idx="1"/>
          </p:nvPr>
        </p:nvSpPr>
        <p:spPr/>
        <p:txBody>
          <a:bodyPr>
            <a:normAutofit fontScale="40000" lnSpcReduction="20000"/>
          </a:bodyPr>
          <a:lstStyle/>
          <a:p>
            <a:r>
              <a:rPr lang="en-US" sz="5895" dirty="0" smtClean="0"/>
              <a:t>Focus on students’ mathematical reasoning, not accuracy in using language. (Accuracy will eventually come with ample time of practices). </a:t>
            </a:r>
          </a:p>
          <a:p>
            <a:r>
              <a:rPr lang="en-US" sz="5895" dirty="0" smtClean="0"/>
              <a:t>Shift to a focus on mathematical discourse practices, move away from simplified views of language.</a:t>
            </a:r>
          </a:p>
          <a:p>
            <a:r>
              <a:rPr lang="en-US" sz="5895" dirty="0" smtClean="0"/>
              <a:t>Recognize and support students to engage with the complexity of language in math classrooms.</a:t>
            </a:r>
          </a:p>
          <a:p>
            <a:r>
              <a:rPr lang="en-US" sz="5895" dirty="0" smtClean="0"/>
              <a:t>Treat everyday language and experiences as resources, not as obstacles.</a:t>
            </a:r>
          </a:p>
          <a:p>
            <a:r>
              <a:rPr lang="en-US" sz="5895" dirty="0" smtClean="0"/>
              <a:t>Uncover the mathematics in what students say and do. </a:t>
            </a:r>
          </a:p>
          <a:p>
            <a:pPr>
              <a:buNone/>
            </a:pPr>
            <a:r>
              <a:rPr lang="en-US" sz="5895" b="1" dirty="0" smtClean="0"/>
              <a:t> </a:t>
            </a:r>
            <a:r>
              <a:rPr lang="en-US" sz="5000" b="1" dirty="0" smtClean="0"/>
              <a:t>Video by the author - </a:t>
            </a:r>
            <a:r>
              <a:rPr lang="en-US" sz="5000" dirty="0" smtClean="0">
                <a:hlinkClick r:id="rId2"/>
              </a:rPr>
              <a:t>http://ell.stanford.edu/publication/mathematics-common-core-and-language</a:t>
            </a:r>
            <a:endParaRPr lang="en-US" sz="5000" dirty="0" smtClean="0"/>
          </a:p>
          <a:p>
            <a:pPr>
              <a:buNone/>
            </a:pPr>
            <a:endParaRPr lang="en-US" sz="5895" dirty="0" smtClean="0"/>
          </a:p>
        </p:txBody>
      </p:sp>
    </p:spTree>
    <p:extLst>
      <p:ext uri="{BB962C8B-B14F-4D97-AF65-F5344CB8AC3E}">
        <p14:creationId xmlns:p14="http://schemas.microsoft.com/office/powerpoint/2010/main" val="509125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9612"/>
          </a:xfrm>
        </p:spPr>
        <p:txBody>
          <a:bodyPr>
            <a:normAutofit/>
          </a:bodyPr>
          <a:lstStyle/>
          <a:p>
            <a:r>
              <a:rPr lang="en-US" dirty="0" smtClean="0">
                <a:solidFill>
                  <a:schemeClr val="accent3"/>
                </a:solidFill>
              </a:rPr>
              <a:t>Part 2. Lesson Plans Guidelines </a:t>
            </a:r>
            <a:endParaRPr lang="en-US" dirty="0">
              <a:solidFill>
                <a:schemeClr val="accent3"/>
              </a:solidFill>
            </a:endParaRPr>
          </a:p>
        </p:txBody>
      </p:sp>
      <p:sp>
        <p:nvSpPr>
          <p:cNvPr id="3" name="Content Placeholder 2"/>
          <p:cNvSpPr>
            <a:spLocks noGrp="1"/>
          </p:cNvSpPr>
          <p:nvPr>
            <p:ph sz="quarter" idx="1"/>
          </p:nvPr>
        </p:nvSpPr>
        <p:spPr>
          <a:xfrm>
            <a:off x="457199" y="1085850"/>
            <a:ext cx="8201025" cy="5388102"/>
          </a:xfrm>
        </p:spPr>
        <p:txBody>
          <a:bodyPr>
            <a:normAutofit/>
          </a:bodyPr>
          <a:lstStyle/>
          <a:p>
            <a:pPr>
              <a:defRPr/>
            </a:pPr>
            <a:endParaRPr lang="en-US" sz="2000" dirty="0" smtClean="0">
              <a:solidFill>
                <a:srgbClr val="7030A0"/>
              </a:solidFill>
            </a:endParaRPr>
          </a:p>
          <a:p>
            <a:r>
              <a:rPr lang="en-US" dirty="0" smtClean="0">
                <a:solidFill>
                  <a:srgbClr val="C00000"/>
                </a:solidFill>
              </a:rPr>
              <a:t>SBAC 4-step </a:t>
            </a:r>
            <a:r>
              <a:rPr lang="en-US" dirty="0">
                <a:solidFill>
                  <a:srgbClr val="C00000"/>
                </a:solidFill>
              </a:rPr>
              <a:t>formative assessment process</a:t>
            </a:r>
            <a:r>
              <a:rPr lang="en-US" dirty="0"/>
              <a:t>: </a:t>
            </a:r>
          </a:p>
          <a:p>
            <a:pPr>
              <a:buFont typeface="Arial" charset="0"/>
              <a:buChar char="•"/>
            </a:pPr>
            <a:r>
              <a:rPr lang="en-US" sz="2200" dirty="0" smtClean="0">
                <a:solidFill>
                  <a:srgbClr val="7030A0"/>
                </a:solidFill>
              </a:rPr>
              <a:t>Clarify </a:t>
            </a:r>
            <a:r>
              <a:rPr lang="en-US" sz="2200" dirty="0">
                <a:solidFill>
                  <a:srgbClr val="7030A0"/>
                </a:solidFill>
              </a:rPr>
              <a:t>intended </a:t>
            </a:r>
            <a:r>
              <a:rPr lang="en-US" sz="2200" dirty="0" smtClean="0">
                <a:solidFill>
                  <a:srgbClr val="7030A0"/>
                </a:solidFill>
              </a:rPr>
              <a:t>learning </a:t>
            </a:r>
            <a:endParaRPr lang="en-US" sz="2200" dirty="0">
              <a:solidFill>
                <a:srgbClr val="7030A0"/>
              </a:solidFill>
            </a:endParaRPr>
          </a:p>
          <a:p>
            <a:pPr>
              <a:buFont typeface="Arial" charset="0"/>
              <a:buChar char="•"/>
            </a:pPr>
            <a:r>
              <a:rPr lang="en-US" sz="2200" dirty="0" smtClean="0">
                <a:solidFill>
                  <a:srgbClr val="7030A0"/>
                </a:solidFill>
              </a:rPr>
              <a:t>Elicit evidence</a:t>
            </a:r>
            <a:endParaRPr lang="en-US" sz="2200" dirty="0">
              <a:solidFill>
                <a:srgbClr val="7030A0"/>
              </a:solidFill>
            </a:endParaRPr>
          </a:p>
          <a:p>
            <a:pPr>
              <a:buFont typeface="Arial" charset="0"/>
              <a:buChar char="•"/>
            </a:pPr>
            <a:r>
              <a:rPr lang="en-US" sz="2200" dirty="0" smtClean="0">
                <a:solidFill>
                  <a:srgbClr val="7030A0"/>
                </a:solidFill>
              </a:rPr>
              <a:t>Interpret evidence  </a:t>
            </a:r>
            <a:endParaRPr lang="en-US" sz="2200" dirty="0">
              <a:solidFill>
                <a:srgbClr val="7030A0"/>
              </a:solidFill>
            </a:endParaRPr>
          </a:p>
          <a:p>
            <a:pPr>
              <a:buFont typeface="Arial" charset="0"/>
              <a:buChar char="•"/>
            </a:pPr>
            <a:r>
              <a:rPr lang="en-US" sz="2200" dirty="0" smtClean="0">
                <a:solidFill>
                  <a:srgbClr val="7030A0"/>
                </a:solidFill>
              </a:rPr>
              <a:t>Act </a:t>
            </a:r>
            <a:r>
              <a:rPr lang="en-US" sz="2200" dirty="0">
                <a:solidFill>
                  <a:srgbClr val="7030A0"/>
                </a:solidFill>
              </a:rPr>
              <a:t>on </a:t>
            </a:r>
            <a:r>
              <a:rPr lang="en-US" sz="2200" dirty="0" smtClean="0">
                <a:solidFill>
                  <a:srgbClr val="7030A0"/>
                </a:solidFill>
              </a:rPr>
              <a:t>evidence</a:t>
            </a:r>
            <a:endParaRPr lang="en-US" dirty="0"/>
          </a:p>
          <a:p>
            <a:pPr lvl="1">
              <a:defRPr/>
            </a:pPr>
            <a:endParaRPr lang="en-US" sz="2000" dirty="0">
              <a:solidFill>
                <a:srgbClr val="7030A0"/>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834" y="2614613"/>
            <a:ext cx="3010565" cy="2933699"/>
          </a:xfrm>
          <a:prstGeom prst="rect">
            <a:avLst/>
          </a:prstGeom>
        </p:spPr>
      </p:pic>
    </p:spTree>
    <p:extLst>
      <p:ext uri="{BB962C8B-B14F-4D97-AF65-F5344CB8AC3E}">
        <p14:creationId xmlns:p14="http://schemas.microsoft.com/office/powerpoint/2010/main" val="17877327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4-step Formative Assessment</a:t>
            </a:r>
            <a:endParaRPr lang="en-US" dirty="0">
              <a:solidFill>
                <a:srgbClr val="C00000"/>
              </a:solidFill>
            </a:endParaRPr>
          </a:p>
        </p:txBody>
      </p:sp>
      <p:sp>
        <p:nvSpPr>
          <p:cNvPr id="3" name="Content Placeholder 2"/>
          <p:cNvSpPr>
            <a:spLocks noGrp="1"/>
          </p:cNvSpPr>
          <p:nvPr>
            <p:ph sz="quarter" idx="1"/>
          </p:nvPr>
        </p:nvSpPr>
        <p:spPr/>
        <p:txBody>
          <a:bodyPr/>
          <a:lstStyle/>
          <a:p>
            <a:r>
              <a:rPr lang="en-US" dirty="0" smtClean="0"/>
              <a:t>Step 1. Clarifying Intended Learning</a:t>
            </a:r>
          </a:p>
          <a:p>
            <a:endParaRPr lang="en-US" dirty="0"/>
          </a:p>
          <a:p>
            <a:pPr>
              <a:buFont typeface="Arial" charset="0"/>
              <a:buChar char="•"/>
            </a:pPr>
            <a:r>
              <a:rPr lang="en-US" dirty="0" smtClean="0"/>
              <a:t>Define learning goals clearly using student-friendly language as such “I can </a:t>
            </a:r>
            <a:r>
              <a:rPr lang="is-IS" dirty="0" smtClean="0"/>
              <a:t>…”.</a:t>
            </a:r>
            <a:endParaRPr lang="en-US" dirty="0" smtClean="0"/>
          </a:p>
          <a:p>
            <a:pPr>
              <a:buFont typeface="Arial" charset="0"/>
              <a:buChar char="•"/>
            </a:pPr>
            <a:endParaRPr lang="en-US" dirty="0"/>
          </a:p>
          <a:p>
            <a:pPr>
              <a:buFont typeface="Arial" charset="0"/>
              <a:buChar char="•"/>
            </a:pPr>
            <a:r>
              <a:rPr lang="en-US" dirty="0" smtClean="0"/>
              <a:t>Provide clear success criteria that defining the evidence for determining how students progressing towards learning goals.</a:t>
            </a:r>
          </a:p>
        </p:txBody>
      </p:sp>
    </p:spTree>
    <p:extLst>
      <p:ext uri="{BB962C8B-B14F-4D97-AF65-F5344CB8AC3E}">
        <p14:creationId xmlns:p14="http://schemas.microsoft.com/office/powerpoint/2010/main" val="816273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4-step Formative Assessment</a:t>
            </a:r>
            <a:endParaRPr lang="en-US" dirty="0">
              <a:solidFill>
                <a:srgbClr val="C00000"/>
              </a:solidFill>
            </a:endParaRPr>
          </a:p>
        </p:txBody>
      </p:sp>
      <p:sp>
        <p:nvSpPr>
          <p:cNvPr id="3" name="Content Placeholder 2"/>
          <p:cNvSpPr>
            <a:spLocks noGrp="1"/>
          </p:cNvSpPr>
          <p:nvPr>
            <p:ph sz="quarter" idx="1"/>
          </p:nvPr>
        </p:nvSpPr>
        <p:spPr/>
        <p:txBody>
          <a:bodyPr/>
          <a:lstStyle/>
          <a:p>
            <a:r>
              <a:rPr lang="en-US" dirty="0" smtClean="0"/>
              <a:t>Step 2. Eliciting Evidence</a:t>
            </a:r>
          </a:p>
          <a:p>
            <a:endParaRPr lang="en-US" dirty="0"/>
          </a:p>
          <a:p>
            <a:pPr>
              <a:buFont typeface="Arial" charset="0"/>
              <a:buChar char="•"/>
            </a:pPr>
            <a:r>
              <a:rPr lang="en-US" dirty="0" smtClean="0"/>
              <a:t>Gather evidence of learning using different ways depending on students’ needs, interest and learning styles.</a:t>
            </a:r>
            <a:endParaRPr lang="en-US" dirty="0"/>
          </a:p>
          <a:p>
            <a:pPr>
              <a:buFont typeface="Arial" charset="0"/>
              <a:buChar char="•"/>
            </a:pPr>
            <a:r>
              <a:rPr lang="en-US" dirty="0"/>
              <a:t>U</a:t>
            </a:r>
            <a:r>
              <a:rPr lang="en-US" dirty="0" smtClean="0"/>
              <a:t>se </a:t>
            </a:r>
            <a:r>
              <a:rPr lang="en-US" dirty="0"/>
              <a:t>multiple sources of evidence to draw accurate conclusions about student </a:t>
            </a:r>
            <a:r>
              <a:rPr lang="en-US" dirty="0" smtClean="0"/>
              <a:t>learning – in relation to learning goals and success criteria.</a:t>
            </a:r>
          </a:p>
        </p:txBody>
      </p:sp>
    </p:spTree>
    <p:extLst>
      <p:ext uri="{BB962C8B-B14F-4D97-AF65-F5344CB8AC3E}">
        <p14:creationId xmlns:p14="http://schemas.microsoft.com/office/powerpoint/2010/main" val="442648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4-step Formative Assessment</a:t>
            </a:r>
            <a:endParaRPr lang="en-US" dirty="0">
              <a:solidFill>
                <a:srgbClr val="C00000"/>
              </a:solidFill>
            </a:endParaRPr>
          </a:p>
        </p:txBody>
      </p:sp>
      <p:sp>
        <p:nvSpPr>
          <p:cNvPr id="3" name="Content Placeholder 2"/>
          <p:cNvSpPr>
            <a:spLocks noGrp="1"/>
          </p:cNvSpPr>
          <p:nvPr>
            <p:ph sz="quarter" idx="1"/>
          </p:nvPr>
        </p:nvSpPr>
        <p:spPr/>
        <p:txBody>
          <a:bodyPr>
            <a:normAutofit/>
          </a:bodyPr>
          <a:lstStyle/>
          <a:p>
            <a:r>
              <a:rPr lang="en-US" dirty="0" smtClean="0"/>
              <a:t>Step 3. Interpreting the Evidence</a:t>
            </a:r>
          </a:p>
          <a:p>
            <a:endParaRPr lang="en-US" dirty="0"/>
          </a:p>
          <a:p>
            <a:pPr>
              <a:buFont typeface="Arial" charset="0"/>
              <a:buChar char="•"/>
            </a:pPr>
            <a:r>
              <a:rPr lang="en-US" dirty="0" smtClean="0"/>
              <a:t>Determine where each student is in relation to learning goals, what he/she understands or doesn’t understand. </a:t>
            </a:r>
          </a:p>
          <a:p>
            <a:pPr>
              <a:buFont typeface="Arial" charset="0"/>
              <a:buChar char="•"/>
            </a:pPr>
            <a:r>
              <a:rPr lang="en-US" dirty="0" smtClean="0"/>
              <a:t>Evidence </a:t>
            </a:r>
            <a:r>
              <a:rPr lang="en-US" dirty="0"/>
              <a:t>is interpreted </a:t>
            </a:r>
            <a:r>
              <a:rPr lang="en-US" dirty="0" smtClean="0"/>
              <a:t>on </a:t>
            </a:r>
            <a:r>
              <a:rPr lang="en-US" dirty="0"/>
              <a:t>an ongoing basis throughout </a:t>
            </a:r>
            <a:r>
              <a:rPr lang="en-US" dirty="0" smtClean="0"/>
              <a:t>instruction, it is not a single event. Students </a:t>
            </a:r>
            <a:r>
              <a:rPr lang="en-US" dirty="0"/>
              <a:t>can </a:t>
            </a:r>
            <a:r>
              <a:rPr lang="en-US" dirty="0" smtClean="0"/>
              <a:t>also independently </a:t>
            </a:r>
            <a:r>
              <a:rPr lang="en-US" dirty="0"/>
              <a:t>analyze evidence of their own learning, though they benefit from sharing and discussing their interpretations with teachers and </a:t>
            </a:r>
            <a:r>
              <a:rPr lang="en-US" dirty="0" smtClean="0"/>
              <a:t>peers (MP 3). </a:t>
            </a:r>
            <a:r>
              <a:rPr lang="en-US" dirty="0"/>
              <a:t>By doing so, accountable feedback are provided. </a:t>
            </a:r>
          </a:p>
          <a:p>
            <a:pPr>
              <a:buFont typeface="Arial" charset="0"/>
              <a:buChar char="•"/>
            </a:pPr>
            <a:endParaRPr lang="en-US" dirty="0">
              <a:effectLst/>
            </a:endParaRPr>
          </a:p>
        </p:txBody>
      </p:sp>
    </p:spTree>
    <p:extLst>
      <p:ext uri="{BB962C8B-B14F-4D97-AF65-F5344CB8AC3E}">
        <p14:creationId xmlns:p14="http://schemas.microsoft.com/office/powerpoint/2010/main" val="214344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94631976"/>
              </p:ext>
            </p:extLst>
          </p:nvPr>
        </p:nvGraphicFramePr>
        <p:xfrm>
          <a:off x="165100" y="650875"/>
          <a:ext cx="8736202" cy="5684996"/>
        </p:xfrm>
        <a:graphic>
          <a:graphicData uri="http://schemas.openxmlformats.org/drawingml/2006/table">
            <a:tbl>
              <a:tblPr firstRow="1" bandRow="1">
                <a:tableStyleId>{5940675A-B579-460E-94D1-54222C63F5DA}</a:tableStyleId>
              </a:tblPr>
              <a:tblGrid>
                <a:gridCol w="4535171"/>
                <a:gridCol w="4201031"/>
              </a:tblGrid>
              <a:tr h="5684996">
                <a:tc>
                  <a:txBody>
                    <a:bodyPr/>
                    <a:lstStyle/>
                    <a:p>
                      <a:pPr marL="0" indent="0">
                        <a:buNone/>
                      </a:pPr>
                      <a:r>
                        <a:rPr lang="en-US" sz="2500" b="1" i="0" u="none" strike="noStrike" kern="1200" baseline="0" dirty="0" smtClean="0">
                          <a:solidFill>
                            <a:srgbClr val="FF0000"/>
                          </a:solidFill>
                          <a:latin typeface="Helvetica" pitchFamily="34" charset="0"/>
                          <a:ea typeface="+mn-ea"/>
                          <a:cs typeface="Helvetica" pitchFamily="34" charset="0"/>
                        </a:rPr>
                        <a:t>Mathematical Practices</a:t>
                      </a:r>
                    </a:p>
                    <a:p>
                      <a:pPr marL="0" indent="0">
                        <a:buNone/>
                      </a:pPr>
                      <a:endParaRPr lang="en-US" sz="1000" b="0" i="0" u="none" strike="noStrike" kern="1200" baseline="0" dirty="0" smtClean="0">
                        <a:solidFill>
                          <a:srgbClr val="FF0000"/>
                        </a:solidFill>
                        <a:latin typeface="Helvetica" pitchFamily="34" charset="0"/>
                        <a:ea typeface="+mn-ea"/>
                        <a:cs typeface="Helvetica" pitchFamily="34" charset="0"/>
                      </a:endParaRPr>
                    </a:p>
                    <a:p>
                      <a:pPr marL="0" indent="0" algn="l" defTabSz="914400" rtl="0" eaLnBrk="1" latinLnBrk="0" hangingPunct="1">
                        <a:buNone/>
                      </a:pPr>
                      <a:r>
                        <a:rPr lang="en-US" sz="1400" b="0" i="0" u="none" strike="noStrike" kern="1200" baseline="0" dirty="0" smtClean="0">
                          <a:solidFill>
                            <a:schemeClr val="tx1"/>
                          </a:solidFill>
                          <a:latin typeface="Helvetica" pitchFamily="34" charset="0"/>
                          <a:ea typeface="+mn-ea"/>
                          <a:cs typeface="Helvetica" pitchFamily="34" charset="0"/>
                        </a:rPr>
                        <a:t> </a:t>
                      </a:r>
                      <a:r>
                        <a:rPr lang="en-US" sz="2100" b="0" i="0" u="none" strike="noStrike" kern="1200" baseline="0" dirty="0" smtClean="0">
                          <a:solidFill>
                            <a:schemeClr val="tx1"/>
                          </a:solidFill>
                          <a:latin typeface="Helvetica" pitchFamily="34" charset="0"/>
                          <a:ea typeface="+mn-ea"/>
                          <a:cs typeface="Helvetica" pitchFamily="34" charset="0"/>
                        </a:rPr>
                        <a:t>1. </a:t>
                      </a:r>
                      <a:r>
                        <a:rPr lang="en-US" sz="2000" b="0" i="0" u="none" strike="noStrike" kern="1200" baseline="0" dirty="0" smtClean="0">
                          <a:solidFill>
                            <a:schemeClr val="tx1"/>
                          </a:solidFill>
                          <a:latin typeface="Helvetica" pitchFamily="34" charset="0"/>
                          <a:ea typeface="+mn-ea"/>
                          <a:cs typeface="Helvetica" pitchFamily="34" charset="0"/>
                        </a:rPr>
                        <a:t>Make sense of problems and</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persevere in solving them</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2. Reason abstractly and</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quantitatively</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3. Construct viable arguments and</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critique the reasoning of others</a:t>
                      </a:r>
                    </a:p>
                    <a:p>
                      <a:pPr marL="0" indent="0" algn="l" defTabSz="914400" rtl="0" eaLnBrk="1" latinLnBrk="0" hangingPunct="1">
                        <a:buNone/>
                      </a:pPr>
                      <a:r>
                        <a:rPr lang="en-US" sz="2000" b="0" i="0" u="none" strike="noStrike" kern="1200" baseline="0" dirty="0" smtClean="0">
                          <a:solidFill>
                            <a:srgbClr val="0000FF"/>
                          </a:solidFill>
                          <a:latin typeface="Helvetica" pitchFamily="34" charset="0"/>
                          <a:ea typeface="+mn-ea"/>
                          <a:cs typeface="Helvetica" pitchFamily="34" charset="0"/>
                        </a:rPr>
                        <a:t> </a:t>
                      </a:r>
                      <a:r>
                        <a:rPr lang="en-US" sz="2000" b="0" i="0" u="none" strike="noStrike" kern="1200" baseline="0" dirty="0" smtClean="0">
                          <a:solidFill>
                            <a:schemeClr val="tx1"/>
                          </a:solidFill>
                          <a:latin typeface="Helvetica" pitchFamily="34" charset="0"/>
                          <a:ea typeface="+mn-ea"/>
                          <a:cs typeface="Helvetica" pitchFamily="34" charset="0"/>
                        </a:rPr>
                        <a:t>4.</a:t>
                      </a:r>
                      <a:r>
                        <a:rPr lang="en-US" sz="2000" b="0" i="0" u="none" strike="noStrike" kern="1200" baseline="0" dirty="0" smtClean="0">
                          <a:solidFill>
                            <a:srgbClr val="0000FF"/>
                          </a:solidFill>
                          <a:latin typeface="Helvetica" pitchFamily="34" charset="0"/>
                          <a:ea typeface="+mn-ea"/>
                          <a:cs typeface="Helvetica" pitchFamily="34" charset="0"/>
                        </a:rPr>
                        <a:t> </a:t>
                      </a:r>
                      <a:r>
                        <a:rPr lang="en-US" sz="2000" b="0" i="0" u="none" strike="noStrike" kern="1200" baseline="0" dirty="0" smtClean="0">
                          <a:solidFill>
                            <a:schemeClr val="tx1">
                              <a:lumMod val="95000"/>
                              <a:lumOff val="5000"/>
                            </a:schemeClr>
                          </a:solidFill>
                          <a:latin typeface="Helvetica" pitchFamily="34" charset="0"/>
                          <a:ea typeface="+mn-ea"/>
                          <a:cs typeface="Helvetica" pitchFamily="34" charset="0"/>
                        </a:rPr>
                        <a:t>Model with mathematics</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5. Use appropriate tools</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strategically</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6. Attend to precision </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7. Look for and make use of</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structure</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8. Look for and express regularity</a:t>
                      </a:r>
                    </a:p>
                    <a:p>
                      <a:pPr marL="0" indent="0" algn="l" defTabSz="914400" rtl="0" eaLnBrk="1" latinLnBrk="0" hangingPunct="1">
                        <a:buNone/>
                      </a:pPr>
                      <a:r>
                        <a:rPr lang="en-US" sz="2000" b="0" i="0" u="none" strike="noStrike" kern="1200" baseline="0" dirty="0" smtClean="0">
                          <a:solidFill>
                            <a:schemeClr val="tx1"/>
                          </a:solidFill>
                          <a:latin typeface="Helvetica" pitchFamily="34" charset="0"/>
                          <a:ea typeface="+mn-ea"/>
                          <a:cs typeface="Helvetica" pitchFamily="34" charset="0"/>
                        </a:rPr>
                        <a:t>     in repeated reasoning</a:t>
                      </a:r>
                    </a:p>
                    <a:p>
                      <a:pPr marL="0" indent="0">
                        <a:buNone/>
                      </a:pPr>
                      <a:endParaRPr lang="en-US" sz="1800" b="0" i="0" u="none" strike="noStrike" kern="1200" baseline="0" dirty="0" smtClean="0">
                        <a:solidFill>
                          <a:schemeClr val="tx1"/>
                        </a:solidFill>
                        <a:latin typeface="+mn-lt"/>
                        <a:ea typeface="+mn-ea"/>
                        <a:cs typeface="+mn-cs"/>
                      </a:endParaRPr>
                    </a:p>
                  </a:txBody>
                  <a:tcPr/>
                </a:tc>
                <a:tc>
                  <a:txBody>
                    <a:bodyPr/>
                    <a:lstStyle/>
                    <a:p>
                      <a:r>
                        <a:rPr lang="en-US" sz="2500" b="1" i="0" u="none" strike="noStrike" kern="1200" baseline="0" dirty="0" smtClean="0">
                          <a:solidFill>
                            <a:schemeClr val="tx1"/>
                          </a:solidFill>
                          <a:latin typeface="Helvetica" pitchFamily="34" charset="0"/>
                          <a:ea typeface="+mn-ea"/>
                          <a:cs typeface="Helvetica" pitchFamily="34" charset="0"/>
                        </a:rPr>
                        <a:t>Core Ideas</a:t>
                      </a:r>
                      <a:endParaRPr lang="en-US" sz="2500" b="1" i="0" u="sng" strike="noStrike" kern="1200" baseline="0" dirty="0" smtClean="0">
                        <a:solidFill>
                          <a:schemeClr val="tx1"/>
                        </a:solidFill>
                        <a:latin typeface="Helvetica" pitchFamily="34" charset="0"/>
                        <a:ea typeface="+mn-ea"/>
                        <a:cs typeface="Helvetica" pitchFamily="34" charset="0"/>
                      </a:endParaRPr>
                    </a:p>
                    <a:p>
                      <a:endParaRPr lang="en-US" sz="1000" b="1" i="0" u="sng" strike="noStrike" kern="1200" baseline="0" dirty="0" smtClean="0">
                        <a:solidFill>
                          <a:schemeClr val="tx1"/>
                        </a:solidFill>
                        <a:latin typeface="Helvetica" pitchFamily="34" charset="0"/>
                        <a:ea typeface="+mn-ea"/>
                        <a:cs typeface="Helvetica" pitchFamily="34" charset="0"/>
                      </a:endParaRPr>
                    </a:p>
                    <a:p>
                      <a:r>
                        <a:rPr lang="en-US" sz="1700" b="0" i="0" u="sng" strike="noStrike" kern="1200" baseline="0" dirty="0" smtClean="0">
                          <a:solidFill>
                            <a:schemeClr val="tx1"/>
                          </a:solidFill>
                          <a:latin typeface="Helvetica" pitchFamily="34" charset="0"/>
                          <a:ea typeface="+mn-ea"/>
                          <a:cs typeface="Helvetica" pitchFamily="34" charset="0"/>
                        </a:rPr>
                        <a:t>K-5</a:t>
                      </a:r>
                    </a:p>
                    <a:p>
                      <a:r>
                        <a:rPr lang="en-US" sz="1400" b="0" i="0" u="none" strike="noStrike" kern="1200" baseline="0" dirty="0" smtClean="0">
                          <a:solidFill>
                            <a:schemeClr val="tx1"/>
                          </a:solidFill>
                          <a:latin typeface="Helvetica" pitchFamily="34" charset="0"/>
                          <a:ea typeface="+mn-ea"/>
                          <a:cs typeface="Helvetica" pitchFamily="34" charset="0"/>
                        </a:rPr>
                        <a:t>  Counting &amp; Cardinality (K)</a:t>
                      </a:r>
                    </a:p>
                    <a:p>
                      <a:r>
                        <a:rPr lang="en-US" sz="1400" b="0" i="0" u="none" strike="noStrike" kern="1200" baseline="0" dirty="0" smtClean="0">
                          <a:solidFill>
                            <a:schemeClr val="tx1"/>
                          </a:solidFill>
                          <a:latin typeface="Helvetica" pitchFamily="34" charset="0"/>
                          <a:ea typeface="+mn-ea"/>
                          <a:cs typeface="Helvetica" pitchFamily="34" charset="0"/>
                        </a:rPr>
                        <a:t>  Operations &amp; Algebraic Thinking</a:t>
                      </a:r>
                    </a:p>
                    <a:p>
                      <a:r>
                        <a:rPr lang="en-US" sz="1400" b="0" i="0" u="none" strike="noStrike" kern="1200" baseline="0" dirty="0" smtClean="0">
                          <a:solidFill>
                            <a:schemeClr val="tx1"/>
                          </a:solidFill>
                          <a:latin typeface="Helvetica" pitchFamily="34" charset="0"/>
                          <a:ea typeface="+mn-ea"/>
                          <a:cs typeface="Helvetica" pitchFamily="34" charset="0"/>
                        </a:rPr>
                        <a:t>  Number &amp; Operations</a:t>
                      </a:r>
                    </a:p>
                    <a:p>
                      <a:r>
                        <a:rPr lang="en-US" sz="1400" b="0" i="0" u="none" strike="noStrike" kern="1200" baseline="0" dirty="0" smtClean="0">
                          <a:solidFill>
                            <a:schemeClr val="tx1"/>
                          </a:solidFill>
                          <a:latin typeface="Helvetica" pitchFamily="34" charset="0"/>
                          <a:ea typeface="+mn-ea"/>
                          <a:cs typeface="Helvetica" pitchFamily="34" charset="0"/>
                        </a:rPr>
                        <a:t>        Fractions (3)</a:t>
                      </a:r>
                    </a:p>
                    <a:p>
                      <a:r>
                        <a:rPr lang="en-US" sz="1400" b="0" i="0" u="none" strike="noStrike" kern="1200" baseline="0" dirty="0" smtClean="0">
                          <a:solidFill>
                            <a:schemeClr val="tx1"/>
                          </a:solidFill>
                          <a:latin typeface="Helvetica" pitchFamily="34" charset="0"/>
                          <a:ea typeface="+mn-ea"/>
                          <a:cs typeface="Helvetica" pitchFamily="34" charset="0"/>
                        </a:rPr>
                        <a:t>  Measurement &amp; Data</a:t>
                      </a:r>
                    </a:p>
                    <a:p>
                      <a:r>
                        <a:rPr lang="en-US" sz="1400" b="0" i="0" u="none" strike="noStrike" kern="1200" baseline="0" dirty="0" smtClean="0">
                          <a:solidFill>
                            <a:schemeClr val="tx1"/>
                          </a:solidFill>
                          <a:latin typeface="Helvetica" pitchFamily="34" charset="0"/>
                          <a:ea typeface="+mn-ea"/>
                          <a:cs typeface="Helvetica" pitchFamily="34" charset="0"/>
                        </a:rPr>
                        <a:t>  Geometry</a:t>
                      </a:r>
                    </a:p>
                    <a:p>
                      <a:endParaRPr lang="en-US" sz="1400" b="0" i="0" u="none" strike="noStrike" kern="1200" baseline="0" dirty="0" smtClean="0">
                        <a:solidFill>
                          <a:schemeClr val="tx1"/>
                        </a:solidFill>
                        <a:latin typeface="Helvetica" pitchFamily="34" charset="0"/>
                        <a:ea typeface="+mn-ea"/>
                        <a:cs typeface="Helvetica" pitchFamily="34" charset="0"/>
                      </a:endParaRPr>
                    </a:p>
                    <a:p>
                      <a:r>
                        <a:rPr lang="en-US" sz="1700" b="0" i="0" u="sng" strike="noStrike" kern="1200" baseline="0" dirty="0" smtClean="0">
                          <a:solidFill>
                            <a:schemeClr val="tx1"/>
                          </a:solidFill>
                          <a:latin typeface="Helvetica" pitchFamily="34" charset="0"/>
                          <a:ea typeface="+mn-ea"/>
                          <a:cs typeface="Helvetica" pitchFamily="34" charset="0"/>
                        </a:rPr>
                        <a:t>6-8</a:t>
                      </a:r>
                      <a:endParaRPr lang="en-US" sz="1700" b="0" i="0" u="none" strike="noStrike" kern="1200" baseline="0" dirty="0" smtClean="0">
                        <a:solidFill>
                          <a:schemeClr val="tx1"/>
                        </a:solidFill>
                        <a:latin typeface="Helvetica" pitchFamily="34" charset="0"/>
                        <a:ea typeface="+mn-ea"/>
                        <a:cs typeface="Helvetica" pitchFamily="34" charset="0"/>
                      </a:endParaRPr>
                    </a:p>
                    <a:p>
                      <a:r>
                        <a:rPr lang="en-US" sz="1400" b="0" i="0" u="none" strike="noStrike" kern="1200" baseline="0" dirty="0" smtClean="0">
                          <a:solidFill>
                            <a:schemeClr val="tx1"/>
                          </a:solidFill>
                          <a:latin typeface="Helvetica" pitchFamily="34" charset="0"/>
                          <a:ea typeface="+mn-ea"/>
                          <a:cs typeface="Helvetica" pitchFamily="34" charset="0"/>
                        </a:rPr>
                        <a:t>  Ratios &amp; Proportional Relationships</a:t>
                      </a:r>
                    </a:p>
                    <a:p>
                      <a:r>
                        <a:rPr lang="en-US" sz="1400" b="0" i="0" u="none" strike="noStrike" kern="1200" baseline="0" dirty="0" smtClean="0">
                          <a:solidFill>
                            <a:schemeClr val="tx1"/>
                          </a:solidFill>
                          <a:latin typeface="Helvetica" pitchFamily="34" charset="0"/>
                          <a:ea typeface="+mn-ea"/>
                          <a:cs typeface="Helvetica" pitchFamily="34" charset="0"/>
                        </a:rPr>
                        <a:t>  Number System</a:t>
                      </a:r>
                    </a:p>
                    <a:p>
                      <a:r>
                        <a:rPr lang="en-US" sz="1400" b="0" i="0" u="none" strike="noStrike" kern="1200" baseline="0" dirty="0" smtClean="0">
                          <a:solidFill>
                            <a:schemeClr val="tx1"/>
                          </a:solidFill>
                          <a:latin typeface="Helvetica" pitchFamily="34" charset="0"/>
                          <a:ea typeface="+mn-ea"/>
                          <a:cs typeface="Helvetica" pitchFamily="34" charset="0"/>
                        </a:rPr>
                        <a:t>  Expressions &amp; Equations</a:t>
                      </a:r>
                    </a:p>
                    <a:p>
                      <a:r>
                        <a:rPr lang="en-US" sz="1400" b="0" i="0" u="none" strike="noStrike" kern="1200" baseline="0" dirty="0" smtClean="0">
                          <a:solidFill>
                            <a:schemeClr val="tx1"/>
                          </a:solidFill>
                          <a:latin typeface="Helvetica" pitchFamily="34" charset="0"/>
                          <a:ea typeface="+mn-ea"/>
                          <a:cs typeface="Helvetica" pitchFamily="34" charset="0"/>
                        </a:rPr>
                        <a:t>       Functions (8)</a:t>
                      </a:r>
                    </a:p>
                    <a:p>
                      <a:r>
                        <a:rPr lang="en-US" sz="1400" b="0" i="0" u="none" strike="noStrike" kern="1200" baseline="0" dirty="0" smtClean="0">
                          <a:solidFill>
                            <a:schemeClr val="tx1"/>
                          </a:solidFill>
                          <a:latin typeface="Helvetica" pitchFamily="34" charset="0"/>
                          <a:ea typeface="+mn-ea"/>
                          <a:cs typeface="Helvetica" pitchFamily="34" charset="0"/>
                        </a:rPr>
                        <a:t>  Geometry</a:t>
                      </a:r>
                    </a:p>
                    <a:p>
                      <a:r>
                        <a:rPr lang="en-US" sz="1400" b="0" i="0" u="none" strike="noStrike" kern="1200" baseline="0" dirty="0" smtClean="0">
                          <a:solidFill>
                            <a:schemeClr val="tx1"/>
                          </a:solidFill>
                          <a:latin typeface="Helvetica" pitchFamily="34" charset="0"/>
                          <a:ea typeface="+mn-ea"/>
                          <a:cs typeface="Helvetica" pitchFamily="34" charset="0"/>
                        </a:rPr>
                        <a:t>  Statistics &amp; Probability</a:t>
                      </a:r>
                    </a:p>
                    <a:p>
                      <a:endParaRPr lang="en-US" sz="1400" b="0" i="0" u="none" strike="noStrike" kern="1200" baseline="0" dirty="0" smtClean="0">
                        <a:solidFill>
                          <a:schemeClr val="tx1"/>
                        </a:solidFill>
                        <a:latin typeface="Helvetica" pitchFamily="34" charset="0"/>
                        <a:ea typeface="+mn-ea"/>
                        <a:cs typeface="Helvetica" pitchFamily="34" charset="0"/>
                      </a:endParaRPr>
                    </a:p>
                    <a:p>
                      <a:r>
                        <a:rPr lang="en-US" sz="1700" b="0" i="0" u="sng" strike="noStrike" kern="1200" baseline="0" dirty="0" smtClean="0">
                          <a:solidFill>
                            <a:schemeClr val="tx1"/>
                          </a:solidFill>
                          <a:latin typeface="Helvetica" pitchFamily="34" charset="0"/>
                          <a:ea typeface="+mn-ea"/>
                          <a:cs typeface="Helvetica" pitchFamily="34" charset="0"/>
                        </a:rPr>
                        <a:t>9-12</a:t>
                      </a:r>
                      <a:endParaRPr lang="en-US" sz="1700" b="0" i="0" u="none" strike="noStrike" kern="1200" baseline="0" dirty="0" smtClean="0">
                        <a:solidFill>
                          <a:schemeClr val="tx1"/>
                        </a:solidFill>
                        <a:latin typeface="Helvetica" pitchFamily="34" charset="0"/>
                        <a:ea typeface="+mn-ea"/>
                        <a:cs typeface="Helvetica" pitchFamily="34" charset="0"/>
                      </a:endParaRPr>
                    </a:p>
                    <a:p>
                      <a:r>
                        <a:rPr lang="en-US" sz="1400" b="0" i="0" u="none" strike="noStrike" kern="1200" baseline="0" dirty="0" smtClean="0">
                          <a:solidFill>
                            <a:schemeClr val="tx1"/>
                          </a:solidFill>
                          <a:latin typeface="Helvetica" pitchFamily="34" charset="0"/>
                          <a:ea typeface="+mn-ea"/>
                          <a:cs typeface="Helvetica" pitchFamily="34" charset="0"/>
                        </a:rPr>
                        <a:t>  Number &amp; Quantity</a:t>
                      </a:r>
                    </a:p>
                    <a:p>
                      <a:r>
                        <a:rPr lang="en-US" sz="1400" b="0" i="0" u="none" strike="noStrike" kern="1200" baseline="0" dirty="0" smtClean="0">
                          <a:solidFill>
                            <a:schemeClr val="tx1"/>
                          </a:solidFill>
                          <a:latin typeface="Helvetica" pitchFamily="34" charset="0"/>
                          <a:ea typeface="+mn-ea"/>
                          <a:cs typeface="Helvetica" pitchFamily="34" charset="0"/>
                        </a:rPr>
                        <a:t>  Algebra</a:t>
                      </a:r>
                    </a:p>
                    <a:p>
                      <a:r>
                        <a:rPr lang="en-US" sz="1400" b="0" i="0" u="none" strike="noStrike" kern="1200" baseline="0" dirty="0" smtClean="0">
                          <a:solidFill>
                            <a:schemeClr val="tx1"/>
                          </a:solidFill>
                          <a:latin typeface="Helvetica" pitchFamily="34" charset="0"/>
                          <a:ea typeface="+mn-ea"/>
                          <a:cs typeface="Helvetica" pitchFamily="34" charset="0"/>
                        </a:rPr>
                        <a:t>  Functions</a:t>
                      </a:r>
                    </a:p>
                    <a:p>
                      <a:r>
                        <a:rPr lang="en-US" sz="1400" b="0" i="0" u="none" strike="noStrike" kern="1200" baseline="0" dirty="0" smtClean="0">
                          <a:solidFill>
                            <a:schemeClr val="tx1"/>
                          </a:solidFill>
                          <a:latin typeface="Helvetica" pitchFamily="34" charset="0"/>
                          <a:ea typeface="+mn-ea"/>
                          <a:cs typeface="Helvetica" pitchFamily="34" charset="0"/>
                        </a:rPr>
                        <a:t>  Modeling</a:t>
                      </a:r>
                    </a:p>
                    <a:p>
                      <a:r>
                        <a:rPr lang="en-US" sz="1400" b="0" i="0" u="none" strike="noStrike" kern="1200" baseline="0" dirty="0" smtClean="0">
                          <a:solidFill>
                            <a:schemeClr val="tx1"/>
                          </a:solidFill>
                          <a:latin typeface="Helvetica" pitchFamily="34" charset="0"/>
                          <a:ea typeface="+mn-ea"/>
                          <a:cs typeface="Helvetica" pitchFamily="34" charset="0"/>
                        </a:rPr>
                        <a:t>  Geometry</a:t>
                      </a:r>
                    </a:p>
                    <a:p>
                      <a:r>
                        <a:rPr lang="en-US" sz="1400" b="0" i="0" u="none" strike="noStrike" kern="1200" baseline="0" dirty="0" smtClean="0">
                          <a:solidFill>
                            <a:schemeClr val="tx1"/>
                          </a:solidFill>
                          <a:latin typeface="+mn-lt"/>
                          <a:ea typeface="+mn-ea"/>
                          <a:cs typeface="+mn-cs"/>
                        </a:rPr>
                        <a:t>  Statistics &amp; Probability</a:t>
                      </a:r>
                      <a:endParaRPr lang="en-US" sz="1400" b="0" i="0" u="sng" strike="noStrike" kern="1200" baseline="0" dirty="0" smtClean="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7359644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4-step Formative Assessment</a:t>
            </a:r>
            <a:endParaRPr lang="en-US" dirty="0">
              <a:solidFill>
                <a:srgbClr val="C00000"/>
              </a:solidFill>
            </a:endParaRPr>
          </a:p>
        </p:txBody>
      </p:sp>
      <p:sp>
        <p:nvSpPr>
          <p:cNvPr id="3" name="Content Placeholder 2"/>
          <p:cNvSpPr>
            <a:spLocks noGrp="1"/>
          </p:cNvSpPr>
          <p:nvPr>
            <p:ph sz="quarter" idx="1"/>
          </p:nvPr>
        </p:nvSpPr>
        <p:spPr/>
        <p:txBody>
          <a:bodyPr>
            <a:normAutofit/>
          </a:bodyPr>
          <a:lstStyle/>
          <a:p>
            <a:r>
              <a:rPr lang="en-US" dirty="0" smtClean="0"/>
              <a:t>Step 4. Acting on Evidence. </a:t>
            </a:r>
          </a:p>
          <a:p>
            <a:endParaRPr lang="en-US" dirty="0"/>
          </a:p>
          <a:p>
            <a:r>
              <a:rPr lang="en-US" dirty="0"/>
              <a:t>T</a:t>
            </a:r>
            <a:r>
              <a:rPr lang="en-US" dirty="0" smtClean="0"/>
              <a:t>eachers </a:t>
            </a:r>
            <a:r>
              <a:rPr lang="en-US" dirty="0"/>
              <a:t>and students use actionable feedback to determine next steps to continue to move learning forward. </a:t>
            </a:r>
          </a:p>
          <a:p>
            <a:r>
              <a:rPr lang="en-US" dirty="0"/>
              <a:t>The steps </a:t>
            </a:r>
            <a:r>
              <a:rPr lang="en-US" dirty="0" smtClean="0"/>
              <a:t>may </a:t>
            </a:r>
            <a:r>
              <a:rPr lang="en-US" dirty="0"/>
              <a:t>not be the same for all students and must take into consideration each student’s readiness, interests, and </a:t>
            </a:r>
            <a:r>
              <a:rPr lang="en-US" dirty="0" smtClean="0"/>
              <a:t>learning </a:t>
            </a:r>
            <a:r>
              <a:rPr lang="en-US" dirty="0"/>
              <a:t>preferences. </a:t>
            </a:r>
          </a:p>
        </p:txBody>
      </p:sp>
    </p:spTree>
    <p:extLst>
      <p:ext uri="{BB962C8B-B14F-4D97-AF65-F5344CB8AC3E}">
        <p14:creationId xmlns:p14="http://schemas.microsoft.com/office/powerpoint/2010/main" val="1755686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 – Introduction</a:t>
            </a:r>
            <a:br>
              <a:rPr lang="en-US" dirty="0" smtClean="0"/>
            </a:br>
            <a:endParaRPr lang="en-US" dirty="0"/>
          </a:p>
        </p:txBody>
      </p:sp>
      <p:sp>
        <p:nvSpPr>
          <p:cNvPr id="3" name="Content Placeholder 2"/>
          <p:cNvSpPr>
            <a:spLocks noGrp="1"/>
          </p:cNvSpPr>
          <p:nvPr>
            <p:ph sz="quarter" idx="1"/>
          </p:nvPr>
        </p:nvSpPr>
        <p:spPr>
          <a:xfrm>
            <a:off x="457200" y="1085850"/>
            <a:ext cx="7467600" cy="5388102"/>
          </a:xfrm>
        </p:spPr>
        <p:txBody>
          <a:bodyPr>
            <a:normAutofit fontScale="85000" lnSpcReduction="10000"/>
          </a:bodyPr>
          <a:lstStyle/>
          <a:p>
            <a:pPr marL="0" indent="0">
              <a:buNone/>
            </a:pPr>
            <a:r>
              <a:rPr lang="en-US" i="1" dirty="0">
                <a:solidFill>
                  <a:srgbClr val="7030A0"/>
                </a:solidFill>
              </a:rPr>
              <a:t>Declarative knowledge – Describe the content of the lesson: </a:t>
            </a:r>
            <a:endParaRPr lang="en-US" i="1" dirty="0" smtClean="0">
              <a:solidFill>
                <a:srgbClr val="7030A0"/>
              </a:solidFill>
            </a:endParaRPr>
          </a:p>
          <a:p>
            <a:pPr marL="0" indent="0">
              <a:buNone/>
            </a:pPr>
            <a:r>
              <a:rPr lang="en-US" dirty="0" smtClean="0"/>
              <a:t>CCSS Math Content 7.EE.B.4: </a:t>
            </a:r>
          </a:p>
          <a:p>
            <a:pPr marL="0" indent="0">
              <a:buNone/>
            </a:pPr>
            <a:r>
              <a:rPr lang="en-US" dirty="0" smtClean="0"/>
              <a:t>Solve word problems leading to equations of the form </a:t>
            </a:r>
            <a:r>
              <a:rPr lang="en-US" i="1" dirty="0" err="1" smtClean="0"/>
              <a:t>px</a:t>
            </a:r>
            <a:r>
              <a:rPr lang="en-US" dirty="0" smtClean="0"/>
              <a:t> + </a:t>
            </a:r>
            <a:r>
              <a:rPr lang="en-US" i="1" dirty="0" smtClean="0"/>
              <a:t>q</a:t>
            </a:r>
            <a:r>
              <a:rPr lang="en-US" dirty="0" smtClean="0"/>
              <a:t> = </a:t>
            </a:r>
            <a:r>
              <a:rPr lang="en-US" i="1" dirty="0" smtClean="0"/>
              <a:t>r</a:t>
            </a:r>
            <a:r>
              <a:rPr lang="en-US" dirty="0" smtClean="0"/>
              <a:t> and </a:t>
            </a:r>
            <a:r>
              <a:rPr lang="en-US" i="1" dirty="0" smtClean="0"/>
              <a:t>p</a:t>
            </a:r>
            <a:r>
              <a:rPr lang="en-US" dirty="0" smtClean="0"/>
              <a:t>(</a:t>
            </a:r>
            <a:r>
              <a:rPr lang="en-US" i="1" dirty="0" smtClean="0"/>
              <a:t>x</a:t>
            </a:r>
            <a:r>
              <a:rPr lang="en-US" dirty="0" smtClean="0"/>
              <a:t> + </a:t>
            </a:r>
            <a:r>
              <a:rPr lang="en-US" i="1" dirty="0" smtClean="0"/>
              <a:t>q</a:t>
            </a:r>
            <a:r>
              <a:rPr lang="en-US" dirty="0" smtClean="0"/>
              <a:t>) = </a:t>
            </a:r>
            <a:r>
              <a:rPr lang="en-US" i="1" dirty="0" smtClean="0"/>
              <a:t>r</a:t>
            </a:r>
            <a:r>
              <a:rPr lang="en-US" dirty="0" smtClean="0"/>
              <a:t>, where </a:t>
            </a:r>
            <a:r>
              <a:rPr lang="en-US" i="1" dirty="0" smtClean="0"/>
              <a:t>p</a:t>
            </a:r>
            <a:r>
              <a:rPr lang="en-US" dirty="0" smtClean="0"/>
              <a:t>, </a:t>
            </a:r>
            <a:r>
              <a:rPr lang="en-US" i="1" dirty="0" smtClean="0"/>
              <a:t>q</a:t>
            </a:r>
            <a:r>
              <a:rPr lang="en-US" dirty="0" smtClean="0"/>
              <a:t>, and </a:t>
            </a:r>
            <a:r>
              <a:rPr lang="en-US" i="1" dirty="0" smtClean="0"/>
              <a:t>r</a:t>
            </a:r>
            <a:r>
              <a:rPr lang="en-US" dirty="0" smtClean="0"/>
              <a:t> are specific rational numbers. Solve equations of these forms fluently. Compare an algebraic solution to an arithmetic solution, identifying the sequence of the operations used in each approach. </a:t>
            </a:r>
            <a:r>
              <a:rPr lang="en-US" i="1" dirty="0" smtClean="0"/>
              <a:t>For example, the perimeter of a rectangle is 54 cm. Its length is 6 cm. What is its width?</a:t>
            </a:r>
          </a:p>
          <a:p>
            <a:pPr marL="0" indent="0">
              <a:buNone/>
            </a:pPr>
            <a:endParaRPr lang="en-US" i="1" dirty="0" smtClean="0"/>
          </a:p>
          <a:p>
            <a:pPr marL="0" indent="0">
              <a:buNone/>
            </a:pPr>
            <a:r>
              <a:rPr lang="en-US" dirty="0" smtClean="0">
                <a:solidFill>
                  <a:schemeClr val="accent1">
                    <a:lumMod val="50000"/>
                  </a:schemeClr>
                </a:solidFill>
              </a:rPr>
              <a:t>Math Practices: </a:t>
            </a:r>
            <a:r>
              <a:rPr lang="en-US" dirty="0" smtClean="0"/>
              <a:t>1. </a:t>
            </a:r>
            <a:r>
              <a:rPr lang="en-US" dirty="0" smtClean="0">
                <a:cs typeface="Helvetica" pitchFamily="34" charset="0"/>
              </a:rPr>
              <a:t>Make </a:t>
            </a:r>
            <a:r>
              <a:rPr lang="en-US" dirty="0">
                <a:cs typeface="Helvetica" pitchFamily="34" charset="0"/>
              </a:rPr>
              <a:t>sense of problems </a:t>
            </a:r>
            <a:r>
              <a:rPr lang="en-US" dirty="0" smtClean="0">
                <a:cs typeface="Helvetica" pitchFamily="34" charset="0"/>
              </a:rPr>
              <a:t>and persevere </a:t>
            </a:r>
            <a:r>
              <a:rPr lang="en-US" dirty="0">
                <a:cs typeface="Helvetica" pitchFamily="34" charset="0"/>
              </a:rPr>
              <a:t>in solving </a:t>
            </a:r>
            <a:r>
              <a:rPr lang="en-US" dirty="0" smtClean="0">
                <a:cs typeface="Helvetica" pitchFamily="34" charset="0"/>
              </a:rPr>
              <a:t>them. 2. Reason </a:t>
            </a:r>
            <a:r>
              <a:rPr lang="en-US" dirty="0">
                <a:cs typeface="Helvetica" pitchFamily="34" charset="0"/>
              </a:rPr>
              <a:t>abstractly </a:t>
            </a:r>
            <a:r>
              <a:rPr lang="en-US" dirty="0" smtClean="0">
                <a:cs typeface="Helvetica" pitchFamily="34" charset="0"/>
              </a:rPr>
              <a:t>and quantitatively. 3</a:t>
            </a:r>
            <a:r>
              <a:rPr lang="en-US" dirty="0">
                <a:cs typeface="Helvetica" pitchFamily="34" charset="0"/>
              </a:rPr>
              <a:t>. Construct viable arguments </a:t>
            </a:r>
            <a:r>
              <a:rPr lang="en-US" dirty="0" smtClean="0">
                <a:cs typeface="Helvetica" pitchFamily="34" charset="0"/>
              </a:rPr>
              <a:t>and critique </a:t>
            </a:r>
            <a:r>
              <a:rPr lang="en-US" dirty="0">
                <a:cs typeface="Helvetica" pitchFamily="34" charset="0"/>
              </a:rPr>
              <a:t>the reasoning of </a:t>
            </a:r>
            <a:r>
              <a:rPr lang="en-US" dirty="0" smtClean="0">
                <a:cs typeface="Helvetica" pitchFamily="34" charset="0"/>
              </a:rPr>
              <a:t>others. 4</a:t>
            </a:r>
            <a:r>
              <a:rPr lang="en-US" dirty="0">
                <a:cs typeface="Helvetica" pitchFamily="34" charset="0"/>
              </a:rPr>
              <a:t>.</a:t>
            </a:r>
            <a:r>
              <a:rPr lang="en-US" dirty="0">
                <a:solidFill>
                  <a:srgbClr val="0000FF"/>
                </a:solidFill>
                <a:cs typeface="Helvetica" pitchFamily="34" charset="0"/>
              </a:rPr>
              <a:t> </a:t>
            </a:r>
            <a:r>
              <a:rPr lang="en-US" dirty="0">
                <a:solidFill>
                  <a:schemeClr val="tx1">
                    <a:lumMod val="95000"/>
                    <a:lumOff val="5000"/>
                  </a:schemeClr>
                </a:solidFill>
                <a:cs typeface="Helvetica" pitchFamily="34" charset="0"/>
              </a:rPr>
              <a:t>Model </a:t>
            </a:r>
            <a:r>
              <a:rPr lang="en-US" dirty="0" smtClean="0">
                <a:solidFill>
                  <a:schemeClr val="tx1">
                    <a:lumMod val="95000"/>
                    <a:lumOff val="5000"/>
                  </a:schemeClr>
                </a:solidFill>
                <a:cs typeface="Helvetica" pitchFamily="34" charset="0"/>
              </a:rPr>
              <a:t>with Mathematics. </a:t>
            </a:r>
            <a:r>
              <a:rPr lang="en-US" dirty="0" smtClean="0">
                <a:cs typeface="Helvetica" pitchFamily="34" charset="0"/>
              </a:rPr>
              <a:t>6</a:t>
            </a:r>
            <a:r>
              <a:rPr lang="en-US" dirty="0">
                <a:cs typeface="Helvetica" pitchFamily="34" charset="0"/>
              </a:rPr>
              <a:t>. Attend to precision </a:t>
            </a:r>
            <a:r>
              <a:rPr lang="en-US" dirty="0" smtClean="0">
                <a:cs typeface="Helvetica" pitchFamily="34" charset="0"/>
              </a:rPr>
              <a:t>7</a:t>
            </a:r>
            <a:r>
              <a:rPr lang="en-US" dirty="0">
                <a:cs typeface="Helvetica" pitchFamily="34" charset="0"/>
              </a:rPr>
              <a:t>. Look for and make use </a:t>
            </a:r>
            <a:r>
              <a:rPr lang="en-US" dirty="0" smtClean="0">
                <a:cs typeface="Helvetica" pitchFamily="34" charset="0"/>
              </a:rPr>
              <a:t>of structure. 8</a:t>
            </a:r>
            <a:r>
              <a:rPr lang="en-US" dirty="0">
                <a:cs typeface="Helvetica" pitchFamily="34" charset="0"/>
              </a:rPr>
              <a:t>. Look for and express </a:t>
            </a:r>
            <a:r>
              <a:rPr lang="en-US" dirty="0" smtClean="0">
                <a:cs typeface="Helvetica" pitchFamily="34" charset="0"/>
              </a:rPr>
              <a:t>regularity in </a:t>
            </a:r>
            <a:r>
              <a:rPr lang="en-US" dirty="0">
                <a:cs typeface="Helvetica" pitchFamily="34" charset="0"/>
              </a:rPr>
              <a:t>repeated </a:t>
            </a:r>
            <a:r>
              <a:rPr lang="en-US" dirty="0" smtClean="0">
                <a:cs typeface="Helvetica" pitchFamily="34" charset="0"/>
              </a:rPr>
              <a:t>reasoning.   </a:t>
            </a:r>
            <a:endParaRPr lang="en-US" dirty="0">
              <a:cs typeface="Helvetica" pitchFamily="34" charset="0"/>
            </a:endParaRPr>
          </a:p>
        </p:txBody>
      </p:sp>
    </p:spTree>
    <p:extLst>
      <p:ext uri="{BB962C8B-B14F-4D97-AF65-F5344CB8AC3E}">
        <p14:creationId xmlns:p14="http://schemas.microsoft.com/office/powerpoint/2010/main" val="691235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 - Introduction </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i="1" dirty="0">
                <a:solidFill>
                  <a:srgbClr val="7030A0"/>
                </a:solidFill>
              </a:rPr>
              <a:t>Conditional knowledge—Describe why students learn content and the conditions for using </a:t>
            </a:r>
            <a:r>
              <a:rPr lang="en-US" i="1" dirty="0" smtClean="0">
                <a:solidFill>
                  <a:srgbClr val="7030A0"/>
                </a:solidFill>
              </a:rPr>
              <a:t>it: </a:t>
            </a:r>
            <a:r>
              <a:rPr lang="en-US" dirty="0" smtClean="0"/>
              <a:t>through this lesson students strengthen and extend their understanding of order of operations, inverse operations, and procedure of solving equations. They will review distributive property and operations of real numbers including rational numbers. They will gain understanding of the procedure of solving equations using drawing, balance bar, common sense  and story problems.  They will be able to summarize how to solve equations in the form of </a:t>
            </a:r>
            <a:r>
              <a:rPr lang="en-US" dirty="0" err="1" smtClean="0"/>
              <a:t>px+q</a:t>
            </a:r>
            <a:r>
              <a:rPr lang="en-US" dirty="0" smtClean="0"/>
              <a:t>=r and p(</a:t>
            </a:r>
            <a:r>
              <a:rPr lang="en-US" dirty="0" err="1" smtClean="0"/>
              <a:t>x+q</a:t>
            </a:r>
            <a:r>
              <a:rPr lang="en-US" dirty="0" smtClean="0"/>
              <a:t>)=r. This will help them get ready for solving multiple-step equations. </a:t>
            </a:r>
            <a:endParaRPr lang="en-US" i="1" dirty="0">
              <a:solidFill>
                <a:srgbClr val="7030A0"/>
              </a:solidFill>
            </a:endParaRPr>
          </a:p>
        </p:txBody>
      </p:sp>
    </p:spTree>
    <p:extLst>
      <p:ext uri="{BB962C8B-B14F-4D97-AF65-F5344CB8AC3E}">
        <p14:creationId xmlns:p14="http://schemas.microsoft.com/office/powerpoint/2010/main" val="1940536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goals – Formative Assessment Step 1 – Clarify Learning goals</a:t>
            </a:r>
            <a:endParaRPr lang="en-US" dirty="0"/>
          </a:p>
        </p:txBody>
      </p:sp>
      <p:sp>
        <p:nvSpPr>
          <p:cNvPr id="3" name="Content Placeholder 2"/>
          <p:cNvSpPr>
            <a:spLocks noGrp="1"/>
          </p:cNvSpPr>
          <p:nvPr>
            <p:ph sz="quarter" idx="1"/>
          </p:nvPr>
        </p:nvSpPr>
        <p:spPr/>
        <p:txBody>
          <a:bodyPr>
            <a:normAutofit/>
          </a:bodyPr>
          <a:lstStyle/>
          <a:p>
            <a:r>
              <a:rPr lang="en-US" dirty="0" smtClean="0"/>
              <a:t>I can solve equations such as 2x+4=10 and 2(x+4)=5. </a:t>
            </a:r>
          </a:p>
          <a:p>
            <a:r>
              <a:rPr lang="en-US" dirty="0" smtClean="0"/>
              <a:t>I can describe the difference between 2x+4 </a:t>
            </a:r>
            <a:r>
              <a:rPr lang="en-US" dirty="0"/>
              <a:t>and 2(x+4</a:t>
            </a:r>
            <a:r>
              <a:rPr lang="en-US" dirty="0" smtClean="0"/>
              <a:t>), and I know how to expand 2(x+4) using the distributive law. </a:t>
            </a:r>
          </a:p>
          <a:p>
            <a:r>
              <a:rPr lang="en-US" dirty="0" smtClean="0"/>
              <a:t>I can solve equations of the form </a:t>
            </a:r>
            <a:r>
              <a:rPr lang="en-US" i="1" dirty="0" err="1" smtClean="0"/>
              <a:t>px</a:t>
            </a:r>
            <a:r>
              <a:rPr lang="en-US" dirty="0" smtClean="0"/>
              <a:t> + </a:t>
            </a:r>
            <a:r>
              <a:rPr lang="en-US" i="1" dirty="0" smtClean="0"/>
              <a:t>q</a:t>
            </a:r>
            <a:r>
              <a:rPr lang="en-US" dirty="0" smtClean="0"/>
              <a:t> = </a:t>
            </a:r>
            <a:r>
              <a:rPr lang="en-US" i="1" dirty="0" smtClean="0"/>
              <a:t>r</a:t>
            </a:r>
            <a:r>
              <a:rPr lang="en-US" dirty="0" smtClean="0"/>
              <a:t> and </a:t>
            </a:r>
            <a:r>
              <a:rPr lang="en-US" i="1" dirty="0" smtClean="0"/>
              <a:t>p</a:t>
            </a:r>
            <a:r>
              <a:rPr lang="en-US" dirty="0" smtClean="0"/>
              <a:t>(</a:t>
            </a:r>
            <a:r>
              <a:rPr lang="en-US" i="1" dirty="0" smtClean="0"/>
              <a:t>x</a:t>
            </a:r>
            <a:r>
              <a:rPr lang="en-US" dirty="0" smtClean="0"/>
              <a:t> + </a:t>
            </a:r>
            <a:r>
              <a:rPr lang="en-US" i="1" dirty="0" smtClean="0"/>
              <a:t>q</a:t>
            </a:r>
            <a:r>
              <a:rPr lang="en-US" dirty="0" smtClean="0"/>
              <a:t>) = </a:t>
            </a:r>
            <a:r>
              <a:rPr lang="en-US" i="1" dirty="0" smtClean="0"/>
              <a:t>r</a:t>
            </a:r>
            <a:r>
              <a:rPr lang="en-US" dirty="0" smtClean="0"/>
              <a:t>, where </a:t>
            </a:r>
            <a:r>
              <a:rPr lang="en-US" i="1" dirty="0" smtClean="0"/>
              <a:t>p</a:t>
            </a:r>
            <a:r>
              <a:rPr lang="en-US" dirty="0" smtClean="0"/>
              <a:t>, </a:t>
            </a:r>
            <a:r>
              <a:rPr lang="en-US" i="1" dirty="0" smtClean="0"/>
              <a:t>q</a:t>
            </a:r>
            <a:r>
              <a:rPr lang="en-US" dirty="0" smtClean="0"/>
              <a:t>, and </a:t>
            </a:r>
            <a:r>
              <a:rPr lang="en-US" i="1" dirty="0" smtClean="0"/>
              <a:t>r</a:t>
            </a:r>
            <a:r>
              <a:rPr lang="en-US" dirty="0" smtClean="0"/>
              <a:t> are specific rational numbers. </a:t>
            </a:r>
          </a:p>
          <a:p>
            <a:r>
              <a:rPr lang="en-US" dirty="0" smtClean="0"/>
              <a:t>I can solve word problems by setting up an unknown, write an equation, and solve it. </a:t>
            </a:r>
          </a:p>
        </p:txBody>
      </p:sp>
    </p:spTree>
    <p:extLst>
      <p:ext uri="{BB962C8B-B14F-4D97-AF65-F5344CB8AC3E}">
        <p14:creationId xmlns:p14="http://schemas.microsoft.com/office/powerpoint/2010/main" val="113260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your lesson plan base on the needs of your students</a:t>
            </a:r>
            <a:endParaRPr lang="en-US" dirty="0"/>
          </a:p>
        </p:txBody>
      </p:sp>
      <p:sp>
        <p:nvSpPr>
          <p:cNvPr id="3" name="Content Placeholder 2"/>
          <p:cNvSpPr>
            <a:spLocks noGrp="1"/>
          </p:cNvSpPr>
          <p:nvPr>
            <p:ph sz="quarter" idx="1"/>
          </p:nvPr>
        </p:nvSpPr>
        <p:spPr/>
        <p:txBody>
          <a:bodyPr>
            <a:normAutofit/>
          </a:bodyPr>
          <a:lstStyle/>
          <a:p>
            <a:r>
              <a:rPr lang="en-US" dirty="0" smtClean="0"/>
              <a:t>Use drawing, balance bars, </a:t>
            </a:r>
            <a:r>
              <a:rPr lang="en-US" dirty="0" err="1" smtClean="0"/>
              <a:t>etc</a:t>
            </a:r>
            <a:r>
              <a:rPr lang="en-US" dirty="0" smtClean="0"/>
              <a:t>, to help ELL and SPED students visualize the concepts.</a:t>
            </a:r>
          </a:p>
          <a:p>
            <a:r>
              <a:rPr lang="en-US" dirty="0" smtClean="0"/>
              <a:t>Demonstrate clear board work to allow ELL students and students with learning disabilities to see what you are saying. </a:t>
            </a:r>
          </a:p>
          <a:p>
            <a:r>
              <a:rPr lang="en-US" dirty="0" smtClean="0"/>
              <a:t>Create story problems that relate to your students’ life and cultural background. </a:t>
            </a:r>
          </a:p>
          <a:p>
            <a:r>
              <a:rPr lang="en-US" dirty="0"/>
              <a:t>Create a safe and collaborative learning </a:t>
            </a:r>
            <a:r>
              <a:rPr lang="en-US" dirty="0" smtClean="0"/>
              <a:t>environment. Allow students work in groups with mixed language, cultural, mathematical and racial backgrounds so they can help each other succeed. </a:t>
            </a:r>
          </a:p>
        </p:txBody>
      </p:sp>
    </p:spTree>
    <p:extLst>
      <p:ext uri="{BB962C8B-B14F-4D97-AF65-F5344CB8AC3E}">
        <p14:creationId xmlns:p14="http://schemas.microsoft.com/office/powerpoint/2010/main" val="133275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tx1"/>
                </a:solidFill>
              </a:rPr>
              <a:t>Lesson Plan – Development </a:t>
            </a:r>
            <a:r>
              <a:rPr lang="en-US" sz="2400" dirty="0" smtClean="0">
                <a:solidFill>
                  <a:schemeClr val="tx1"/>
                </a:solidFill>
              </a:rPr>
              <a:t>of Materials Embedded </a:t>
            </a:r>
            <a:r>
              <a:rPr lang="en-US" sz="2400" dirty="0">
                <a:solidFill>
                  <a:schemeClr val="tx1"/>
                </a:solidFill>
              </a:rPr>
              <a:t>with Formative Assessment Steps </a:t>
            </a:r>
            <a:endParaRPr lang="en-US" sz="2400" dirty="0">
              <a:solidFill>
                <a:srgbClr val="C00000"/>
              </a:solidFill>
            </a:endParaRPr>
          </a:p>
        </p:txBody>
      </p:sp>
      <p:sp>
        <p:nvSpPr>
          <p:cNvPr id="3" name="Content Placeholder 2"/>
          <p:cNvSpPr>
            <a:spLocks noGrp="1"/>
          </p:cNvSpPr>
          <p:nvPr>
            <p:ph sz="quarter" idx="1"/>
          </p:nvPr>
        </p:nvSpPr>
        <p:spPr/>
        <p:txBody>
          <a:bodyPr>
            <a:normAutofit fontScale="92500" lnSpcReduction="10000"/>
          </a:bodyPr>
          <a:lstStyle/>
          <a:p>
            <a:r>
              <a:rPr lang="en-US" b="1" dirty="0" smtClean="0"/>
              <a:t>Review and Pre-evaluation</a:t>
            </a:r>
            <a:r>
              <a:rPr lang="en-US" dirty="0" smtClean="0"/>
              <a:t>, can students solve one step problems learned previously? – Step 2. Elicit Evidence.</a:t>
            </a:r>
            <a:endParaRPr lang="en-US" dirty="0"/>
          </a:p>
          <a:p>
            <a:pPr marL="0" indent="0">
              <a:buNone/>
            </a:pPr>
            <a:r>
              <a:rPr lang="en-US" sz="2200" dirty="0" smtClean="0">
                <a:solidFill>
                  <a:srgbClr val="7030A0"/>
                </a:solidFill>
              </a:rPr>
              <a:t>Give students some 1-step problems to solve, such as, </a:t>
            </a:r>
            <a:r>
              <a:rPr lang="en-US" sz="2200" dirty="0">
                <a:solidFill>
                  <a:srgbClr val="7030A0"/>
                </a:solidFill>
              </a:rPr>
              <a:t>x+3=5, </a:t>
            </a:r>
            <a:r>
              <a:rPr lang="en-US" sz="2200" dirty="0" smtClean="0">
                <a:solidFill>
                  <a:srgbClr val="7030A0"/>
                </a:solidFill>
              </a:rPr>
              <a:t>x-0.40=0.30, 3x=2, (2/3)x=4. </a:t>
            </a:r>
          </a:p>
          <a:p>
            <a:r>
              <a:rPr lang="en-US" dirty="0" smtClean="0"/>
              <a:t>Students and teacher observe common and individual mistakes. Determine the type(s) of the mistakes, algebraic or conceptual. - Step </a:t>
            </a:r>
            <a:r>
              <a:rPr lang="en-US" dirty="0"/>
              <a:t>3. Interpreting the </a:t>
            </a:r>
            <a:r>
              <a:rPr lang="en-US" dirty="0" smtClean="0"/>
              <a:t>Evidence.</a:t>
            </a:r>
            <a:endParaRPr lang="en-US" dirty="0"/>
          </a:p>
          <a:p>
            <a:r>
              <a:rPr lang="en-US" dirty="0" smtClean="0"/>
              <a:t>Correct algebraic mistakes. For conceptual mistakes, use various strategies (manipulatives, drawing, equation bar, story problems) to clarify the concept - Step 4. Act on Evidence. </a:t>
            </a:r>
          </a:p>
          <a:p>
            <a:r>
              <a:rPr lang="en-US" dirty="0" smtClean="0"/>
              <a:t>Summarize and write down the procedure for solving equations with one step: inverse operation. </a:t>
            </a:r>
            <a:endParaRPr lang="en-US" dirty="0"/>
          </a:p>
        </p:txBody>
      </p:sp>
    </p:spTree>
    <p:extLst>
      <p:ext uri="{BB962C8B-B14F-4D97-AF65-F5344CB8AC3E}">
        <p14:creationId xmlns:p14="http://schemas.microsoft.com/office/powerpoint/2010/main" val="1139938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Provide Problems and Demonstrate your detailed work for at least one problem (see Part 1 for examples).</a:t>
            </a:r>
            <a:endParaRPr lang="en-US" sz="2400"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sz="quarter" idx="1"/>
                <p:extLst>
                  <p:ext uri="{D42A27DB-BD31-4B8C-83A1-F6EECF244321}">
                    <p14:modId xmlns:p14="http://schemas.microsoft.com/office/powerpoint/2010/main" val="674453758"/>
                  </p:ext>
                </p:extLst>
              </p:nvPr>
            </p:nvGraphicFramePr>
            <p:xfrm>
              <a:off x="457200" y="1417638"/>
              <a:ext cx="8026400" cy="3139440"/>
            </p:xfrm>
            <a:graphic>
              <a:graphicData uri="http://schemas.openxmlformats.org/drawingml/2006/table">
                <a:tbl>
                  <a:tblPr firstRow="1" bandRow="1">
                    <a:tableStyleId>{5C22544A-7EE6-4342-B048-85BDC9FD1C3A}</a:tableStyleId>
                  </a:tblPr>
                  <a:tblGrid>
                    <a:gridCol w="1605280"/>
                    <a:gridCol w="1605280"/>
                    <a:gridCol w="1605280"/>
                    <a:gridCol w="1605280"/>
                    <a:gridCol w="1605280"/>
                  </a:tblGrid>
                  <a:tr h="556260">
                    <a:tc>
                      <a:txBody>
                        <a:bodyPr/>
                        <a:lstStyle/>
                        <a:p>
                          <a:endParaRPr lang="en-US" dirty="0"/>
                        </a:p>
                      </a:txBody>
                      <a:tcPr/>
                    </a:tc>
                    <a:tc>
                      <a:txBody>
                        <a:bodyPr/>
                        <a:lstStyle/>
                        <a:p>
                          <a:r>
                            <a:rPr lang="en-US" dirty="0" smtClean="0"/>
                            <a:t>Drawing</a:t>
                          </a:r>
                          <a:r>
                            <a:rPr lang="en-US" baseline="0" dirty="0" smtClean="0"/>
                            <a:t> or </a:t>
                          </a:r>
                          <a:r>
                            <a:rPr lang="en-US" dirty="0" smtClean="0"/>
                            <a:t>Story problem</a:t>
                          </a:r>
                          <a:endParaRPr lang="en-US" dirty="0"/>
                        </a:p>
                      </a:txBody>
                      <a:tcPr/>
                    </a:tc>
                    <a:tc>
                      <a:txBody>
                        <a:bodyPr/>
                        <a:lstStyle/>
                        <a:p>
                          <a:r>
                            <a:rPr lang="en-US" dirty="0" smtClean="0"/>
                            <a:t>Solution</a:t>
                          </a:r>
                          <a:endParaRPr lang="en-US" dirty="0"/>
                        </a:p>
                      </a:txBody>
                      <a:tcPr/>
                    </a:tc>
                    <a:tc>
                      <a:txBody>
                        <a:bodyPr/>
                        <a:lstStyle/>
                        <a:p>
                          <a:r>
                            <a:rPr lang="en-US" dirty="0" smtClean="0"/>
                            <a:t>Check Answer</a:t>
                          </a:r>
                          <a:endParaRPr lang="en-US" dirty="0"/>
                        </a:p>
                      </a:txBody>
                      <a:tcPr/>
                    </a:tc>
                    <a:tc>
                      <a:txBody>
                        <a:bodyPr/>
                        <a:lstStyle/>
                        <a:p>
                          <a:r>
                            <a:rPr lang="en-US" dirty="0" smtClean="0"/>
                            <a:t>Procedure</a:t>
                          </a:r>
                          <a:endParaRPr lang="en-US" dirty="0"/>
                        </a:p>
                      </a:txBody>
                      <a:tcPr/>
                    </a:tc>
                  </a:tr>
                  <a:tr h="556260">
                    <a:tc>
                      <a:txBody>
                        <a:bodyPr/>
                        <a:lstStyle/>
                        <a:p>
                          <a:r>
                            <a:rPr lang="en-US" dirty="0" smtClean="0"/>
                            <a:t>x+3=5</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556260">
                    <a:tc>
                      <a:txBody>
                        <a:bodyPr/>
                        <a:lstStyle/>
                        <a:p>
                          <a:r>
                            <a:rPr lang="en-US" dirty="0" smtClean="0"/>
                            <a:t>x-0.40=0.30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56260">
                    <a:tc>
                      <a:txBody>
                        <a:bodyPr/>
                        <a:lstStyle/>
                        <a:p>
                          <a:r>
                            <a:rPr lang="en-US" dirty="0" smtClean="0"/>
                            <a:t>3x=2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56260">
                    <a:tc>
                      <a:txBody>
                        <a:bodyPr/>
                        <a:lstStyle/>
                        <a:p>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3</m:t>
                                  </m:r>
                                </m:den>
                              </m:f>
                            </m:oMath>
                          </a14:m>
                          <a:r>
                            <a:rPr lang="en-US" dirty="0" smtClean="0"/>
                            <a:t>x=4</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Choice>
        <mc:Fallback xmlns="">
          <p:graphicFrame>
            <p:nvGraphicFramePr>
              <p:cNvPr id="4" name="Content Placeholder 3"/>
              <p:cNvGraphicFramePr>
                <a:graphicFrameLocks noGrp="1"/>
              </p:cNvGraphicFramePr>
              <p:nvPr>
                <p:ph sz="quarter" idx="1"/>
                <p:extLst>
                  <p:ext uri="{D42A27DB-BD31-4B8C-83A1-F6EECF244321}">
                    <p14:modId xmlns:p14="http://schemas.microsoft.com/office/powerpoint/2010/main" val="674453758"/>
                  </p:ext>
                </p:extLst>
              </p:nvPr>
            </p:nvGraphicFramePr>
            <p:xfrm>
              <a:off x="457200" y="1417638"/>
              <a:ext cx="8026400" cy="3139440"/>
            </p:xfrm>
            <a:graphic>
              <a:graphicData uri="http://schemas.openxmlformats.org/drawingml/2006/table">
                <a:tbl>
                  <a:tblPr firstRow="1" bandRow="1">
                    <a:tableStyleId>{5C22544A-7EE6-4342-B048-85BDC9FD1C3A}</a:tableStyleId>
                  </a:tblPr>
                  <a:tblGrid>
                    <a:gridCol w="1605280"/>
                    <a:gridCol w="1605280"/>
                    <a:gridCol w="1605280"/>
                    <a:gridCol w="1605280"/>
                    <a:gridCol w="1605280"/>
                  </a:tblGrid>
                  <a:tr h="914400">
                    <a:tc>
                      <a:txBody>
                        <a:bodyPr/>
                        <a:lstStyle/>
                        <a:p>
                          <a:endParaRPr lang="en-US" dirty="0"/>
                        </a:p>
                      </a:txBody>
                      <a:tcPr/>
                    </a:tc>
                    <a:tc>
                      <a:txBody>
                        <a:bodyPr/>
                        <a:lstStyle/>
                        <a:p>
                          <a:r>
                            <a:rPr lang="en-US" dirty="0" smtClean="0"/>
                            <a:t>Drawing</a:t>
                          </a:r>
                          <a:r>
                            <a:rPr lang="en-US" baseline="0" dirty="0" smtClean="0"/>
                            <a:t> or </a:t>
                          </a:r>
                          <a:r>
                            <a:rPr lang="en-US" dirty="0" smtClean="0"/>
                            <a:t>Story problem</a:t>
                          </a:r>
                          <a:endParaRPr lang="en-US" dirty="0"/>
                        </a:p>
                      </a:txBody>
                      <a:tcPr/>
                    </a:tc>
                    <a:tc>
                      <a:txBody>
                        <a:bodyPr/>
                        <a:lstStyle/>
                        <a:p>
                          <a:r>
                            <a:rPr lang="en-US" dirty="0" smtClean="0"/>
                            <a:t>Solution</a:t>
                          </a:r>
                          <a:endParaRPr lang="en-US" dirty="0"/>
                        </a:p>
                      </a:txBody>
                      <a:tcPr/>
                    </a:tc>
                    <a:tc>
                      <a:txBody>
                        <a:bodyPr/>
                        <a:lstStyle/>
                        <a:p>
                          <a:r>
                            <a:rPr lang="en-US" dirty="0" smtClean="0"/>
                            <a:t>Check Answer</a:t>
                          </a:r>
                          <a:endParaRPr lang="en-US" dirty="0"/>
                        </a:p>
                      </a:txBody>
                      <a:tcPr/>
                    </a:tc>
                    <a:tc>
                      <a:txBody>
                        <a:bodyPr/>
                        <a:lstStyle/>
                        <a:p>
                          <a:r>
                            <a:rPr lang="en-US" dirty="0" smtClean="0"/>
                            <a:t>Procedure</a:t>
                          </a:r>
                          <a:endParaRPr lang="en-US" dirty="0"/>
                        </a:p>
                      </a:txBody>
                      <a:tcPr/>
                    </a:tc>
                  </a:tr>
                  <a:tr h="556260">
                    <a:tc>
                      <a:txBody>
                        <a:bodyPr/>
                        <a:lstStyle/>
                        <a:p>
                          <a:r>
                            <a:rPr lang="en-US" dirty="0" smtClean="0"/>
                            <a:t>x+3=5</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556260">
                    <a:tc>
                      <a:txBody>
                        <a:bodyPr/>
                        <a:lstStyle/>
                        <a:p>
                          <a:r>
                            <a:rPr lang="en-US" dirty="0" smtClean="0"/>
                            <a:t>x-0.40=0.30</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56260">
                    <a:tc>
                      <a:txBody>
                        <a:bodyPr/>
                        <a:lstStyle/>
                        <a:p>
                          <a:r>
                            <a:rPr lang="en-US" dirty="0" smtClean="0"/>
                            <a:t>3x=2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56260">
                    <a:tc>
                      <a:txBody>
                        <a:bodyPr/>
                        <a:lstStyle/>
                        <a:p>
                          <a:endParaRPr lang="en-US"/>
                        </a:p>
                      </a:txBody>
                      <a:tcPr>
                        <a:blipFill rotWithShape="0">
                          <a:blip r:embed="rId2"/>
                          <a:stretch>
                            <a:fillRect l="-760" t="-472527" r="-402281" b="-2198"/>
                          </a:stretch>
                        </a:blip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mc:Fallback>
      </mc:AlternateContent>
      <p:sp>
        <p:nvSpPr>
          <p:cNvPr id="5" name="TextBox 4"/>
          <p:cNvSpPr txBox="1"/>
          <p:nvPr/>
        </p:nvSpPr>
        <p:spPr>
          <a:xfrm>
            <a:off x="977900" y="4684415"/>
            <a:ext cx="6784230" cy="2031325"/>
          </a:xfrm>
          <a:prstGeom prst="rect">
            <a:avLst/>
          </a:prstGeom>
          <a:noFill/>
        </p:spPr>
        <p:txBody>
          <a:bodyPr wrap="none" rtlCol="0">
            <a:spAutoFit/>
          </a:bodyPr>
          <a:lstStyle/>
          <a:p>
            <a:r>
              <a:rPr lang="en-US" dirty="0" smtClean="0"/>
              <a:t>Summary of the procedure for solving 1-step problems.</a:t>
            </a:r>
          </a:p>
          <a:p>
            <a:endParaRPr lang="en-US" dirty="0"/>
          </a:p>
          <a:p>
            <a:endParaRPr lang="en-US" dirty="0" smtClean="0"/>
          </a:p>
          <a:p>
            <a:endParaRPr lang="en-US" dirty="0" smtClean="0"/>
          </a:p>
          <a:p>
            <a:r>
              <a:rPr lang="en-US" dirty="0" smtClean="0"/>
              <a:t>Depending on the level of your students, you can change </a:t>
            </a:r>
          </a:p>
          <a:p>
            <a:r>
              <a:rPr lang="en-US" dirty="0" smtClean="0"/>
              <a:t>the difficulty level of coefficients. Depending on time, you can </a:t>
            </a:r>
          </a:p>
          <a:p>
            <a:r>
              <a:rPr lang="en-US" dirty="0" smtClean="0"/>
              <a:t>also make story problems for some of these problems. </a:t>
            </a:r>
            <a:endParaRPr lang="en-US" dirty="0"/>
          </a:p>
        </p:txBody>
      </p:sp>
    </p:spTree>
    <p:extLst>
      <p:ext uri="{BB962C8B-B14F-4D97-AF65-F5344CB8AC3E}">
        <p14:creationId xmlns:p14="http://schemas.microsoft.com/office/powerpoint/2010/main" val="1806356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to </a:t>
            </a:r>
            <a:endParaRPr lang="en-US" dirty="0">
              <a:solidFill>
                <a:srgbClr val="C00000"/>
              </a:solidFill>
            </a:endParaRPr>
          </a:p>
        </p:txBody>
      </p:sp>
      <p:sp>
        <p:nvSpPr>
          <p:cNvPr id="3" name="Content Placeholder 2"/>
          <p:cNvSpPr>
            <a:spLocks noGrp="1"/>
          </p:cNvSpPr>
          <p:nvPr>
            <p:ph sz="quarter" idx="1"/>
          </p:nvPr>
        </p:nvSpPr>
        <p:spPr/>
        <p:txBody>
          <a:bodyPr>
            <a:normAutofit fontScale="85000" lnSpcReduction="20000"/>
          </a:bodyPr>
          <a:lstStyle/>
          <a:p>
            <a:r>
              <a:rPr lang="en-US" b="1" dirty="0"/>
              <a:t>I can solve equations such as 2x+4=10 and 2(x+4</a:t>
            </a:r>
            <a:r>
              <a:rPr lang="en-US" b="1" dirty="0" smtClean="0"/>
              <a:t>)=10. </a:t>
            </a:r>
            <a:r>
              <a:rPr lang="en-US" b="1" dirty="0"/>
              <a:t>I can describe the difference between 2x+4 and 2(x+4), and I know how to </a:t>
            </a:r>
            <a:r>
              <a:rPr lang="en-US" b="1" dirty="0" smtClean="0"/>
              <a:t>expand </a:t>
            </a:r>
            <a:r>
              <a:rPr lang="en-US" b="1" dirty="0"/>
              <a:t>2(x+4) using the distributive law. </a:t>
            </a:r>
          </a:p>
          <a:p>
            <a:pPr marL="0" indent="0">
              <a:buNone/>
            </a:pPr>
            <a:r>
              <a:rPr lang="en-US" sz="2200" dirty="0" smtClean="0">
                <a:solidFill>
                  <a:srgbClr val="7030A0"/>
                </a:solidFill>
              </a:rPr>
              <a:t>Give the students a chance to try to solve the problems – Step 2. </a:t>
            </a:r>
          </a:p>
          <a:p>
            <a:r>
              <a:rPr lang="en-US" dirty="0" smtClean="0"/>
              <a:t>Observe common and individual mistakes. - Step </a:t>
            </a:r>
            <a:r>
              <a:rPr lang="en-US" dirty="0"/>
              <a:t>3. </a:t>
            </a:r>
          </a:p>
          <a:p>
            <a:r>
              <a:rPr lang="en-US" dirty="0" smtClean="0"/>
              <a:t>Step 4. </a:t>
            </a:r>
          </a:p>
          <a:p>
            <a:pPr>
              <a:buFont typeface="Arial" charset="0"/>
              <a:buChar char="•"/>
            </a:pPr>
            <a:r>
              <a:rPr lang="en-US" dirty="0" smtClean="0"/>
              <a:t>Show the correct algebraic steps with the support with explanation, supported with drawing, balance bar, etc. </a:t>
            </a:r>
          </a:p>
          <a:p>
            <a:pPr>
              <a:buFont typeface="Arial" charset="0"/>
              <a:buChar char="•"/>
            </a:pPr>
            <a:r>
              <a:rPr lang="en-US" dirty="0" smtClean="0"/>
              <a:t>Use drawing and stories to show the difference between 2x+4 and 2(x+4). </a:t>
            </a:r>
          </a:p>
          <a:p>
            <a:pPr>
              <a:buFont typeface="Arial" charset="0"/>
              <a:buChar char="•"/>
            </a:pPr>
            <a:r>
              <a:rPr lang="en-US" dirty="0" smtClean="0"/>
              <a:t>Discuss distributive property using 2(x+4).</a:t>
            </a:r>
          </a:p>
          <a:p>
            <a:pPr>
              <a:buFont typeface="Arial" charset="0"/>
              <a:buChar char="•"/>
            </a:pPr>
            <a:r>
              <a:rPr lang="en-US" dirty="0" smtClean="0"/>
              <a:t>Summarize the procedure for solving multiple step problems. Decide the order of operations, perform reversed order of inverse operations one step at a time to solve the equation. </a:t>
            </a:r>
          </a:p>
        </p:txBody>
      </p:sp>
    </p:spTree>
    <p:extLst>
      <p:ext uri="{BB962C8B-B14F-4D97-AF65-F5344CB8AC3E}">
        <p14:creationId xmlns:p14="http://schemas.microsoft.com/office/powerpoint/2010/main" val="980510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25462"/>
          </a:xfrm>
        </p:spPr>
        <p:txBody>
          <a:bodyPr>
            <a:normAutofit fontScale="90000"/>
          </a:bodyPr>
          <a:lstStyle/>
          <a:p>
            <a:r>
              <a:rPr lang="en-US" sz="3200" dirty="0"/>
              <a:t>Demonstrate your detailed </a:t>
            </a:r>
            <a:r>
              <a:rPr lang="en-US" sz="3200" dirty="0" smtClean="0"/>
              <a:t>work</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640440700"/>
              </p:ext>
            </p:extLst>
          </p:nvPr>
        </p:nvGraphicFramePr>
        <p:xfrm>
          <a:off x="457200" y="889000"/>
          <a:ext cx="7467600" cy="4028440"/>
        </p:xfrm>
        <a:graphic>
          <a:graphicData uri="http://schemas.openxmlformats.org/drawingml/2006/table">
            <a:tbl>
              <a:tblPr firstRow="1" bandRow="1">
                <a:tableStyleId>{5C22544A-7EE6-4342-B048-85BDC9FD1C3A}</a:tableStyleId>
              </a:tblPr>
              <a:tblGrid>
                <a:gridCol w="2489200"/>
                <a:gridCol w="2489200"/>
                <a:gridCol w="2489200"/>
              </a:tblGrid>
              <a:tr h="370840">
                <a:tc>
                  <a:txBody>
                    <a:bodyPr/>
                    <a:lstStyle/>
                    <a:p>
                      <a:endParaRPr lang="en-US" dirty="0"/>
                    </a:p>
                  </a:txBody>
                  <a:tcPr/>
                </a:tc>
                <a:tc>
                  <a:txBody>
                    <a:bodyPr/>
                    <a:lstStyle/>
                    <a:p>
                      <a:r>
                        <a:rPr lang="en-US" dirty="0" smtClean="0"/>
                        <a:t>2(x+4)=10</a:t>
                      </a:r>
                      <a:endParaRPr lang="en-US" dirty="0"/>
                    </a:p>
                  </a:txBody>
                  <a:tcPr/>
                </a:tc>
                <a:tc>
                  <a:txBody>
                    <a:bodyPr/>
                    <a:lstStyle/>
                    <a:p>
                      <a:r>
                        <a:rPr lang="en-US" dirty="0" smtClean="0"/>
                        <a:t>2x+4=10</a:t>
                      </a:r>
                      <a:endParaRPr lang="en-US" dirty="0"/>
                    </a:p>
                  </a:txBody>
                  <a:tcPr/>
                </a:tc>
              </a:tr>
              <a:tr h="370840">
                <a:tc>
                  <a:txBody>
                    <a:bodyPr/>
                    <a:lstStyle/>
                    <a:p>
                      <a:r>
                        <a:rPr lang="en-US" dirty="0" smtClean="0"/>
                        <a:t>Graph</a:t>
                      </a:r>
                    </a:p>
                    <a:p>
                      <a:endParaRPr lang="en-US" dirty="0" smtClean="0"/>
                    </a:p>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Solution</a:t>
                      </a:r>
                    </a:p>
                    <a:p>
                      <a:endParaRPr lang="en-US" dirty="0" smtClean="0"/>
                    </a:p>
                    <a:p>
                      <a:endParaRPr lang="en-US" dirty="0" smtClean="0"/>
                    </a:p>
                    <a:p>
                      <a:endParaRPr lang="en-US" dirty="0"/>
                    </a:p>
                  </a:txBody>
                  <a:tcPr/>
                </a:tc>
                <a:tc>
                  <a:txBody>
                    <a:bodyPr/>
                    <a:lstStyle/>
                    <a:p>
                      <a:endParaRPr lang="en-US"/>
                    </a:p>
                  </a:txBody>
                  <a:tcPr/>
                </a:tc>
                <a:tc>
                  <a:txBody>
                    <a:bodyPr/>
                    <a:lstStyle/>
                    <a:p>
                      <a:endParaRPr lang="en-US" dirty="0"/>
                    </a:p>
                  </a:txBody>
                  <a:tcPr/>
                </a:tc>
              </a:tr>
              <a:tr h="370840">
                <a:tc>
                  <a:txBody>
                    <a:bodyPr/>
                    <a:lstStyle/>
                    <a:p>
                      <a:r>
                        <a:rPr lang="en-US" dirty="0" smtClean="0"/>
                        <a:t>Check</a:t>
                      </a:r>
                    </a:p>
                    <a:p>
                      <a:endParaRPr lang="en-US" dirty="0" smtClean="0"/>
                    </a:p>
                  </a:txBody>
                  <a:tcPr/>
                </a:tc>
                <a:tc>
                  <a:txBody>
                    <a:bodyPr/>
                    <a:lstStyle/>
                    <a:p>
                      <a:endParaRPr lang="en-US" dirty="0"/>
                    </a:p>
                  </a:txBody>
                  <a:tcPr/>
                </a:tc>
                <a:tc>
                  <a:txBody>
                    <a:bodyPr/>
                    <a:lstStyle/>
                    <a:p>
                      <a:endParaRPr lang="en-US"/>
                    </a:p>
                  </a:txBody>
                  <a:tcPr/>
                </a:tc>
              </a:tr>
              <a:tr h="370840">
                <a:tc>
                  <a:txBody>
                    <a:bodyPr/>
                    <a:lstStyle/>
                    <a:p>
                      <a:r>
                        <a:rPr lang="en-US" dirty="0" smtClean="0"/>
                        <a:t>Procedure</a:t>
                      </a:r>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7" name="TextBox 6"/>
          <p:cNvSpPr txBox="1"/>
          <p:nvPr/>
        </p:nvSpPr>
        <p:spPr>
          <a:xfrm>
            <a:off x="457200" y="4914900"/>
            <a:ext cx="7830209" cy="1754326"/>
          </a:xfrm>
          <a:prstGeom prst="rect">
            <a:avLst/>
          </a:prstGeom>
          <a:noFill/>
        </p:spPr>
        <p:txBody>
          <a:bodyPr wrap="square" rtlCol="0">
            <a:spAutoFit/>
          </a:bodyPr>
          <a:lstStyle/>
          <a:p>
            <a:r>
              <a:rPr lang="en-US" dirty="0" smtClean="0"/>
              <a:t>(For examples, see Part 1.)</a:t>
            </a:r>
          </a:p>
          <a:p>
            <a:r>
              <a:rPr lang="en-US" dirty="0" smtClean="0"/>
              <a:t>Use two real world situations to show the difference between </a:t>
            </a:r>
          </a:p>
          <a:p>
            <a:r>
              <a:rPr lang="en-US" dirty="0" smtClean="0"/>
              <a:t>2(x+4)=10 and 2x+4=10. </a:t>
            </a:r>
          </a:p>
          <a:p>
            <a:r>
              <a:rPr lang="en-US" dirty="0" smtClean="0"/>
              <a:t>Review distributive property. Use an alternative method to solve 2(x+4)=10.</a:t>
            </a:r>
          </a:p>
          <a:p>
            <a:r>
              <a:rPr lang="en-US" dirty="0" smtClean="0"/>
              <a:t>Summarize the procedure. </a:t>
            </a:r>
            <a:endParaRPr lang="en-US" dirty="0"/>
          </a:p>
        </p:txBody>
      </p:sp>
    </p:spTree>
    <p:extLst>
      <p:ext uri="{BB962C8B-B14F-4D97-AF65-F5344CB8AC3E}">
        <p14:creationId xmlns:p14="http://schemas.microsoft.com/office/powerpoint/2010/main" val="1494150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Progress to </a:t>
            </a:r>
            <a:endParaRPr lang="en-US" dirty="0">
              <a:solidFill>
                <a:srgbClr val="C00000"/>
              </a:solidFill>
            </a:endParaRPr>
          </a:p>
        </p:txBody>
      </p:sp>
      <p:sp>
        <p:nvSpPr>
          <p:cNvPr id="3" name="Content Placeholder 2"/>
          <p:cNvSpPr>
            <a:spLocks noGrp="1"/>
          </p:cNvSpPr>
          <p:nvPr>
            <p:ph sz="quarter" idx="1"/>
          </p:nvPr>
        </p:nvSpPr>
        <p:spPr>
          <a:xfrm>
            <a:off x="457199" y="1600200"/>
            <a:ext cx="7720149" cy="4873752"/>
          </a:xfrm>
        </p:spPr>
        <p:txBody>
          <a:bodyPr>
            <a:normAutofit lnSpcReduction="10000"/>
          </a:bodyPr>
          <a:lstStyle/>
          <a:p>
            <a:r>
              <a:rPr lang="en-US" dirty="0"/>
              <a:t>I can solve equations of the form </a:t>
            </a:r>
            <a:r>
              <a:rPr lang="en-US" i="1" dirty="0" err="1"/>
              <a:t>px</a:t>
            </a:r>
            <a:r>
              <a:rPr lang="en-US" dirty="0"/>
              <a:t> + </a:t>
            </a:r>
            <a:r>
              <a:rPr lang="en-US" i="1" dirty="0"/>
              <a:t>q</a:t>
            </a:r>
            <a:r>
              <a:rPr lang="en-US" dirty="0"/>
              <a:t> = </a:t>
            </a:r>
            <a:r>
              <a:rPr lang="en-US" i="1" dirty="0"/>
              <a:t>r</a:t>
            </a:r>
            <a:r>
              <a:rPr lang="en-US" dirty="0"/>
              <a:t> and </a:t>
            </a:r>
            <a:r>
              <a:rPr lang="en-US" i="1" dirty="0"/>
              <a:t>p</a:t>
            </a:r>
            <a:r>
              <a:rPr lang="en-US" dirty="0"/>
              <a:t>(</a:t>
            </a:r>
            <a:r>
              <a:rPr lang="en-US" i="1" dirty="0"/>
              <a:t>x</a:t>
            </a:r>
            <a:r>
              <a:rPr lang="en-US" dirty="0"/>
              <a:t> + </a:t>
            </a:r>
            <a:r>
              <a:rPr lang="en-US" i="1" dirty="0"/>
              <a:t>q</a:t>
            </a:r>
            <a:r>
              <a:rPr lang="en-US" dirty="0"/>
              <a:t>) = </a:t>
            </a:r>
            <a:r>
              <a:rPr lang="en-US" i="1" dirty="0"/>
              <a:t>r</a:t>
            </a:r>
            <a:r>
              <a:rPr lang="en-US" dirty="0"/>
              <a:t>, where </a:t>
            </a:r>
            <a:r>
              <a:rPr lang="en-US" i="1" dirty="0"/>
              <a:t>p</a:t>
            </a:r>
            <a:r>
              <a:rPr lang="en-US" dirty="0"/>
              <a:t>, </a:t>
            </a:r>
            <a:r>
              <a:rPr lang="en-US" i="1" dirty="0"/>
              <a:t>q</a:t>
            </a:r>
            <a:r>
              <a:rPr lang="en-US" dirty="0"/>
              <a:t>, and </a:t>
            </a:r>
            <a:r>
              <a:rPr lang="en-US" i="1" dirty="0"/>
              <a:t>r</a:t>
            </a:r>
            <a:r>
              <a:rPr lang="en-US" dirty="0"/>
              <a:t> are specific rational numbers. </a:t>
            </a:r>
            <a:endParaRPr lang="en-US" dirty="0" smtClean="0"/>
          </a:p>
          <a:p>
            <a:r>
              <a:rPr lang="en-US" sz="2200" dirty="0" smtClean="0">
                <a:solidFill>
                  <a:srgbClr val="7030A0"/>
                </a:solidFill>
              </a:rPr>
              <a:t>Ask students to give some examples of </a:t>
            </a:r>
            <a:r>
              <a:rPr lang="en-US" sz="1800" i="1" dirty="0" err="1">
                <a:solidFill>
                  <a:srgbClr val="7030A0"/>
                </a:solidFill>
              </a:rPr>
              <a:t>px</a:t>
            </a:r>
            <a:r>
              <a:rPr lang="en-US" sz="1800" dirty="0">
                <a:solidFill>
                  <a:srgbClr val="7030A0"/>
                </a:solidFill>
              </a:rPr>
              <a:t> + </a:t>
            </a:r>
            <a:r>
              <a:rPr lang="en-US" sz="1800" i="1" dirty="0">
                <a:solidFill>
                  <a:srgbClr val="7030A0"/>
                </a:solidFill>
              </a:rPr>
              <a:t>q</a:t>
            </a:r>
            <a:r>
              <a:rPr lang="en-US" sz="1800" dirty="0">
                <a:solidFill>
                  <a:srgbClr val="7030A0"/>
                </a:solidFill>
              </a:rPr>
              <a:t> = </a:t>
            </a:r>
            <a:r>
              <a:rPr lang="en-US" sz="1800" i="1" dirty="0">
                <a:solidFill>
                  <a:srgbClr val="7030A0"/>
                </a:solidFill>
              </a:rPr>
              <a:t>r</a:t>
            </a:r>
            <a:r>
              <a:rPr lang="en-US" sz="1800" dirty="0">
                <a:solidFill>
                  <a:srgbClr val="7030A0"/>
                </a:solidFill>
              </a:rPr>
              <a:t> and </a:t>
            </a:r>
            <a:r>
              <a:rPr lang="en-US" sz="1800" i="1" dirty="0">
                <a:solidFill>
                  <a:srgbClr val="7030A0"/>
                </a:solidFill>
              </a:rPr>
              <a:t>p</a:t>
            </a:r>
            <a:r>
              <a:rPr lang="en-US" sz="1800" dirty="0">
                <a:solidFill>
                  <a:srgbClr val="7030A0"/>
                </a:solidFill>
              </a:rPr>
              <a:t>(</a:t>
            </a:r>
            <a:r>
              <a:rPr lang="en-US" sz="1800" i="1" dirty="0">
                <a:solidFill>
                  <a:srgbClr val="7030A0"/>
                </a:solidFill>
              </a:rPr>
              <a:t>x</a:t>
            </a:r>
            <a:r>
              <a:rPr lang="en-US" sz="1800" dirty="0">
                <a:solidFill>
                  <a:srgbClr val="7030A0"/>
                </a:solidFill>
              </a:rPr>
              <a:t> + </a:t>
            </a:r>
            <a:r>
              <a:rPr lang="en-US" sz="1800" i="1" dirty="0">
                <a:solidFill>
                  <a:srgbClr val="7030A0"/>
                </a:solidFill>
              </a:rPr>
              <a:t>q</a:t>
            </a:r>
            <a:r>
              <a:rPr lang="en-US" sz="1800" dirty="0">
                <a:solidFill>
                  <a:srgbClr val="7030A0"/>
                </a:solidFill>
              </a:rPr>
              <a:t>) = </a:t>
            </a:r>
            <a:r>
              <a:rPr lang="en-US" sz="1800" i="1" dirty="0" smtClean="0">
                <a:solidFill>
                  <a:srgbClr val="7030A0"/>
                </a:solidFill>
              </a:rPr>
              <a:t>r  </a:t>
            </a:r>
            <a:r>
              <a:rPr lang="en-US" sz="1900" dirty="0" smtClean="0">
                <a:solidFill>
                  <a:srgbClr val="7030A0"/>
                </a:solidFill>
              </a:rPr>
              <a:t>and address any confusions</a:t>
            </a:r>
            <a:r>
              <a:rPr lang="en-US" sz="1900" i="1" dirty="0" smtClean="0">
                <a:solidFill>
                  <a:srgbClr val="7030A0"/>
                </a:solidFill>
              </a:rPr>
              <a:t> </a:t>
            </a:r>
            <a:r>
              <a:rPr lang="en-US" sz="1900" dirty="0" smtClean="0"/>
              <a:t>– </a:t>
            </a:r>
            <a:r>
              <a:rPr lang="en-US" sz="2200" dirty="0" smtClean="0"/>
              <a:t>Steps 2 to 4. </a:t>
            </a:r>
          </a:p>
          <a:p>
            <a:r>
              <a:rPr lang="en-US" sz="2200" dirty="0" smtClean="0">
                <a:solidFill>
                  <a:srgbClr val="7030A0"/>
                </a:solidFill>
              </a:rPr>
              <a:t>Have students solve similar problems with increasing difficulty by letting p, q, r be larger numbers, negative numbers, fractions, decimals, etc. </a:t>
            </a:r>
            <a:r>
              <a:rPr lang="en-US" sz="2200" dirty="0" smtClean="0"/>
              <a:t>Follow through Steps 2 to 4, re-enforce procedure skills and conceptual understanding. </a:t>
            </a:r>
          </a:p>
          <a:p>
            <a:r>
              <a:rPr lang="en-US" sz="2200" dirty="0" smtClean="0"/>
              <a:t>When a mistake occurs, check the type of the mistake and go back to the appropriate level to clarify any misconception. Provide additional problems as needed.  </a:t>
            </a:r>
          </a:p>
        </p:txBody>
      </p:sp>
    </p:spTree>
    <p:extLst>
      <p:ext uri="{BB962C8B-B14F-4D97-AF65-F5344CB8AC3E}">
        <p14:creationId xmlns:p14="http://schemas.microsoft.com/office/powerpoint/2010/main" val="150806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087562"/>
          </a:xfrm>
        </p:spPr>
        <p:txBody>
          <a:bodyPr>
            <a:normAutofit/>
          </a:bodyPr>
          <a:lstStyle/>
          <a:p>
            <a:r>
              <a:rPr lang="en-US" dirty="0" smtClean="0"/>
              <a:t>An Overview of </a:t>
            </a:r>
            <a:r>
              <a:rPr lang="en-US" sz="3200" dirty="0" smtClean="0"/>
              <a:t>Operations, </a:t>
            </a:r>
            <a:r>
              <a:rPr lang="en-US" sz="3200" dirty="0"/>
              <a:t>Algebraic </a:t>
            </a:r>
            <a:r>
              <a:rPr lang="en-US" sz="3200" dirty="0" smtClean="0"/>
              <a:t>Thinking, &amp; Equations, K-HS</a:t>
            </a:r>
            <a:r>
              <a:rPr lang="en-US" sz="3200" dirty="0"/>
              <a:t/>
            </a:r>
            <a:br>
              <a:rPr lang="en-US" sz="3200" dirty="0"/>
            </a:br>
            <a:endParaRPr lang="en-US" dirty="0"/>
          </a:p>
        </p:txBody>
      </p:sp>
      <p:sp>
        <p:nvSpPr>
          <p:cNvPr id="3" name="Content Placeholder 2"/>
          <p:cNvSpPr>
            <a:spLocks noGrp="1"/>
          </p:cNvSpPr>
          <p:nvPr>
            <p:ph sz="quarter" idx="1"/>
          </p:nvPr>
        </p:nvSpPr>
        <p:spPr>
          <a:xfrm>
            <a:off x="457200" y="3276600"/>
            <a:ext cx="7467600" cy="3197352"/>
          </a:xfrm>
        </p:spPr>
        <p:txBody>
          <a:bodyPr/>
          <a:lstStyle/>
          <a:p>
            <a:pPr marL="0" lvl="0" indent="0">
              <a:spcBef>
                <a:spcPts val="0"/>
              </a:spcBef>
              <a:buClrTx/>
              <a:buSzTx/>
              <a:buNone/>
            </a:pPr>
            <a:r>
              <a:rPr lang="en-US" dirty="0" smtClean="0"/>
              <a:t>Coherence</a:t>
            </a:r>
          </a:p>
          <a:p>
            <a:pPr marL="0" lvl="0" indent="0">
              <a:spcBef>
                <a:spcPts val="0"/>
              </a:spcBef>
              <a:buClrTx/>
              <a:buSzTx/>
              <a:buNone/>
            </a:pPr>
            <a:endParaRPr lang="en-US" dirty="0"/>
          </a:p>
          <a:p>
            <a:pPr marL="0" lvl="0" indent="0">
              <a:spcBef>
                <a:spcPts val="0"/>
              </a:spcBef>
              <a:buClrTx/>
              <a:buSzTx/>
              <a:buNone/>
            </a:pPr>
            <a:r>
              <a:rPr lang="en-US" dirty="0" smtClean="0"/>
              <a:t>Focus </a:t>
            </a:r>
          </a:p>
          <a:p>
            <a:pPr marL="0" lvl="0" indent="0">
              <a:spcBef>
                <a:spcPts val="0"/>
              </a:spcBef>
              <a:buClrTx/>
              <a:buSzTx/>
              <a:buNone/>
            </a:pPr>
            <a:endParaRPr lang="en-US" dirty="0"/>
          </a:p>
          <a:p>
            <a:pPr marL="0" lvl="0" indent="0">
              <a:spcBef>
                <a:spcPts val="0"/>
              </a:spcBef>
              <a:buClrTx/>
              <a:buSzTx/>
              <a:buNone/>
            </a:pPr>
            <a:r>
              <a:rPr lang="en-US" dirty="0" smtClean="0"/>
              <a:t>Rigor</a:t>
            </a:r>
          </a:p>
          <a:p>
            <a:pPr marL="0" lvl="0" indent="0">
              <a:spcBef>
                <a:spcPts val="0"/>
              </a:spcBef>
              <a:buClrTx/>
              <a:buSzTx/>
              <a:buNone/>
            </a:pPr>
            <a:endParaRPr lang="en-US" dirty="0"/>
          </a:p>
          <a:p>
            <a:pPr marL="0" lvl="0" indent="0">
              <a:spcBef>
                <a:spcPts val="0"/>
              </a:spcBef>
              <a:buClrTx/>
              <a:buSzTx/>
              <a:buNone/>
            </a:pPr>
            <a:r>
              <a:rPr lang="en-US" dirty="0"/>
              <a:t/>
            </a:r>
            <a:br>
              <a:rPr lang="en-US" dirty="0"/>
            </a:br>
            <a:endParaRPr lang="en-US" dirty="0"/>
          </a:p>
        </p:txBody>
      </p:sp>
    </p:spTree>
    <p:extLst>
      <p:ext uri="{BB962C8B-B14F-4D97-AF65-F5344CB8AC3E}">
        <p14:creationId xmlns:p14="http://schemas.microsoft.com/office/powerpoint/2010/main" val="73541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a few examples here</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350877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Diagnosis and Remediation of Mistakes </a:t>
            </a:r>
            <a:endParaRPr lang="en-US" dirty="0">
              <a:solidFill>
                <a:srgbClr val="C00000"/>
              </a:solidFill>
            </a:endParaRPr>
          </a:p>
        </p:txBody>
      </p:sp>
      <p:sp>
        <p:nvSpPr>
          <p:cNvPr id="3" name="Content Placeholder 2"/>
          <p:cNvSpPr>
            <a:spLocks noGrp="1"/>
          </p:cNvSpPr>
          <p:nvPr>
            <p:ph sz="quarter" idx="1"/>
          </p:nvPr>
        </p:nvSpPr>
        <p:spPr/>
        <p:txBody>
          <a:bodyPr>
            <a:normAutofit lnSpcReduction="10000"/>
          </a:bodyPr>
          <a:lstStyle/>
          <a:p>
            <a:r>
              <a:rPr lang="en-US" dirty="0" smtClean="0"/>
              <a:t>Identify the types of mistakes by checking students work and interviewing students: </a:t>
            </a:r>
          </a:p>
          <a:p>
            <a:pPr>
              <a:buFont typeface="Arial" charset="0"/>
              <a:buChar char="•"/>
            </a:pPr>
            <a:r>
              <a:rPr lang="en-US" dirty="0"/>
              <a:t>m</a:t>
            </a:r>
            <a:r>
              <a:rPr lang="en-US" dirty="0" smtClean="0"/>
              <a:t>otivational problem, or lack of confidence, </a:t>
            </a:r>
          </a:p>
          <a:p>
            <a:pPr>
              <a:buFont typeface="Arial" charset="0"/>
              <a:buChar char="•"/>
            </a:pPr>
            <a:r>
              <a:rPr lang="en-US" dirty="0" smtClean="0"/>
              <a:t>careless mistake, </a:t>
            </a:r>
          </a:p>
          <a:p>
            <a:pPr>
              <a:buFont typeface="Arial" charset="0"/>
              <a:buChar char="•"/>
            </a:pPr>
            <a:r>
              <a:rPr lang="en-US" dirty="0" smtClean="0"/>
              <a:t>specific algebraic skill, </a:t>
            </a:r>
          </a:p>
          <a:p>
            <a:pPr>
              <a:buFont typeface="Arial" charset="0"/>
              <a:buChar char="•"/>
            </a:pPr>
            <a:r>
              <a:rPr lang="en-US" dirty="0" smtClean="0"/>
              <a:t>procedure or conceptual problem. </a:t>
            </a:r>
          </a:p>
          <a:p>
            <a:r>
              <a:rPr lang="en-US" dirty="0" smtClean="0"/>
              <a:t>Address each mistake differently, work on the specific skill or conceptual understanding. Teacher provides </a:t>
            </a:r>
            <a:r>
              <a:rPr lang="en-US" dirty="0" err="1" smtClean="0"/>
              <a:t>reteaching</a:t>
            </a:r>
            <a:r>
              <a:rPr lang="en-US" dirty="0" smtClean="0"/>
              <a:t> through board and/or worksheet presentations, as well as one on one teaching opportunities. </a:t>
            </a:r>
          </a:p>
          <a:p>
            <a:r>
              <a:rPr lang="en-US" dirty="0" smtClean="0"/>
              <a:t>Provide additional problems for specific student at specific level and check their answers. </a:t>
            </a:r>
          </a:p>
        </p:txBody>
      </p:sp>
    </p:spTree>
    <p:extLst>
      <p:ext uri="{BB962C8B-B14F-4D97-AF65-F5344CB8AC3E}">
        <p14:creationId xmlns:p14="http://schemas.microsoft.com/office/powerpoint/2010/main" val="1702862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52400"/>
            <a:ext cx="7226300" cy="863600"/>
          </a:xfrm>
        </p:spPr>
        <p:txBody>
          <a:bodyPr>
            <a:normAutofit/>
          </a:bodyPr>
          <a:lstStyle/>
          <a:p>
            <a:r>
              <a:rPr lang="en-US" sz="2400" dirty="0" smtClean="0"/>
              <a:t>Mistakes – Diagnosis and Remediation</a:t>
            </a:r>
            <a:endParaRPr lang="en-US" sz="2400" dirty="0"/>
          </a:p>
        </p:txBody>
      </p:sp>
      <mc:AlternateContent xmlns:mc="http://schemas.openxmlformats.org/markup-compatibility/2006">
        <mc:Choice xmlns:a14="http://schemas.microsoft.com/office/drawing/2010/main" Requires="a14">
          <p:graphicFrame>
            <p:nvGraphicFramePr>
              <p:cNvPr id="7" name="Content Placeholder 6"/>
              <p:cNvGraphicFramePr>
                <a:graphicFrameLocks noGrp="1"/>
              </p:cNvGraphicFramePr>
              <p:nvPr>
                <p:ph sz="quarter" idx="1"/>
                <p:extLst>
                  <p:ext uri="{D42A27DB-BD31-4B8C-83A1-F6EECF244321}">
                    <p14:modId xmlns:p14="http://schemas.microsoft.com/office/powerpoint/2010/main" val="58354940"/>
                  </p:ext>
                </p:extLst>
              </p:nvPr>
            </p:nvGraphicFramePr>
            <p:xfrm>
              <a:off x="457200" y="1156732"/>
              <a:ext cx="7912101" cy="5081143"/>
            </p:xfrm>
            <a:graphic>
              <a:graphicData uri="http://schemas.openxmlformats.org/drawingml/2006/table">
                <a:tbl>
                  <a:tblPr firstRow="1" bandRow="1">
                    <a:tableStyleId>{5C22544A-7EE6-4342-B048-85BDC9FD1C3A}</a:tableStyleId>
                  </a:tblPr>
                  <a:tblGrid>
                    <a:gridCol w="2637367"/>
                    <a:gridCol w="2637367"/>
                    <a:gridCol w="2637367"/>
                  </a:tblGrid>
                  <a:tr h="370840">
                    <a:tc>
                      <a:txBody>
                        <a:bodyPr/>
                        <a:lstStyle/>
                        <a:p>
                          <a:r>
                            <a:rPr lang="en-US" dirty="0" smtClean="0"/>
                            <a:t>Mistake</a:t>
                          </a:r>
                          <a:endParaRPr lang="en-US" dirty="0"/>
                        </a:p>
                      </a:txBody>
                      <a:tcPr/>
                    </a:tc>
                    <a:tc>
                      <a:txBody>
                        <a:bodyPr/>
                        <a:lstStyle/>
                        <a:p>
                          <a:r>
                            <a:rPr lang="en-US" dirty="0" smtClean="0"/>
                            <a:t>Type of Mistake</a:t>
                          </a:r>
                          <a:endParaRPr lang="en-US" dirty="0"/>
                        </a:p>
                      </a:txBody>
                      <a:tcPr/>
                    </a:tc>
                    <a:tc>
                      <a:txBody>
                        <a:bodyPr/>
                        <a:lstStyle/>
                        <a:p>
                          <a:r>
                            <a:rPr lang="en-US" dirty="0" smtClean="0"/>
                            <a:t>Remediation</a:t>
                          </a:r>
                          <a:endParaRPr lang="en-US" dirty="0"/>
                        </a:p>
                      </a:txBody>
                      <a:tcPr/>
                    </a:tc>
                  </a:tr>
                  <a:tr h="370840">
                    <a:tc>
                      <a:txBody>
                        <a:bodyPr/>
                        <a:lstStyle/>
                        <a:p>
                          <a:r>
                            <a:rPr lang="en-US" dirty="0" smtClean="0"/>
                            <a:t>3x+23=41</a:t>
                          </a:r>
                        </a:p>
                        <a:p>
                          <a:r>
                            <a:rPr lang="en-US" dirty="0" smtClean="0"/>
                            <a:t>    </a:t>
                          </a:r>
                          <a:r>
                            <a:rPr lang="en-US" baseline="0" dirty="0" smtClean="0"/>
                            <a:t> -23</a:t>
                          </a:r>
                          <a:r>
                            <a:rPr lang="en-US" dirty="0" smtClean="0"/>
                            <a:t>  -23</a:t>
                          </a:r>
                        </a:p>
                        <a:p>
                          <a:r>
                            <a:rPr lang="en-US" dirty="0" smtClean="0"/>
                            <a:t>3x=22</a:t>
                          </a:r>
                        </a:p>
                        <a:p>
                          <a:r>
                            <a:rPr lang="is-IS" dirty="0" smtClean="0"/>
                            <a:t>…</a:t>
                          </a:r>
                          <a:endParaRPr lang="en-US" dirty="0"/>
                        </a:p>
                      </a:txBody>
                      <a:tcPr/>
                    </a:tc>
                    <a:tc>
                      <a:txBody>
                        <a:bodyPr/>
                        <a:lstStyle/>
                        <a:p>
                          <a:r>
                            <a:rPr lang="en-US" dirty="0" smtClean="0"/>
                            <a:t>Careless algebraic</a:t>
                          </a:r>
                          <a:r>
                            <a:rPr lang="en-US" baseline="0" dirty="0" smtClean="0"/>
                            <a:t> error or subtraction algorithm mistake? </a:t>
                          </a:r>
                        </a:p>
                        <a:p>
                          <a:endParaRPr lang="en-US" baseline="0" dirty="0" smtClean="0"/>
                        </a:p>
                      </a:txBody>
                      <a:tcPr/>
                    </a:tc>
                    <a:tc>
                      <a:txBody>
                        <a:bodyPr/>
                        <a:lstStyle/>
                        <a:p>
                          <a:r>
                            <a:rPr lang="en-US" dirty="0" smtClean="0"/>
                            <a:t>If</a:t>
                          </a:r>
                          <a:r>
                            <a:rPr lang="en-US" baseline="0" dirty="0" smtClean="0"/>
                            <a:t> it is a procedure mistake, work on subtraction algorithm.</a:t>
                          </a:r>
                          <a:endParaRPr lang="en-US" dirty="0"/>
                        </a:p>
                      </a:txBody>
                      <a:tcPr/>
                    </a:tc>
                  </a:tr>
                  <a:tr h="1233408">
                    <a:tc>
                      <a:txBody>
                        <a:bodyPr/>
                        <a:lstStyle/>
                        <a:p>
                          <a:pPr/>
                          <a14:m>
                            <m:oMathPara xmlns:m="http://schemas.openxmlformats.org/officeDocument/2006/math">
                              <m:oMathParaPr>
                                <m:jc m:val="centerGroup"/>
                              </m:oMathParaPr>
                              <m:oMath xmlns:m="http://schemas.openxmlformats.org/officeDocument/2006/math">
                                <m:f>
                                  <m:fPr>
                                    <m:ctrlPr>
                                      <a:rPr lang="bg-BG" i="1" smtClean="0">
                                        <a:latin typeface="Cambria Math" charset="0"/>
                                      </a:rPr>
                                    </m:ctrlPr>
                                  </m:fPr>
                                  <m:num>
                                    <m:r>
                                      <a:rPr lang="en-US" b="0" i="1" smtClean="0">
                                        <a:latin typeface="Cambria Math" charset="0"/>
                                      </a:rPr>
                                      <m:t>2</m:t>
                                    </m:r>
                                  </m:num>
                                  <m:den>
                                    <m:r>
                                      <a:rPr lang="en-US" b="0" i="1" smtClean="0">
                                        <a:latin typeface="Cambria Math" charset="0"/>
                                      </a:rPr>
                                      <m:t>3</m:t>
                                    </m:r>
                                  </m:den>
                                </m:f>
                                <m:r>
                                  <m:rPr>
                                    <m:sty m:val="p"/>
                                  </m:rPr>
                                  <a:rPr lang="en-US" b="0" i="0" smtClean="0">
                                    <a:latin typeface="Cambria Math" charset="0"/>
                                  </a:rPr>
                                  <m:t>x</m:t>
                                </m:r>
                                <m:r>
                                  <a:rPr lang="en-US" b="0" i="0" smtClean="0">
                                    <a:latin typeface="Cambria Math" charset="0"/>
                                  </a:rPr>
                                  <m:t>−</m:t>
                                </m:r>
                                <m:f>
                                  <m:fPr>
                                    <m:ctrlPr>
                                      <a:rPr lang="bg-BG" b="0" i="1" smtClean="0">
                                        <a:latin typeface="Cambria Math" charset="0"/>
                                      </a:rPr>
                                    </m:ctrlPr>
                                  </m:fPr>
                                  <m:num>
                                    <m:r>
                                      <a:rPr lang="en-US" b="0" i="1" smtClean="0">
                                        <a:latin typeface="Cambria Math" charset="0"/>
                                      </a:rPr>
                                      <m:t>1</m:t>
                                    </m:r>
                                  </m:num>
                                  <m:den>
                                    <m:r>
                                      <a:rPr lang="en-US" b="0" i="1" smtClean="0">
                                        <a:latin typeface="Cambria Math" charset="0"/>
                                      </a:rPr>
                                      <m:t>2</m:t>
                                    </m:r>
                                  </m:den>
                                </m:f>
                                <m:r>
                                  <a:rPr lang="en-US" b="0" i="1" smtClean="0">
                                    <a:latin typeface="Cambria Math" charset="0"/>
                                  </a:rPr>
                                  <m:t>=2</m:t>
                                </m:r>
                              </m:oMath>
                            </m:oMathPara>
                          </a14:m>
                          <a:endParaRPr lang="en-US" dirty="0" smtClean="0"/>
                        </a:p>
                        <a:p>
                          <a14:m>
                            <m:oMath xmlns:m="http://schemas.openxmlformats.org/officeDocument/2006/math">
                              <m:f>
                                <m:fPr>
                                  <m:ctrlPr>
                                    <a:rPr lang="bg-BG" i="1" smtClean="0">
                                      <a:latin typeface="Cambria Math" charset="0"/>
                                    </a:rPr>
                                  </m:ctrlPr>
                                </m:fPr>
                                <m:num>
                                  <m:r>
                                    <a:rPr lang="en-US" b="0" i="1" smtClean="0">
                                      <a:latin typeface="Cambria Math" charset="0"/>
                                    </a:rPr>
                                    <m:t>2</m:t>
                                  </m:r>
                                </m:num>
                                <m:den>
                                  <m:r>
                                    <a:rPr lang="en-US" b="0" i="1" smtClean="0">
                                      <a:latin typeface="Cambria Math" charset="0"/>
                                    </a:rPr>
                                    <m:t>3</m:t>
                                  </m:r>
                                </m:den>
                              </m:f>
                            </m:oMath>
                          </a14:m>
                          <a:r>
                            <a:rPr lang="en-US" dirty="0" smtClean="0"/>
                            <a:t>x=</a:t>
                          </a:r>
                          <a14:m>
                            <m:oMath xmlns:m="http://schemas.openxmlformats.org/officeDocument/2006/math">
                              <m:f>
                                <m:fPr>
                                  <m:ctrlPr>
                                    <a:rPr lang="bg-BG" i="1" smtClean="0">
                                      <a:latin typeface="Cambria Math" charset="0"/>
                                    </a:rPr>
                                  </m:ctrlPr>
                                </m:fPr>
                                <m:num>
                                  <m:r>
                                    <a:rPr lang="en-US" b="0" i="1" smtClean="0">
                                      <a:latin typeface="Cambria Math" charset="0"/>
                                    </a:rPr>
                                    <m:t>3</m:t>
                                  </m:r>
                                </m:num>
                                <m:den>
                                  <m:r>
                                    <a:rPr lang="en-US" b="0" i="1" smtClean="0">
                                      <a:latin typeface="Cambria Math" charset="0"/>
                                    </a:rPr>
                                    <m:t>2</m:t>
                                  </m:r>
                                </m:den>
                              </m:f>
                            </m:oMath>
                          </a14:m>
                          <a:endParaRPr lang="en-US" dirty="0" smtClean="0"/>
                        </a:p>
                        <a:p>
                          <a:r>
                            <a:rPr lang="is-IS" dirty="0" smtClean="0"/>
                            <a:t>….</a:t>
                          </a:r>
                          <a:endParaRPr lang="en-US" dirty="0"/>
                        </a:p>
                      </a:txBody>
                      <a:tcPr/>
                    </a:tc>
                    <a:tc>
                      <a:txBody>
                        <a:bodyPr/>
                        <a:lstStyle/>
                        <a:p>
                          <a:r>
                            <a:rPr lang="en-US" dirty="0" smtClean="0"/>
                            <a:t>Specific algebraic skill</a:t>
                          </a:r>
                          <a:r>
                            <a:rPr lang="en-US" baseline="0" dirty="0" smtClean="0"/>
                            <a:t> deficits</a:t>
                          </a:r>
                        </a:p>
                        <a:p>
                          <a:r>
                            <a:rPr lang="en-US" dirty="0" smtClean="0"/>
                            <a:t>(addition</a:t>
                          </a:r>
                          <a:r>
                            <a:rPr lang="en-US" baseline="0" dirty="0" smtClean="0"/>
                            <a:t> </a:t>
                          </a:r>
                          <a:r>
                            <a:rPr lang="en-US" dirty="0" smtClean="0"/>
                            <a:t>of</a:t>
                          </a:r>
                          <a:r>
                            <a:rPr lang="en-US" baseline="0" dirty="0" smtClean="0"/>
                            <a:t> a</a:t>
                          </a:r>
                          <a:r>
                            <a:rPr lang="en-US" dirty="0" smtClean="0"/>
                            <a:t> fraction</a:t>
                          </a:r>
                          <a:r>
                            <a:rPr lang="en-US" baseline="0" dirty="0" smtClean="0"/>
                            <a:t> and a whole number</a:t>
                          </a:r>
                          <a:r>
                            <a:rPr lang="en-US" dirty="0" smtClean="0"/>
                            <a:t>) </a:t>
                          </a:r>
                        </a:p>
                        <a:p>
                          <a:endParaRPr lang="en-US" dirty="0"/>
                        </a:p>
                      </a:txBody>
                      <a:tcPr/>
                    </a:tc>
                    <a:tc>
                      <a:txBody>
                        <a:bodyPr/>
                        <a:lstStyle/>
                        <a:p>
                          <a:r>
                            <a:rPr lang="en-US" dirty="0" smtClean="0"/>
                            <a:t>Work on the skill and provide additional problems</a:t>
                          </a:r>
                          <a:endParaRPr lang="en-US" dirty="0"/>
                        </a:p>
                      </a:txBody>
                      <a:tcPr/>
                    </a:tc>
                  </a:tr>
                  <a:tr h="370840">
                    <a:tc>
                      <a:txBody>
                        <a:bodyPr/>
                        <a:lstStyle/>
                        <a:p>
                          <a:r>
                            <a:rPr lang="en-US" dirty="0" smtClean="0"/>
                            <a:t>3x+4=18</a:t>
                          </a:r>
                        </a:p>
                        <a:p>
                          <a:r>
                            <a:rPr lang="en-US" smtClean="0"/>
                            <a:t>Divide</a:t>
                          </a:r>
                          <a:r>
                            <a:rPr lang="en-US" baseline="0" smtClean="0"/>
                            <a:t> </a:t>
                          </a:r>
                          <a:r>
                            <a:rPr lang="en-US" baseline="0" smtClean="0"/>
                            <a:t>3 </a:t>
                          </a:r>
                          <a:r>
                            <a:rPr lang="en-US" baseline="0" dirty="0" smtClean="0"/>
                            <a:t>on both sides</a:t>
                          </a:r>
                        </a:p>
                        <a:p>
                          <a:r>
                            <a:rPr lang="en-US" baseline="0" dirty="0" smtClean="0"/>
                            <a:t>x+4=6 </a:t>
                          </a:r>
                        </a:p>
                        <a:p>
                          <a:r>
                            <a:rPr lang="is-IS" baseline="0" dirty="0" smtClean="0"/>
                            <a:t>…</a:t>
                          </a:r>
                          <a:endParaRPr lang="en-US" dirty="0"/>
                        </a:p>
                      </a:txBody>
                      <a:tcPr/>
                    </a:tc>
                    <a:tc>
                      <a:txBody>
                        <a:bodyPr/>
                        <a:lstStyle/>
                        <a:p>
                          <a:r>
                            <a:rPr lang="en-US" dirty="0" smtClean="0"/>
                            <a:t>Procedure</a:t>
                          </a:r>
                          <a:r>
                            <a:rPr lang="en-US" baseline="0" dirty="0" smtClean="0"/>
                            <a:t>/conceptual error </a:t>
                          </a:r>
                        </a:p>
                        <a:p>
                          <a:pPr/>
                          <a14:m>
                            <m:oMathPara xmlns:m="http://schemas.openxmlformats.org/officeDocument/2006/math">
                              <m:oMathParaPr>
                                <m:jc m:val="centerGroup"/>
                              </m:oMathParaPr>
                              <m:oMath xmlns:m="http://schemas.openxmlformats.org/officeDocument/2006/math">
                                <m:f>
                                  <m:fPr>
                                    <m:ctrlPr>
                                      <a:rPr lang="bg-BG" i="1" smtClean="0">
                                        <a:latin typeface="Cambria Math" charset="0"/>
                                      </a:rPr>
                                    </m:ctrlPr>
                                  </m:fPr>
                                  <m:num>
                                    <m:r>
                                      <a:rPr lang="en-US" b="0" i="1" smtClean="0">
                                        <a:latin typeface="Cambria Math" charset="0"/>
                                      </a:rPr>
                                      <m:t>3</m:t>
                                    </m:r>
                                    <m:r>
                                      <a:rPr lang="en-US" b="0" i="1" smtClean="0">
                                        <a:latin typeface="Cambria Math" charset="0"/>
                                      </a:rPr>
                                      <m:t>𝑥</m:t>
                                    </m:r>
                                    <m:r>
                                      <a:rPr lang="en-US" b="0" i="1" smtClean="0">
                                        <a:latin typeface="Cambria Math" charset="0"/>
                                      </a:rPr>
                                      <m:t>+4</m:t>
                                    </m:r>
                                  </m:num>
                                  <m:den>
                                    <m:r>
                                      <a:rPr lang="en-US" b="0" i="1" smtClean="0">
                                        <a:latin typeface="Cambria Math" charset="0"/>
                                      </a:rPr>
                                      <m:t>3</m:t>
                                    </m:r>
                                  </m:den>
                                </m:f>
                                <m:r>
                                  <a:rPr lang="en-US" b="0" i="0" smtClean="0">
                                    <a:latin typeface="Cambria Math" charset="0"/>
                                  </a:rPr>
                                  <m:t>=</m:t>
                                </m:r>
                                <m:f>
                                  <m:fPr>
                                    <m:ctrlPr>
                                      <a:rPr lang="bg-BG" b="0" i="1" smtClean="0">
                                        <a:latin typeface="Cambria Math" charset="0"/>
                                      </a:rPr>
                                    </m:ctrlPr>
                                  </m:fPr>
                                  <m:num>
                                    <m:r>
                                      <a:rPr lang="en-US" b="0" i="1" smtClean="0">
                                        <a:latin typeface="Cambria Math" charset="0"/>
                                      </a:rPr>
                                      <m:t>3</m:t>
                                    </m:r>
                                    <m:r>
                                      <a:rPr lang="en-US" b="0" i="1" smtClean="0">
                                        <a:latin typeface="Cambria Math" charset="0"/>
                                      </a:rPr>
                                      <m:t>𝑥</m:t>
                                    </m:r>
                                  </m:num>
                                  <m:den>
                                    <m:r>
                                      <a:rPr lang="en-US" b="0" i="1" smtClean="0">
                                        <a:latin typeface="Cambria Math" charset="0"/>
                                      </a:rPr>
                                      <m:t>3</m:t>
                                    </m:r>
                                  </m:den>
                                </m:f>
                                <m:r>
                                  <a:rPr lang="en-US" b="0" i="1" smtClean="0">
                                    <a:latin typeface="Cambria Math" charset="0"/>
                                  </a:rPr>
                                  <m:t>+</m:t>
                                </m:r>
                                <m:f>
                                  <m:fPr>
                                    <m:ctrlPr>
                                      <a:rPr lang="bg-BG" b="0" i="1" smtClean="0">
                                        <a:latin typeface="Cambria Math" charset="0"/>
                                      </a:rPr>
                                    </m:ctrlPr>
                                  </m:fPr>
                                  <m:num>
                                    <m:r>
                                      <a:rPr lang="en-US" b="0" i="1" smtClean="0">
                                        <a:latin typeface="Cambria Math" charset="0"/>
                                      </a:rPr>
                                      <m:t>4</m:t>
                                    </m:r>
                                  </m:num>
                                  <m:den>
                                    <m:r>
                                      <a:rPr lang="en-US" b="0" i="1" smtClean="0">
                                        <a:latin typeface="Cambria Math" charset="0"/>
                                      </a:rPr>
                                      <m:t>3</m:t>
                                    </m:r>
                                  </m:den>
                                </m:f>
                              </m:oMath>
                            </m:oMathPara>
                          </a14:m>
                          <a:endParaRPr lang="en-US" dirty="0" smtClean="0"/>
                        </a:p>
                        <a:p>
                          <a14:m>
                            <m:oMath xmlns:m="http://schemas.openxmlformats.org/officeDocument/2006/math">
                              <m:f>
                                <m:fPr>
                                  <m:ctrlPr>
                                    <a:rPr lang="bg-BG" i="1" smtClean="0">
                                      <a:latin typeface="Cambria Math" charset="0"/>
                                    </a:rPr>
                                  </m:ctrlPr>
                                </m:fPr>
                                <m:num>
                                  <m:r>
                                    <a:rPr lang="en-US" b="0" i="1" smtClean="0">
                                      <a:latin typeface="Cambria Math" charset="0"/>
                                    </a:rPr>
                                    <m:t>1</m:t>
                                  </m:r>
                                </m:num>
                                <m:den>
                                  <m:r>
                                    <a:rPr lang="en-US" b="0" i="1" smtClean="0">
                                      <a:latin typeface="Cambria Math" charset="0"/>
                                    </a:rPr>
                                    <m:t>3</m:t>
                                  </m:r>
                                </m:den>
                              </m:f>
                              <m:d>
                                <m:dPr>
                                  <m:ctrlPr>
                                    <a:rPr lang="en-US" b="0" i="1" smtClean="0">
                                      <a:latin typeface="Cambria Math" charset="0"/>
                                    </a:rPr>
                                  </m:ctrlPr>
                                </m:dPr>
                                <m:e>
                                  <m:r>
                                    <a:rPr lang="en-US" b="0" i="1" smtClean="0">
                                      <a:latin typeface="Cambria Math" charset="0"/>
                                    </a:rPr>
                                    <m:t>3</m:t>
                                  </m:r>
                                  <m:r>
                                    <a:rPr lang="en-US" b="0" i="1" smtClean="0">
                                      <a:latin typeface="Cambria Math" charset="0"/>
                                    </a:rPr>
                                    <m:t>𝑥</m:t>
                                  </m:r>
                                  <m:r>
                                    <a:rPr lang="en-US" b="0" i="1" smtClean="0">
                                      <a:latin typeface="Cambria Math" charset="0"/>
                                    </a:rPr>
                                    <m:t>+4</m:t>
                                  </m:r>
                                </m:e>
                              </m:d>
                              <m:r>
                                <a:rPr lang="en-US" b="0" i="1" smtClean="0">
                                  <a:latin typeface="Cambria Math" charset="0"/>
                                </a:rPr>
                                <m:t>=</m:t>
                              </m:r>
                              <m:f>
                                <m:fPr>
                                  <m:ctrlPr>
                                    <a:rPr lang="bg-BG" b="0" i="1" smtClean="0">
                                      <a:latin typeface="Cambria Math" charset="0"/>
                                    </a:rPr>
                                  </m:ctrlPr>
                                </m:fPr>
                                <m:num>
                                  <m:r>
                                    <a:rPr lang="en-US" b="0" i="1" smtClean="0">
                                      <a:latin typeface="Cambria Math" charset="0"/>
                                    </a:rPr>
                                    <m:t>1</m:t>
                                  </m:r>
                                </m:num>
                                <m:den>
                                  <m:r>
                                    <a:rPr lang="en-US" b="0" i="1" smtClean="0">
                                      <a:latin typeface="Cambria Math" charset="0"/>
                                    </a:rPr>
                                    <m:t>3</m:t>
                                  </m:r>
                                </m:den>
                              </m:f>
                            </m:oMath>
                          </a14:m>
                          <a:r>
                            <a:rPr lang="en-US" dirty="0" smtClean="0"/>
                            <a:t>(18)</a:t>
                          </a:r>
                        </a:p>
                        <a:p>
                          <a:pPr/>
                          <a14:m>
                            <m:oMathPara xmlns:m="http://schemas.openxmlformats.org/officeDocument/2006/math">
                              <m:oMathParaPr>
                                <m:jc m:val="centerGroup"/>
                              </m:oMathParaPr>
                              <m:oMath xmlns:m="http://schemas.openxmlformats.org/officeDocument/2006/math">
                                <m:r>
                                  <a:rPr lang="en-US" b="0" i="1" smtClean="0">
                                    <a:latin typeface="Cambria Math" charset="0"/>
                                  </a:rPr>
                                  <m:t>𝑥</m:t>
                                </m:r>
                                <m:r>
                                  <a:rPr lang="en-US" b="0" i="1" smtClean="0">
                                    <a:latin typeface="Cambria Math" charset="0"/>
                                  </a:rPr>
                                  <m:t>+</m:t>
                                </m:r>
                                <m:f>
                                  <m:fPr>
                                    <m:ctrlPr>
                                      <a:rPr lang="bg-BG" b="0" i="1" smtClean="0">
                                        <a:latin typeface="Cambria Math" charset="0"/>
                                      </a:rPr>
                                    </m:ctrlPr>
                                  </m:fPr>
                                  <m:num>
                                    <m:r>
                                      <a:rPr lang="en-US" b="0" i="1" smtClean="0">
                                        <a:latin typeface="Cambria Math" charset="0"/>
                                      </a:rPr>
                                      <m:t>4</m:t>
                                    </m:r>
                                  </m:num>
                                  <m:den>
                                    <m:r>
                                      <a:rPr lang="en-US" b="0" i="1" smtClean="0">
                                        <a:latin typeface="Cambria Math" charset="0"/>
                                      </a:rPr>
                                      <m:t>3</m:t>
                                    </m:r>
                                  </m:den>
                                </m:f>
                                <m:r>
                                  <a:rPr lang="en-US" b="0" i="1" smtClean="0">
                                    <a:latin typeface="Cambria Math" charset="0"/>
                                  </a:rPr>
                                  <m:t>=6</m:t>
                                </m:r>
                              </m:oMath>
                            </m:oMathPara>
                          </a14:m>
                          <a:endParaRPr lang="en-US" dirty="0"/>
                        </a:p>
                      </a:txBody>
                      <a:tcPr/>
                    </a:tc>
                    <a:tc>
                      <a:txBody>
                        <a:bodyPr/>
                        <a:lstStyle/>
                        <a:p>
                          <a:r>
                            <a:rPr lang="en-US" dirty="0" smtClean="0"/>
                            <a:t>Clarify</a:t>
                          </a:r>
                          <a:r>
                            <a:rPr lang="en-US" baseline="0" dirty="0" smtClean="0"/>
                            <a:t> the procedure and conceptual understanding. Ask for an alternative method and verification of the solution. Provide additional problems. </a:t>
                          </a:r>
                          <a:endParaRPr lang="en-US" dirty="0"/>
                        </a:p>
                      </a:txBody>
                      <a:tcPr/>
                    </a:tc>
                  </a:tr>
                </a:tbl>
              </a:graphicData>
            </a:graphic>
          </p:graphicFrame>
        </mc:Choice>
        <mc:Fallback>
          <p:graphicFrame>
            <p:nvGraphicFramePr>
              <p:cNvPr id="7" name="Content Placeholder 6"/>
              <p:cNvGraphicFramePr>
                <a:graphicFrameLocks noGrp="1"/>
              </p:cNvGraphicFramePr>
              <p:nvPr>
                <p:ph sz="quarter" idx="1"/>
                <p:extLst>
                  <p:ext uri="{D42A27DB-BD31-4B8C-83A1-F6EECF244321}">
                    <p14:modId xmlns:p14="http://schemas.microsoft.com/office/powerpoint/2010/main" val="58354940"/>
                  </p:ext>
                </p:extLst>
              </p:nvPr>
            </p:nvGraphicFramePr>
            <p:xfrm>
              <a:off x="457200" y="1156732"/>
              <a:ext cx="7912101" cy="5081143"/>
            </p:xfrm>
            <a:graphic>
              <a:graphicData uri="http://schemas.openxmlformats.org/drawingml/2006/table">
                <a:tbl>
                  <a:tblPr firstRow="1" bandRow="1">
                    <a:tableStyleId>{5C22544A-7EE6-4342-B048-85BDC9FD1C3A}</a:tableStyleId>
                  </a:tblPr>
                  <a:tblGrid>
                    <a:gridCol w="2637367"/>
                    <a:gridCol w="2637367"/>
                    <a:gridCol w="2637367"/>
                  </a:tblGrid>
                  <a:tr h="370840">
                    <a:tc>
                      <a:txBody>
                        <a:bodyPr/>
                        <a:lstStyle/>
                        <a:p>
                          <a:r>
                            <a:rPr lang="en-US" dirty="0" smtClean="0"/>
                            <a:t>Mistake</a:t>
                          </a:r>
                          <a:endParaRPr lang="en-US" dirty="0"/>
                        </a:p>
                      </a:txBody>
                      <a:tcPr/>
                    </a:tc>
                    <a:tc>
                      <a:txBody>
                        <a:bodyPr/>
                        <a:lstStyle/>
                        <a:p>
                          <a:r>
                            <a:rPr lang="en-US" dirty="0" smtClean="0"/>
                            <a:t>Type of Mistake</a:t>
                          </a:r>
                          <a:endParaRPr lang="en-US" dirty="0"/>
                        </a:p>
                      </a:txBody>
                      <a:tcPr/>
                    </a:tc>
                    <a:tc>
                      <a:txBody>
                        <a:bodyPr/>
                        <a:lstStyle/>
                        <a:p>
                          <a:r>
                            <a:rPr lang="en-US" dirty="0" smtClean="0"/>
                            <a:t>Remediation</a:t>
                          </a:r>
                          <a:endParaRPr lang="en-US" dirty="0"/>
                        </a:p>
                      </a:txBody>
                      <a:tcPr/>
                    </a:tc>
                  </a:tr>
                  <a:tr h="1188720">
                    <a:tc>
                      <a:txBody>
                        <a:bodyPr/>
                        <a:lstStyle/>
                        <a:p>
                          <a:r>
                            <a:rPr lang="en-US" dirty="0" smtClean="0"/>
                            <a:t>3x+23=41</a:t>
                          </a:r>
                        </a:p>
                        <a:p>
                          <a:r>
                            <a:rPr lang="en-US" dirty="0" smtClean="0"/>
                            <a:t>    </a:t>
                          </a:r>
                          <a:r>
                            <a:rPr lang="en-US" baseline="0" dirty="0" smtClean="0"/>
                            <a:t> -23</a:t>
                          </a:r>
                          <a:r>
                            <a:rPr lang="en-US" dirty="0" smtClean="0"/>
                            <a:t>  -23</a:t>
                          </a:r>
                        </a:p>
                        <a:p>
                          <a:r>
                            <a:rPr lang="en-US" dirty="0" smtClean="0"/>
                            <a:t>3x=22</a:t>
                          </a:r>
                        </a:p>
                        <a:p>
                          <a:r>
                            <a:rPr lang="is-IS" dirty="0" smtClean="0"/>
                            <a:t>…</a:t>
                          </a:r>
                          <a:endParaRPr lang="en-US" dirty="0"/>
                        </a:p>
                      </a:txBody>
                      <a:tcPr/>
                    </a:tc>
                    <a:tc>
                      <a:txBody>
                        <a:bodyPr/>
                        <a:lstStyle/>
                        <a:p>
                          <a:r>
                            <a:rPr lang="en-US" dirty="0" smtClean="0"/>
                            <a:t>Careless algebraic</a:t>
                          </a:r>
                          <a:r>
                            <a:rPr lang="en-US" baseline="0" dirty="0" smtClean="0"/>
                            <a:t> error or subtraction algorithm mistake? </a:t>
                          </a:r>
                        </a:p>
                        <a:p>
                          <a:endParaRPr lang="en-US" baseline="0" dirty="0" smtClean="0"/>
                        </a:p>
                      </a:txBody>
                      <a:tcPr/>
                    </a:tc>
                    <a:tc>
                      <a:txBody>
                        <a:bodyPr/>
                        <a:lstStyle/>
                        <a:p>
                          <a:r>
                            <a:rPr lang="en-US" dirty="0" smtClean="0"/>
                            <a:t>If</a:t>
                          </a:r>
                          <a:r>
                            <a:rPr lang="en-US" baseline="0" dirty="0" smtClean="0"/>
                            <a:t> it is a procedure mistake, work on subtraction algorithm.</a:t>
                          </a:r>
                          <a:endParaRPr lang="en-US" dirty="0"/>
                        </a:p>
                      </a:txBody>
                      <a:tcPr/>
                    </a:tc>
                  </a:tr>
                  <a:tr h="1463040">
                    <a:tc>
                      <a:txBody>
                        <a:bodyPr/>
                        <a:lstStyle/>
                        <a:p>
                          <a:endParaRPr lang="en-US"/>
                        </a:p>
                      </a:txBody>
                      <a:tcPr>
                        <a:blipFill rotWithShape="0">
                          <a:blip r:embed="rId3"/>
                          <a:stretch>
                            <a:fillRect l="-462" t="-108299" r="-200924" b="-143568"/>
                          </a:stretch>
                        </a:blipFill>
                      </a:tcPr>
                    </a:tc>
                    <a:tc>
                      <a:txBody>
                        <a:bodyPr/>
                        <a:lstStyle/>
                        <a:p>
                          <a:r>
                            <a:rPr lang="en-US" dirty="0" smtClean="0"/>
                            <a:t>Specific algebraic skill</a:t>
                          </a:r>
                          <a:r>
                            <a:rPr lang="en-US" baseline="0" dirty="0" smtClean="0"/>
                            <a:t> deficits</a:t>
                          </a:r>
                        </a:p>
                        <a:p>
                          <a:r>
                            <a:rPr lang="en-US" dirty="0" smtClean="0"/>
                            <a:t>(addition</a:t>
                          </a:r>
                          <a:r>
                            <a:rPr lang="en-US" baseline="0" dirty="0" smtClean="0"/>
                            <a:t> </a:t>
                          </a:r>
                          <a:r>
                            <a:rPr lang="en-US" dirty="0" smtClean="0"/>
                            <a:t>of</a:t>
                          </a:r>
                          <a:r>
                            <a:rPr lang="en-US" baseline="0" dirty="0" smtClean="0"/>
                            <a:t> a</a:t>
                          </a:r>
                          <a:r>
                            <a:rPr lang="en-US" dirty="0" smtClean="0"/>
                            <a:t> fraction</a:t>
                          </a:r>
                          <a:r>
                            <a:rPr lang="en-US" baseline="0" dirty="0" smtClean="0"/>
                            <a:t> and a whole number</a:t>
                          </a:r>
                          <a:r>
                            <a:rPr lang="en-US" dirty="0" smtClean="0"/>
                            <a:t>) </a:t>
                          </a:r>
                        </a:p>
                        <a:p>
                          <a:endParaRPr lang="en-US" dirty="0"/>
                        </a:p>
                      </a:txBody>
                      <a:tcPr/>
                    </a:tc>
                    <a:tc>
                      <a:txBody>
                        <a:bodyPr/>
                        <a:lstStyle/>
                        <a:p>
                          <a:r>
                            <a:rPr lang="en-US" dirty="0" smtClean="0"/>
                            <a:t>Work on the skill and provide additional problems</a:t>
                          </a:r>
                          <a:endParaRPr lang="en-US" dirty="0"/>
                        </a:p>
                      </a:txBody>
                      <a:tcPr/>
                    </a:tc>
                  </a:tr>
                  <a:tr h="2058543">
                    <a:tc>
                      <a:txBody>
                        <a:bodyPr/>
                        <a:lstStyle/>
                        <a:p>
                          <a:r>
                            <a:rPr lang="en-US" dirty="0" smtClean="0"/>
                            <a:t>3x+4=18</a:t>
                          </a:r>
                        </a:p>
                        <a:p>
                          <a:r>
                            <a:rPr lang="en-US" smtClean="0"/>
                            <a:t>Divide</a:t>
                          </a:r>
                          <a:r>
                            <a:rPr lang="en-US" baseline="0" smtClean="0"/>
                            <a:t> </a:t>
                          </a:r>
                          <a:r>
                            <a:rPr lang="en-US" baseline="0" smtClean="0"/>
                            <a:t>3 </a:t>
                          </a:r>
                          <a:r>
                            <a:rPr lang="en-US" baseline="0" dirty="0" smtClean="0"/>
                            <a:t>on both sides</a:t>
                          </a:r>
                        </a:p>
                        <a:p>
                          <a:r>
                            <a:rPr lang="en-US" baseline="0" dirty="0" smtClean="0"/>
                            <a:t>x+4=6 </a:t>
                          </a:r>
                        </a:p>
                        <a:p>
                          <a:r>
                            <a:rPr lang="is-IS" baseline="0" dirty="0" smtClean="0"/>
                            <a:t>…</a:t>
                          </a:r>
                          <a:endParaRPr lang="en-US" dirty="0"/>
                        </a:p>
                      </a:txBody>
                      <a:tcPr/>
                    </a:tc>
                    <a:tc>
                      <a:txBody>
                        <a:bodyPr/>
                        <a:lstStyle/>
                        <a:p>
                          <a:endParaRPr lang="en-US"/>
                        </a:p>
                      </a:txBody>
                      <a:tcPr>
                        <a:blipFill rotWithShape="0">
                          <a:blip r:embed="rId3"/>
                          <a:stretch>
                            <a:fillRect l="-100694" t="-148521" r="-101389" b="-2367"/>
                          </a:stretch>
                        </a:blipFill>
                      </a:tcPr>
                    </a:tc>
                    <a:tc>
                      <a:txBody>
                        <a:bodyPr/>
                        <a:lstStyle/>
                        <a:p>
                          <a:r>
                            <a:rPr lang="en-US" dirty="0" smtClean="0"/>
                            <a:t>Clarify</a:t>
                          </a:r>
                          <a:r>
                            <a:rPr lang="en-US" baseline="0" dirty="0" smtClean="0"/>
                            <a:t> the procedure and conceptual understanding. Ask for an alternative method and verification of the solution. Provide additional problems. </a:t>
                          </a:r>
                          <a:endParaRPr lang="en-US" dirty="0"/>
                        </a:p>
                      </a:txBody>
                      <a:tcPr/>
                    </a:tc>
                  </a:tr>
                </a:tbl>
              </a:graphicData>
            </a:graphic>
          </p:graphicFrame>
        </mc:Fallback>
      </mc:AlternateContent>
    </p:spTree>
    <p:extLst>
      <p:ext uri="{BB962C8B-B14F-4D97-AF65-F5344CB8AC3E}">
        <p14:creationId xmlns:p14="http://schemas.microsoft.com/office/powerpoint/2010/main" val="14116674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Problem on Distributive Property</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09600" y="1947862"/>
            <a:ext cx="7162800" cy="4178300"/>
          </a:xfrm>
          <a:prstGeom prst="rect">
            <a:avLst/>
          </a:prstGeom>
        </p:spPr>
      </p:pic>
    </p:spTree>
    <p:extLst>
      <p:ext uri="{BB962C8B-B14F-4D97-AF65-F5344CB8AC3E}">
        <p14:creationId xmlns:p14="http://schemas.microsoft.com/office/powerpoint/2010/main" val="11663643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Progress to Application Problems</a:t>
            </a:r>
            <a:endParaRPr lang="en-US" dirty="0">
              <a:solidFill>
                <a:srgbClr val="C00000"/>
              </a:solidFill>
            </a:endParaRPr>
          </a:p>
        </p:txBody>
      </p:sp>
      <p:sp>
        <p:nvSpPr>
          <p:cNvPr id="3" name="Content Placeholder 2"/>
          <p:cNvSpPr>
            <a:spLocks noGrp="1"/>
          </p:cNvSpPr>
          <p:nvPr>
            <p:ph sz="quarter" idx="1"/>
          </p:nvPr>
        </p:nvSpPr>
        <p:spPr>
          <a:xfrm>
            <a:off x="457200" y="1600199"/>
            <a:ext cx="7467600" cy="5072063"/>
          </a:xfrm>
        </p:spPr>
        <p:txBody>
          <a:bodyPr>
            <a:normAutofit fontScale="92500"/>
          </a:bodyPr>
          <a:lstStyle/>
          <a:p>
            <a:r>
              <a:rPr lang="en-US" b="1" dirty="0" smtClean="0"/>
              <a:t>I </a:t>
            </a:r>
            <a:r>
              <a:rPr lang="en-US" b="1" dirty="0"/>
              <a:t>can solve word problems by setting up an unknown, write an equation, and solve it.  </a:t>
            </a:r>
            <a:endParaRPr lang="en-US" b="1" dirty="0" smtClean="0"/>
          </a:p>
          <a:p>
            <a:pPr marL="0" indent="0">
              <a:buNone/>
            </a:pPr>
            <a:r>
              <a:rPr lang="en-US" sz="2200" dirty="0" smtClean="0"/>
              <a:t>Teachers can demonstrate how to solve word problems using helpful steps. </a:t>
            </a:r>
          </a:p>
          <a:p>
            <a:pPr>
              <a:buFont typeface="Arial" charset="0"/>
              <a:buChar char="•"/>
            </a:pPr>
            <a:r>
              <a:rPr lang="en-US" sz="2200" dirty="0" smtClean="0"/>
              <a:t>Read the problem carefully. Draw a picture if you can.</a:t>
            </a:r>
          </a:p>
          <a:p>
            <a:pPr>
              <a:buFont typeface="Arial" charset="0"/>
              <a:buChar char="•"/>
            </a:pPr>
            <a:r>
              <a:rPr lang="en-US" sz="2200" dirty="0" smtClean="0"/>
              <a:t>Underline the sentence that tells what quantity you are solving for. Name this quantity (unknown) using a letter. </a:t>
            </a:r>
          </a:p>
          <a:p>
            <a:pPr>
              <a:buFont typeface="Arial" charset="0"/>
              <a:buChar char="•"/>
            </a:pPr>
            <a:r>
              <a:rPr lang="en-US" sz="2200" dirty="0" smtClean="0"/>
              <a:t>Underline the information that you can write the described quantity using numbers and the letter you have named.  </a:t>
            </a:r>
          </a:p>
          <a:p>
            <a:pPr>
              <a:buFont typeface="Arial" charset="0"/>
              <a:buChar char="•"/>
            </a:pPr>
            <a:r>
              <a:rPr lang="en-US" sz="2200" dirty="0" smtClean="0"/>
              <a:t>Underline the sentence that tells you how one term is equal to another term. Use this sentence to help you write the equation. </a:t>
            </a:r>
          </a:p>
          <a:p>
            <a:pPr>
              <a:buFont typeface="Arial" charset="0"/>
              <a:buChar char="•"/>
            </a:pPr>
            <a:r>
              <a:rPr lang="en-US" sz="2200" dirty="0" smtClean="0"/>
              <a:t>Solve the equation. </a:t>
            </a:r>
          </a:p>
          <a:p>
            <a:pPr>
              <a:buFont typeface="Arial" charset="0"/>
              <a:buChar char="•"/>
            </a:pPr>
            <a:r>
              <a:rPr lang="en-US" sz="2200" dirty="0" smtClean="0"/>
              <a:t>Use a complete sentence to conclude your answer.</a:t>
            </a:r>
          </a:p>
        </p:txBody>
      </p:sp>
    </p:spTree>
    <p:extLst>
      <p:ext uri="{BB962C8B-B14F-4D97-AF65-F5344CB8AC3E}">
        <p14:creationId xmlns:p14="http://schemas.microsoft.com/office/powerpoint/2010/main" val="1094695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7693"/>
          </a:xfrm>
        </p:spPr>
        <p:txBody>
          <a:bodyPr>
            <a:normAutofit fontScale="90000"/>
          </a:bodyPr>
          <a:lstStyle/>
          <a:p>
            <a:r>
              <a:rPr lang="en-US" smtClean="0"/>
              <a:t> </a:t>
            </a:r>
            <a:endParaRPr lang="en-US" dirty="0"/>
          </a:p>
        </p:txBody>
      </p:sp>
      <p:sp>
        <p:nvSpPr>
          <p:cNvPr id="3" name="Content Placeholder 2"/>
          <p:cNvSpPr>
            <a:spLocks noGrp="1"/>
          </p:cNvSpPr>
          <p:nvPr>
            <p:ph sz="quarter" idx="1"/>
          </p:nvPr>
        </p:nvSpPr>
        <p:spPr>
          <a:xfrm>
            <a:off x="457200" y="966651"/>
            <a:ext cx="7467600" cy="5507301"/>
          </a:xfrm>
        </p:spPr>
        <p:txBody>
          <a:bodyPr/>
          <a:lstStyle/>
          <a:p>
            <a:r>
              <a:rPr lang="en-US" dirty="0" smtClean="0"/>
              <a:t>Example 1. </a:t>
            </a:r>
            <a:r>
              <a:rPr lang="en-US" i="1" dirty="0"/>
              <a:t>T</a:t>
            </a:r>
            <a:r>
              <a:rPr lang="en-US" i="1" dirty="0" smtClean="0"/>
              <a:t>he </a:t>
            </a:r>
            <a:r>
              <a:rPr lang="en-US" i="1" dirty="0"/>
              <a:t>perimeter of a rectangle is 54 cm. Its length is 6 cm. What is its width</a:t>
            </a:r>
            <a:r>
              <a:rPr lang="en-US" i="1" dirty="0" smtClean="0"/>
              <a:t>?</a:t>
            </a:r>
          </a:p>
          <a:p>
            <a:endParaRPr lang="en-US" i="1" dirty="0" smtClean="0"/>
          </a:p>
          <a:p>
            <a:endParaRPr lang="en-US" i="1" dirty="0"/>
          </a:p>
          <a:p>
            <a:endParaRPr lang="en-US" i="1" dirty="0" smtClean="0"/>
          </a:p>
          <a:p>
            <a:endParaRPr lang="en-US" i="1" dirty="0"/>
          </a:p>
          <a:p>
            <a:r>
              <a:rPr lang="en-US" i="1" dirty="0" smtClean="0"/>
              <a:t>Example 2. The soup and  sandwich combo is on sale. Maria paid $32 for 4 combos for her friends and herself. If each cup of soup in the combo is $3, how much does each sandwich in the combo cost? </a:t>
            </a:r>
          </a:p>
          <a:p>
            <a:endParaRPr lang="en-US" i="1" dirty="0"/>
          </a:p>
          <a:p>
            <a:endParaRPr lang="en-US" i="1" dirty="0" smtClean="0"/>
          </a:p>
          <a:p>
            <a:endParaRPr lang="en-US" i="1" dirty="0"/>
          </a:p>
        </p:txBody>
      </p:sp>
    </p:spTree>
    <p:extLst>
      <p:ext uri="{BB962C8B-B14F-4D97-AF65-F5344CB8AC3E}">
        <p14:creationId xmlns:p14="http://schemas.microsoft.com/office/powerpoint/2010/main" val="318330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i="1" dirty="0"/>
          </a:p>
          <a:p>
            <a:endParaRPr lang="en-US" i="1" dirty="0" smtClean="0"/>
          </a:p>
          <a:p>
            <a:endParaRPr lang="en-US" i="1" dirty="0"/>
          </a:p>
          <a:p>
            <a:r>
              <a:rPr lang="en-US" i="1" dirty="0" smtClean="0"/>
              <a:t>Example 2. Anna planning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03" y="0"/>
            <a:ext cx="8569234" cy="3856155"/>
          </a:xfrm>
          <a:prstGeom prst="rect">
            <a:avLst/>
          </a:prstGeom>
        </p:spPr>
      </p:pic>
    </p:spTree>
    <p:extLst>
      <p:ext uri="{BB962C8B-B14F-4D97-AF65-F5344CB8AC3E}">
        <p14:creationId xmlns:p14="http://schemas.microsoft.com/office/powerpoint/2010/main" val="518485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 – Closure, Final Assessment</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Have students to summarize the procedures of solving </a:t>
            </a:r>
            <a:r>
              <a:rPr lang="en-US" dirty="0" err="1" smtClean="0"/>
              <a:t>px+q</a:t>
            </a:r>
            <a:r>
              <a:rPr lang="en-US" dirty="0" smtClean="0"/>
              <a:t>=r and p(</a:t>
            </a:r>
            <a:r>
              <a:rPr lang="en-US" dirty="0" err="1" smtClean="0"/>
              <a:t>x+q</a:t>
            </a:r>
            <a:r>
              <a:rPr lang="en-US" dirty="0" smtClean="0"/>
              <a:t>)=r. </a:t>
            </a:r>
          </a:p>
          <a:p>
            <a:r>
              <a:rPr lang="en-US" dirty="0" smtClean="0"/>
              <a:t>Provide </a:t>
            </a:r>
            <a:r>
              <a:rPr lang="en-US" dirty="0"/>
              <a:t>s</a:t>
            </a:r>
            <a:r>
              <a:rPr lang="en-US" dirty="0" smtClean="0"/>
              <a:t>tudent with additional problems to do on their own and assess their work through Steps 2-4, if time allows. </a:t>
            </a:r>
          </a:p>
          <a:p>
            <a:r>
              <a:rPr lang="en-US" dirty="0" smtClean="0"/>
              <a:t>Additional assessment through exit ticket, homework, and quizzes. </a:t>
            </a:r>
            <a:endParaRPr lang="en-US" dirty="0"/>
          </a:p>
        </p:txBody>
      </p:sp>
    </p:spTree>
    <p:extLst>
      <p:ext uri="{BB962C8B-B14F-4D97-AF65-F5344CB8AC3E}">
        <p14:creationId xmlns:p14="http://schemas.microsoft.com/office/powerpoint/2010/main" val="1222713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Smarter Balanced Digital Library </a:t>
            </a:r>
            <a:endParaRPr lang="en-US" dirty="0"/>
          </a:p>
        </p:txBody>
      </p:sp>
      <p:sp>
        <p:nvSpPr>
          <p:cNvPr id="3" name="Content Placeholder 2"/>
          <p:cNvSpPr>
            <a:spLocks noGrp="1"/>
          </p:cNvSpPr>
          <p:nvPr>
            <p:ph sz="quarter" idx="1"/>
          </p:nvPr>
        </p:nvSpPr>
        <p:spPr/>
        <p:txBody>
          <a:bodyPr/>
          <a:lstStyle/>
          <a:p>
            <a:pPr marL="0" indent="0">
              <a:buNone/>
            </a:pPr>
            <a:r>
              <a:rPr lang="en-US" dirty="0" smtClean="0">
                <a:hlinkClick r:id="rId2"/>
              </a:rPr>
              <a:t>https</a:t>
            </a:r>
            <a:r>
              <a:rPr lang="en-US" dirty="0">
                <a:hlinkClick r:id="rId2"/>
              </a:rPr>
              <a:t>://</a:t>
            </a:r>
            <a:r>
              <a:rPr lang="en-US" dirty="0" smtClean="0">
                <a:hlinkClick r:id="rId2"/>
              </a:rPr>
              <a:t>www.smarterbalancedlibrary.org</a:t>
            </a:r>
            <a:endParaRPr lang="en-US" dirty="0"/>
          </a:p>
          <a:p>
            <a:endParaRPr lang="en-US" dirty="0"/>
          </a:p>
          <a:p>
            <a:r>
              <a:rPr lang="en-US" dirty="0" smtClean="0"/>
              <a:t>Reference: </a:t>
            </a:r>
            <a:r>
              <a:rPr lang="en-US" b="1" dirty="0"/>
              <a:t>Understanding Steps to Solving </a:t>
            </a:r>
            <a:r>
              <a:rPr lang="en-US" b="1" dirty="0" smtClean="0"/>
              <a:t>Equations. </a:t>
            </a:r>
            <a:r>
              <a:rPr lang="en-US" dirty="0" smtClean="0"/>
              <a:t>Author</a:t>
            </a:r>
            <a:r>
              <a:rPr lang="en-US" dirty="0"/>
              <a:t>: Mathematics Assessment Project (MAP) Owner: MARS, Shell Center, University of Nottingham </a:t>
            </a:r>
          </a:p>
          <a:p>
            <a:endParaRPr lang="en-US" dirty="0"/>
          </a:p>
        </p:txBody>
      </p:sp>
    </p:spTree>
    <p:extLst>
      <p:ext uri="{BB962C8B-B14F-4D97-AF65-F5344CB8AC3E}">
        <p14:creationId xmlns:p14="http://schemas.microsoft.com/office/powerpoint/2010/main" val="15697600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457200" y="274638"/>
            <a:ext cx="8229600" cy="673100"/>
          </a:xfrm>
        </p:spPr>
        <p:txBody>
          <a:bodyPr/>
          <a:lstStyle/>
          <a:p>
            <a:r>
              <a:rPr lang="en-US" smtClean="0">
                <a:latin typeface="Rockwell" charset="0"/>
              </a:rPr>
              <a:t>Writing Algebraic Expressions</a:t>
            </a:r>
          </a:p>
        </p:txBody>
      </p:sp>
      <p:sp>
        <p:nvSpPr>
          <p:cNvPr id="10242" name="Content Placeholder 2"/>
          <p:cNvSpPr>
            <a:spLocks noGrp="1"/>
          </p:cNvSpPr>
          <p:nvPr>
            <p:ph idx="1"/>
          </p:nvPr>
        </p:nvSpPr>
        <p:spPr>
          <a:xfrm>
            <a:off x="457200" y="1162050"/>
            <a:ext cx="8229600" cy="4964113"/>
          </a:xfrm>
        </p:spPr>
        <p:txBody>
          <a:bodyPr/>
          <a:lstStyle/>
          <a:p>
            <a:pPr marL="0" indent="0">
              <a:buFont typeface="Arial" charset="0"/>
              <a:buNone/>
            </a:pPr>
            <a:r>
              <a:rPr lang="en-US" dirty="0" smtClean="0"/>
              <a:t> </a:t>
            </a:r>
          </a:p>
        </p:txBody>
      </p:sp>
      <p:sp>
        <p:nvSpPr>
          <p:cNvPr id="10243" name="Slide Number Placeholder 3"/>
          <p:cNvSpPr>
            <a:spLocks noGrp="1"/>
          </p:cNvSpPr>
          <p:nvPr>
            <p:ph type="sldNum" sz="quarter" idx="4294967295"/>
          </p:nvPr>
        </p:nvSpPr>
        <p:spPr bwMode="auto">
          <a:xfrm>
            <a:off x="7153275" y="6151563"/>
            <a:ext cx="1533525" cy="215900"/>
          </a:xfrm>
          <a:prstGeom prst="rect">
            <a:avLst/>
          </a:prstGeom>
          <a:noFill/>
          <a:ln>
            <a:miter lim="800000"/>
            <a:headEnd/>
            <a:tailEnd/>
          </a:ln>
        </p:spPr>
        <p:txBody>
          <a:bodyPr/>
          <a:lstStyle/>
          <a:p>
            <a:r>
              <a:rPr lang="en-US"/>
              <a:t>P-</a:t>
            </a:r>
            <a:fld id="{294DC1C2-BE43-4785-AF53-4D7B3CBE6644}" type="slidenum">
              <a:rPr lang="en-US"/>
              <a:pPr/>
              <a:t>59</a:t>
            </a:fld>
            <a:endParaRPr lang="en-US"/>
          </a:p>
        </p:txBody>
      </p:sp>
      <p:pic>
        <p:nvPicPr>
          <p:cNvPr id="10244" name="Picture 2" descr="PPP_slide.eps"/>
          <p:cNvPicPr>
            <a:picLocks noChangeAspect="1"/>
          </p:cNvPicPr>
          <p:nvPr/>
        </p:nvPicPr>
        <p:blipFill>
          <a:blip r:embed="rId2"/>
          <a:srcRect t="389" r="65833" b="-389"/>
          <a:stretch>
            <a:fillRect/>
          </a:stretch>
        </p:blipFill>
        <p:spPr bwMode="auto">
          <a:xfrm>
            <a:off x="2849563" y="1181100"/>
            <a:ext cx="3444875" cy="3600450"/>
          </a:xfrm>
          <a:prstGeom prst="rect">
            <a:avLst/>
          </a:prstGeom>
          <a:noFill/>
          <a:ln w="9525">
            <a:noFill/>
            <a:miter lim="800000"/>
            <a:headEnd/>
            <a:tailEnd/>
          </a:ln>
        </p:spPr>
      </p:pic>
      <p:sp>
        <p:nvSpPr>
          <p:cNvPr id="10245" name="TextBox 3"/>
          <p:cNvSpPr txBox="1">
            <a:spLocks noChangeArrowheads="1"/>
          </p:cNvSpPr>
          <p:nvPr/>
        </p:nvSpPr>
        <p:spPr bwMode="auto">
          <a:xfrm>
            <a:off x="1244600" y="4965700"/>
            <a:ext cx="6827838" cy="523875"/>
          </a:xfrm>
          <a:prstGeom prst="rect">
            <a:avLst/>
          </a:prstGeom>
          <a:noFill/>
          <a:ln w="9525">
            <a:noFill/>
            <a:miter lim="800000"/>
            <a:headEnd/>
            <a:tailEnd/>
          </a:ln>
        </p:spPr>
        <p:txBody>
          <a:bodyPr wrap="none">
            <a:spAutoFit/>
          </a:bodyPr>
          <a:lstStyle/>
          <a:p>
            <a:r>
              <a:rPr lang="en-US" sz="2800"/>
              <a:t>Area of rectangle = _ _ _ _ _ _ _ _ _ _ _ _  </a:t>
            </a:r>
          </a:p>
        </p:txBody>
      </p:sp>
    </p:spTree>
    <p:extLst>
      <p:ext uri="{BB962C8B-B14F-4D97-AF65-F5344CB8AC3E}">
        <p14:creationId xmlns:p14="http://schemas.microsoft.com/office/powerpoint/2010/main" val="1181017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503238"/>
            <a:ext cx="7313613" cy="868362"/>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800" dirty="0" smtClean="0"/>
              <a:t>Operations &amp; Algebraic Thinking-  </a:t>
            </a:r>
          </a:p>
          <a:p>
            <a:r>
              <a:rPr lang="en-US" sz="2800" dirty="0" smtClean="0"/>
              <a:t>Increased Coherence, Focus and Rigor</a:t>
            </a:r>
            <a:endParaRPr lang="en-US" sz="2800" dirty="0"/>
          </a:p>
        </p:txBody>
      </p:sp>
      <p:graphicFrame>
        <p:nvGraphicFramePr>
          <p:cNvPr id="5" name="Content Placeholder 3"/>
          <p:cNvGraphicFramePr>
            <a:graphicFrameLocks/>
          </p:cNvGraphicFramePr>
          <p:nvPr>
            <p:extLst>
              <p:ext uri="{D42A27DB-BD31-4B8C-83A1-F6EECF244321}">
                <p14:modId xmlns:p14="http://schemas.microsoft.com/office/powerpoint/2010/main" val="1155094147"/>
              </p:ext>
            </p:extLst>
          </p:nvPr>
        </p:nvGraphicFramePr>
        <p:xfrm>
          <a:off x="491067" y="1574800"/>
          <a:ext cx="8360833" cy="4846320"/>
        </p:xfrm>
        <a:graphic>
          <a:graphicData uri="http://schemas.openxmlformats.org/drawingml/2006/table">
            <a:tbl>
              <a:tblPr firstRow="1" bandRow="1">
                <a:tableStyleId>{5C22544A-7EE6-4342-B048-85BDC9FD1C3A}</a:tableStyleId>
              </a:tblPr>
              <a:tblGrid>
                <a:gridCol w="1540933"/>
                <a:gridCol w="3797300"/>
                <a:gridCol w="3022600"/>
              </a:tblGrid>
              <a:tr h="0">
                <a:tc>
                  <a:txBody>
                    <a:bodyPr/>
                    <a:lstStyle/>
                    <a:p>
                      <a:r>
                        <a:rPr lang="en-US" dirty="0" smtClean="0"/>
                        <a:t>Math</a:t>
                      </a:r>
                      <a:r>
                        <a:rPr lang="en-US" baseline="0" dirty="0" smtClean="0"/>
                        <a:t> Practices</a:t>
                      </a:r>
                      <a:endParaRPr lang="en-US" dirty="0"/>
                    </a:p>
                  </a:txBody>
                  <a:tcPr/>
                </a:tc>
                <a:tc>
                  <a:txBody>
                    <a:bodyPr/>
                    <a:lstStyle/>
                    <a:p>
                      <a:r>
                        <a:rPr lang="en-US" dirty="0" smtClean="0"/>
                        <a:t>Grade K</a:t>
                      </a:r>
                      <a:endParaRPr lang="en-US" dirty="0"/>
                    </a:p>
                  </a:txBody>
                  <a:tcPr/>
                </a:tc>
                <a:tc>
                  <a:txBody>
                    <a:bodyPr/>
                    <a:lstStyle/>
                    <a:p>
                      <a:r>
                        <a:rPr lang="en-US" dirty="0" smtClean="0"/>
                        <a:t>Mathematical</a:t>
                      </a:r>
                      <a:r>
                        <a:rPr lang="en-US" baseline="0" dirty="0" smtClean="0"/>
                        <a:t> Concepts</a:t>
                      </a:r>
                      <a:endParaRPr lang="en-US" dirty="0"/>
                    </a:p>
                  </a:txBody>
                  <a:tcPr/>
                </a:tc>
              </a:tr>
              <a:tr h="576329">
                <a:tc>
                  <a:txBody>
                    <a:bodyPr/>
                    <a:lstStyle/>
                    <a:p>
                      <a:r>
                        <a:rPr lang="en-US" dirty="0" smtClean="0"/>
                        <a:t>MP</a:t>
                      </a:r>
                      <a:r>
                        <a:rPr lang="en-US" baseline="0" dirty="0" smtClean="0"/>
                        <a:t>1 </a:t>
                      </a:r>
                      <a:r>
                        <a:rPr lang="en-US" dirty="0" smtClean="0"/>
                        <a:t>MP3</a:t>
                      </a:r>
                      <a:endParaRPr lang="en-US" dirty="0"/>
                    </a:p>
                  </a:txBody>
                  <a:tcPr/>
                </a:tc>
                <a:tc>
                  <a:txBody>
                    <a:bodyPr/>
                    <a:lstStyle/>
                    <a:p>
                      <a:r>
                        <a:rPr lang="en-US" dirty="0" smtClean="0"/>
                        <a:t>Modeling</a:t>
                      </a:r>
                      <a:r>
                        <a:rPr lang="en-US" baseline="0" dirty="0" smtClean="0"/>
                        <a:t> +, - of numbers within 10 using objects, drawing, and real world problems, etc.</a:t>
                      </a:r>
                    </a:p>
                  </a:txBody>
                  <a:tcPr/>
                </a:tc>
                <a:tc>
                  <a:txBody>
                    <a:bodyPr/>
                    <a:lstStyle/>
                    <a:p>
                      <a:r>
                        <a:rPr lang="en-US" dirty="0" smtClean="0"/>
                        <a:t>Algebraic thinking, using objects, drawings, verbal</a:t>
                      </a:r>
                      <a:r>
                        <a:rPr lang="en-US" baseline="0" dirty="0" smtClean="0"/>
                        <a:t> expressions, or equations.  </a:t>
                      </a:r>
                      <a:endParaRPr lang="en-US" dirty="0"/>
                    </a:p>
                  </a:txBody>
                  <a:tcPr/>
                </a:tc>
              </a:tr>
              <a:tr h="853440">
                <a:tc>
                  <a:txBody>
                    <a:bodyPr/>
                    <a:lstStyle/>
                    <a:p>
                      <a:r>
                        <a:rPr lang="en-US" baseline="0" dirty="0" smtClean="0"/>
                        <a:t>MP1 and MP6 </a:t>
                      </a:r>
                      <a:endParaRPr lang="en-US" dirty="0"/>
                    </a:p>
                  </a:txBody>
                  <a:tcPr/>
                </a:tc>
                <a:tc>
                  <a:txBody>
                    <a:bodyPr/>
                    <a:lstStyle/>
                    <a:p>
                      <a:r>
                        <a:rPr lang="en-US" baseline="0" dirty="0" smtClean="0"/>
                        <a:t>Decomposition of numbers: </a:t>
                      </a:r>
                    </a:p>
                    <a:p>
                      <a:r>
                        <a:rPr lang="en-US" baseline="0" dirty="0" smtClean="0"/>
                        <a:t>5=1+4, 5=2+3, etc</a:t>
                      </a:r>
                    </a:p>
                    <a:p>
                      <a:r>
                        <a:rPr lang="en-US" baseline="0" dirty="0" smtClean="0"/>
                        <a:t>10=1+9, 10=2+8, 10=3+7. </a:t>
                      </a:r>
                      <a:endParaRPr lang="en-US" dirty="0" smtClean="0"/>
                    </a:p>
                  </a:txBody>
                  <a:tcPr/>
                </a:tc>
                <a:tc>
                  <a:txBody>
                    <a:bodyPr/>
                    <a:lstStyle/>
                    <a:p>
                      <a:r>
                        <a:rPr lang="en-US" dirty="0" smtClean="0"/>
                        <a:t>Understand multiple ways of decomposition.</a:t>
                      </a:r>
                      <a:endParaRPr lang="en-US" dirty="0"/>
                    </a:p>
                  </a:txBody>
                  <a:tcPr/>
                </a:tc>
              </a:tr>
              <a:tr h="823326">
                <a:tc>
                  <a:txBody>
                    <a:bodyPr/>
                    <a:lstStyle/>
                    <a:p>
                      <a:r>
                        <a:rPr lang="en-US" dirty="0" smtClean="0"/>
                        <a:t>Coherence</a:t>
                      </a:r>
                      <a:endParaRPr lang="en-US" dirty="0"/>
                    </a:p>
                  </a:txBody>
                  <a:tcPr/>
                </a:tc>
                <a:tc>
                  <a:txBody>
                    <a:bodyPr/>
                    <a:lstStyle/>
                    <a:p>
                      <a:r>
                        <a:rPr lang="en-US" dirty="0" smtClean="0"/>
                        <a:t>Understand</a:t>
                      </a:r>
                      <a:r>
                        <a:rPr lang="en-US" baseline="0" dirty="0" smtClean="0"/>
                        <a:t> addition as putting together and adding to, subtraction as taking apart and taking from. </a:t>
                      </a:r>
                      <a:endParaRPr lang="en-US" dirty="0"/>
                    </a:p>
                  </a:txBody>
                  <a:tcPr/>
                </a:tc>
                <a:tc>
                  <a:txBody>
                    <a:bodyPr/>
                    <a:lstStyle/>
                    <a:p>
                      <a:r>
                        <a:rPr lang="en-US" dirty="0" smtClean="0"/>
                        <a:t>The</a:t>
                      </a:r>
                      <a:r>
                        <a:rPr lang="en-US" baseline="0" dirty="0" smtClean="0"/>
                        <a:t> meaning addition and subtraction. </a:t>
                      </a:r>
                      <a:endParaRPr lang="en-US" dirty="0"/>
                    </a:p>
                  </a:txBody>
                  <a:tcPr/>
                </a:tc>
              </a:tr>
              <a:tr h="920051">
                <a:tc>
                  <a:txBody>
                    <a:bodyPr/>
                    <a:lstStyle/>
                    <a:p>
                      <a:r>
                        <a:rPr lang="en-US" dirty="0" smtClean="0"/>
                        <a:t>Fluency</a:t>
                      </a:r>
                      <a:endParaRPr lang="en-US" dirty="0"/>
                    </a:p>
                  </a:txBody>
                  <a:tcPr/>
                </a:tc>
                <a:tc>
                  <a:txBody>
                    <a:bodyPr/>
                    <a:lstStyle/>
                    <a:p>
                      <a:r>
                        <a:rPr lang="en-US" baseline="0" dirty="0" smtClean="0"/>
                        <a:t>Addition and subtraction within 5. </a:t>
                      </a:r>
                    </a:p>
                    <a:p>
                      <a:r>
                        <a:rPr lang="en-US" baseline="0" dirty="0" smtClean="0"/>
                        <a:t>Composition and decomposition within 10 and move to 11 to 19.</a:t>
                      </a:r>
                    </a:p>
                  </a:txBody>
                  <a:tcPr/>
                </a:tc>
                <a:tc>
                  <a:txBody>
                    <a:bodyPr/>
                    <a:lstStyle/>
                    <a:p>
                      <a:r>
                        <a:rPr lang="en-US" dirty="0" smtClean="0"/>
                        <a:t>Computational</a:t>
                      </a:r>
                      <a:r>
                        <a:rPr lang="en-US" baseline="0" dirty="0" smtClean="0"/>
                        <a:t> Fluency</a:t>
                      </a:r>
                      <a:endParaRPr lang="en-US" dirty="0"/>
                    </a:p>
                  </a:txBody>
                  <a:tcPr/>
                </a:tc>
              </a:tr>
            </a:tbl>
          </a:graphicData>
        </a:graphic>
      </p:graphicFrame>
    </p:spTree>
    <p:extLst>
      <p:ext uri="{BB962C8B-B14F-4D97-AF65-F5344CB8AC3E}">
        <p14:creationId xmlns:p14="http://schemas.microsoft.com/office/powerpoint/2010/main" val="35237013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457200" y="274638"/>
            <a:ext cx="8229600" cy="673100"/>
          </a:xfrm>
        </p:spPr>
        <p:txBody>
          <a:bodyPr/>
          <a:lstStyle/>
          <a:p>
            <a:r>
              <a:rPr lang="en-US" smtClean="0">
                <a:latin typeface="Rockwell" charset="0"/>
              </a:rPr>
              <a:t>Writing Algebraic Expressions</a:t>
            </a:r>
          </a:p>
        </p:txBody>
      </p:sp>
      <p:sp>
        <p:nvSpPr>
          <p:cNvPr id="10242" name="Content Placeholder 2"/>
          <p:cNvSpPr>
            <a:spLocks noGrp="1"/>
          </p:cNvSpPr>
          <p:nvPr>
            <p:ph idx="1"/>
          </p:nvPr>
        </p:nvSpPr>
        <p:spPr>
          <a:xfrm>
            <a:off x="457200" y="1162050"/>
            <a:ext cx="8229600" cy="4964113"/>
          </a:xfrm>
        </p:spPr>
        <p:txBody>
          <a:bodyPr/>
          <a:lstStyle/>
          <a:p>
            <a:pPr marL="0" indent="0">
              <a:buFont typeface="Arial" charset="0"/>
              <a:buNone/>
            </a:pPr>
            <a:r>
              <a:rPr lang="en-US" dirty="0" smtClean="0"/>
              <a:t> </a:t>
            </a:r>
          </a:p>
        </p:txBody>
      </p:sp>
      <p:sp>
        <p:nvSpPr>
          <p:cNvPr id="10243" name="Slide Number Placeholder 3"/>
          <p:cNvSpPr>
            <a:spLocks noGrp="1"/>
          </p:cNvSpPr>
          <p:nvPr>
            <p:ph type="sldNum" sz="quarter" idx="4294967295"/>
          </p:nvPr>
        </p:nvSpPr>
        <p:spPr bwMode="auto">
          <a:xfrm>
            <a:off x="7153275" y="6151563"/>
            <a:ext cx="1533525" cy="215900"/>
          </a:xfrm>
          <a:prstGeom prst="rect">
            <a:avLst/>
          </a:prstGeom>
          <a:noFill/>
          <a:ln>
            <a:miter lim="800000"/>
            <a:headEnd/>
            <a:tailEnd/>
          </a:ln>
        </p:spPr>
        <p:txBody>
          <a:bodyPr/>
          <a:lstStyle/>
          <a:p>
            <a:r>
              <a:rPr lang="en-US"/>
              <a:t>P-</a:t>
            </a:r>
            <a:fld id="{294DC1C2-BE43-4785-AF53-4D7B3CBE6644}" type="slidenum">
              <a:rPr lang="en-US"/>
              <a:pPr/>
              <a:t>60</a:t>
            </a:fld>
            <a:endParaRPr lang="en-US"/>
          </a:p>
        </p:txBody>
      </p:sp>
      <p:pic>
        <p:nvPicPr>
          <p:cNvPr id="10244" name="Picture 2" descr="PPP_slide.eps"/>
          <p:cNvPicPr>
            <a:picLocks noChangeAspect="1"/>
          </p:cNvPicPr>
          <p:nvPr/>
        </p:nvPicPr>
        <p:blipFill>
          <a:blip r:embed="rId2"/>
          <a:srcRect t="389" r="65833" b="-389"/>
          <a:stretch>
            <a:fillRect/>
          </a:stretch>
        </p:blipFill>
        <p:spPr bwMode="auto">
          <a:xfrm>
            <a:off x="2849563" y="1181100"/>
            <a:ext cx="3444875" cy="3600450"/>
          </a:xfrm>
          <a:prstGeom prst="rect">
            <a:avLst/>
          </a:prstGeom>
          <a:noFill/>
          <a:ln w="9525">
            <a:noFill/>
            <a:miter lim="800000"/>
            <a:headEnd/>
            <a:tailEnd/>
          </a:ln>
        </p:spPr>
      </p:pic>
      <p:sp>
        <p:nvSpPr>
          <p:cNvPr id="10245" name="TextBox 3"/>
          <p:cNvSpPr txBox="1">
            <a:spLocks noChangeArrowheads="1"/>
          </p:cNvSpPr>
          <p:nvPr/>
        </p:nvSpPr>
        <p:spPr bwMode="auto">
          <a:xfrm>
            <a:off x="1244600" y="4965700"/>
            <a:ext cx="6827838" cy="523875"/>
          </a:xfrm>
          <a:prstGeom prst="rect">
            <a:avLst/>
          </a:prstGeom>
          <a:noFill/>
          <a:ln w="9525">
            <a:noFill/>
            <a:miter lim="800000"/>
            <a:headEnd/>
            <a:tailEnd/>
          </a:ln>
        </p:spPr>
        <p:txBody>
          <a:bodyPr wrap="none">
            <a:spAutoFit/>
          </a:bodyPr>
          <a:lstStyle/>
          <a:p>
            <a:r>
              <a:rPr lang="en-US" sz="2800"/>
              <a:t>Area of rectangle = _ _ _ _ _ _ _ _ _ _ _ _  </a:t>
            </a:r>
          </a:p>
        </p:txBody>
      </p:sp>
    </p:spTree>
    <p:extLst>
      <p:ext uri="{BB962C8B-B14F-4D97-AF65-F5344CB8AC3E}">
        <p14:creationId xmlns:p14="http://schemas.microsoft.com/office/powerpoint/2010/main" val="18049603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457200" y="274638"/>
            <a:ext cx="8229600" cy="673100"/>
          </a:xfrm>
        </p:spPr>
        <p:txBody>
          <a:bodyPr/>
          <a:lstStyle/>
          <a:p>
            <a:r>
              <a:rPr lang="en-US" smtClean="0">
                <a:latin typeface="Rockwell" charset="0"/>
              </a:rPr>
              <a:t>Writing Algebraic Expressions</a:t>
            </a:r>
          </a:p>
        </p:txBody>
      </p:sp>
      <p:sp>
        <p:nvSpPr>
          <p:cNvPr id="10242" name="Content Placeholder 2"/>
          <p:cNvSpPr>
            <a:spLocks noGrp="1"/>
          </p:cNvSpPr>
          <p:nvPr>
            <p:ph idx="1"/>
          </p:nvPr>
        </p:nvSpPr>
        <p:spPr>
          <a:xfrm>
            <a:off x="457200" y="1162050"/>
            <a:ext cx="8229600" cy="4964113"/>
          </a:xfrm>
        </p:spPr>
        <p:txBody>
          <a:bodyPr/>
          <a:lstStyle/>
          <a:p>
            <a:pPr marL="0" indent="0">
              <a:buFont typeface="Arial" charset="0"/>
              <a:buNone/>
            </a:pPr>
            <a:r>
              <a:rPr lang="en-US" dirty="0" smtClean="0"/>
              <a:t> </a:t>
            </a:r>
          </a:p>
        </p:txBody>
      </p:sp>
      <p:sp>
        <p:nvSpPr>
          <p:cNvPr id="10243" name="Slide Number Placeholder 3"/>
          <p:cNvSpPr>
            <a:spLocks noGrp="1"/>
          </p:cNvSpPr>
          <p:nvPr>
            <p:ph type="sldNum" sz="quarter" idx="4294967295"/>
          </p:nvPr>
        </p:nvSpPr>
        <p:spPr bwMode="auto">
          <a:xfrm>
            <a:off x="7153275" y="6151563"/>
            <a:ext cx="1533525" cy="215900"/>
          </a:xfrm>
          <a:prstGeom prst="rect">
            <a:avLst/>
          </a:prstGeom>
          <a:noFill/>
          <a:ln>
            <a:miter lim="800000"/>
            <a:headEnd/>
            <a:tailEnd/>
          </a:ln>
        </p:spPr>
        <p:txBody>
          <a:bodyPr/>
          <a:lstStyle/>
          <a:p>
            <a:r>
              <a:rPr lang="en-US"/>
              <a:t>P-</a:t>
            </a:r>
            <a:fld id="{294DC1C2-BE43-4785-AF53-4D7B3CBE6644}" type="slidenum">
              <a:rPr lang="en-US"/>
              <a:pPr/>
              <a:t>61</a:t>
            </a:fld>
            <a:endParaRPr lang="en-US"/>
          </a:p>
        </p:txBody>
      </p:sp>
      <p:pic>
        <p:nvPicPr>
          <p:cNvPr id="10244" name="Picture 2" descr="PPP_slide.eps"/>
          <p:cNvPicPr>
            <a:picLocks noChangeAspect="1"/>
          </p:cNvPicPr>
          <p:nvPr/>
        </p:nvPicPr>
        <p:blipFill>
          <a:blip r:embed="rId2"/>
          <a:srcRect t="389" r="65833" b="-389"/>
          <a:stretch>
            <a:fillRect/>
          </a:stretch>
        </p:blipFill>
        <p:spPr bwMode="auto">
          <a:xfrm>
            <a:off x="2849563" y="1181100"/>
            <a:ext cx="3444875" cy="3600450"/>
          </a:xfrm>
          <a:prstGeom prst="rect">
            <a:avLst/>
          </a:prstGeom>
          <a:noFill/>
          <a:ln w="9525">
            <a:noFill/>
            <a:miter lim="800000"/>
            <a:headEnd/>
            <a:tailEnd/>
          </a:ln>
        </p:spPr>
      </p:pic>
      <p:sp>
        <p:nvSpPr>
          <p:cNvPr id="10245" name="TextBox 3"/>
          <p:cNvSpPr txBox="1">
            <a:spLocks noChangeArrowheads="1"/>
          </p:cNvSpPr>
          <p:nvPr/>
        </p:nvSpPr>
        <p:spPr bwMode="auto">
          <a:xfrm>
            <a:off x="1244600" y="4965700"/>
            <a:ext cx="6827838" cy="523875"/>
          </a:xfrm>
          <a:prstGeom prst="rect">
            <a:avLst/>
          </a:prstGeom>
          <a:noFill/>
          <a:ln w="9525">
            <a:noFill/>
            <a:miter lim="800000"/>
            <a:headEnd/>
            <a:tailEnd/>
          </a:ln>
        </p:spPr>
        <p:txBody>
          <a:bodyPr wrap="none">
            <a:spAutoFit/>
          </a:bodyPr>
          <a:lstStyle/>
          <a:p>
            <a:r>
              <a:rPr lang="en-US" sz="2800"/>
              <a:t>Area of rectangle = _ _ _ _ _ _ _ _ _ _ _ _  </a:t>
            </a:r>
          </a:p>
        </p:txBody>
      </p:sp>
    </p:spTree>
    <p:extLst>
      <p:ext uri="{BB962C8B-B14F-4D97-AF65-F5344CB8AC3E}">
        <p14:creationId xmlns:p14="http://schemas.microsoft.com/office/powerpoint/2010/main" val="19159728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274638"/>
            <a:ext cx="8229600" cy="673100"/>
          </a:xfrm>
        </p:spPr>
        <p:txBody>
          <a:bodyPr/>
          <a:lstStyle/>
          <a:p>
            <a:r>
              <a:rPr lang="en-US" smtClean="0">
                <a:latin typeface="Rockwell" charset="0"/>
              </a:rPr>
              <a:t>Which Equations Describe The Story?</a:t>
            </a:r>
            <a:endParaRPr lang="en-GB" smtClean="0">
              <a:latin typeface="Rockwell" charset="0"/>
            </a:endParaRPr>
          </a:p>
        </p:txBody>
      </p:sp>
      <p:sp>
        <p:nvSpPr>
          <p:cNvPr id="13314" name="Slide Number Placeholder 3"/>
          <p:cNvSpPr>
            <a:spLocks noGrp="1"/>
          </p:cNvSpPr>
          <p:nvPr>
            <p:ph type="sldNum" sz="quarter" idx="4294967295"/>
          </p:nvPr>
        </p:nvSpPr>
        <p:spPr bwMode="auto">
          <a:xfrm>
            <a:off x="7153275" y="6151563"/>
            <a:ext cx="1533525" cy="215900"/>
          </a:xfrm>
          <a:prstGeom prst="rect">
            <a:avLst/>
          </a:prstGeom>
          <a:noFill/>
          <a:ln>
            <a:miter lim="800000"/>
            <a:headEnd/>
            <a:tailEnd/>
          </a:ln>
        </p:spPr>
        <p:txBody>
          <a:bodyPr/>
          <a:lstStyle/>
          <a:p>
            <a:r>
              <a:rPr lang="en-US"/>
              <a:t>P-</a:t>
            </a:r>
            <a:fld id="{46D29B05-95AD-4DF0-A165-052C3E5A8B01}" type="slidenum">
              <a:rPr lang="en-US"/>
              <a:pPr/>
              <a:t>62</a:t>
            </a:fld>
            <a:endParaRPr lang="en-US"/>
          </a:p>
        </p:txBody>
      </p:sp>
      <p:graphicFrame>
        <p:nvGraphicFramePr>
          <p:cNvPr id="5" name="Table 4"/>
          <p:cNvGraphicFramePr>
            <a:graphicFrameLocks noGrp="1"/>
          </p:cNvGraphicFramePr>
          <p:nvPr/>
        </p:nvGraphicFramePr>
        <p:xfrm>
          <a:off x="457200" y="1397000"/>
          <a:ext cx="8229600" cy="4450098"/>
        </p:xfrm>
        <a:graphic>
          <a:graphicData uri="http://schemas.openxmlformats.org/drawingml/2006/table">
            <a:tbl>
              <a:tblPr bandRow="1">
                <a:tableStyleId>{5DA37D80-6434-44D0-A028-1B22A696006F}</a:tableStyleId>
              </a:tblPr>
              <a:tblGrid>
                <a:gridCol w="4114800"/>
                <a:gridCol w="4114800"/>
              </a:tblGrid>
              <a:tr h="4084638">
                <a:tc>
                  <a:txBody>
                    <a:bodyPr/>
                    <a:lstStyle/>
                    <a:p>
                      <a:endParaRPr lang="en-US" sz="1800" dirty="0" smtClean="0"/>
                    </a:p>
                    <a:p>
                      <a:pPr algn="ctr"/>
                      <a:r>
                        <a:rPr lang="en-US" sz="2400" baseline="0" dirty="0" smtClean="0">
                          <a:latin typeface="+mj-lt"/>
                        </a:rPr>
                        <a:t>A pencil costs $2 less than a notebook.</a:t>
                      </a:r>
                    </a:p>
                    <a:p>
                      <a:pPr algn="ctr"/>
                      <a:endParaRPr lang="en-US" sz="2400" baseline="0" dirty="0" smtClean="0">
                        <a:latin typeface="+mj-lt"/>
                      </a:endParaRPr>
                    </a:p>
                    <a:p>
                      <a:pPr algn="ctr"/>
                      <a:r>
                        <a:rPr lang="en-US" sz="2400" baseline="0" dirty="0" smtClean="0">
                          <a:latin typeface="+mj-lt"/>
                        </a:rPr>
                        <a:t>A pen costs 3 times as much as a pencil.</a:t>
                      </a:r>
                    </a:p>
                    <a:p>
                      <a:pPr algn="ctr"/>
                      <a:endParaRPr lang="en-US" sz="2400" baseline="0" dirty="0" smtClean="0">
                        <a:latin typeface="+mj-lt"/>
                      </a:endParaRPr>
                    </a:p>
                    <a:p>
                      <a:pPr algn="ctr"/>
                      <a:r>
                        <a:rPr lang="en-US" sz="2400" baseline="0" dirty="0" smtClean="0">
                          <a:latin typeface="+mj-lt"/>
                        </a:rPr>
                        <a:t>The pen costs $9</a:t>
                      </a:r>
                    </a:p>
                    <a:p>
                      <a:pPr algn="ctr"/>
                      <a:endParaRPr lang="en-US" sz="2800" baseline="0" dirty="0" smtClean="0"/>
                    </a:p>
                    <a:p>
                      <a:pPr algn="ctr"/>
                      <a:r>
                        <a:rPr lang="en-US" sz="2400" baseline="0" dirty="0" smtClean="0">
                          <a:latin typeface="+mj-lt"/>
                        </a:rPr>
                        <a:t>Which of the four equations opposite describe this story?</a:t>
                      </a:r>
                      <a:endParaRPr lang="en-US" sz="2400" dirty="0" smtClean="0">
                        <a:latin typeface="+mj-lt"/>
                      </a:endParaRPr>
                    </a:p>
                  </a:txBody>
                  <a:tcPr marT="45729" marB="45729"/>
                </a:tc>
                <a:tc>
                  <a:txBody>
                    <a:bodyPr/>
                    <a:lstStyle/>
                    <a:p>
                      <a:pPr algn="ctr"/>
                      <a:endParaRPr lang="en-US" sz="1800" dirty="0" smtClean="0"/>
                    </a:p>
                    <a:p>
                      <a:pPr algn="ctr"/>
                      <a:r>
                        <a:rPr lang="en-US" sz="2000" dirty="0" smtClean="0">
                          <a:latin typeface="+mj-lt"/>
                        </a:rPr>
                        <a:t>Let </a:t>
                      </a:r>
                      <a:r>
                        <a:rPr lang="en-US" sz="2000" i="1" dirty="0" smtClean="0">
                          <a:latin typeface="+mn-lt"/>
                        </a:rPr>
                        <a:t>x</a:t>
                      </a:r>
                      <a:r>
                        <a:rPr lang="en-US" sz="2000" dirty="0" smtClean="0">
                          <a:latin typeface="+mj-lt"/>
                        </a:rPr>
                        <a:t> represent the cost of  notebook.</a:t>
                      </a:r>
                    </a:p>
                  </a:txBody>
                  <a:tcPr marT="45729" marB="45729"/>
                </a:tc>
              </a:tr>
            </a:tbl>
          </a:graphicData>
        </a:graphic>
      </p:graphicFrame>
      <p:graphicFrame>
        <p:nvGraphicFramePr>
          <p:cNvPr id="13323" name="Object 2"/>
          <p:cNvGraphicFramePr>
            <a:graphicFrameLocks noChangeAspect="1"/>
          </p:cNvGraphicFramePr>
          <p:nvPr/>
        </p:nvGraphicFramePr>
        <p:xfrm>
          <a:off x="5222875" y="2636838"/>
          <a:ext cx="2900363" cy="2092325"/>
        </p:xfrm>
        <a:graphic>
          <a:graphicData uri="http://schemas.openxmlformats.org/presentationml/2006/ole">
            <mc:AlternateContent xmlns:mc="http://schemas.openxmlformats.org/markup-compatibility/2006">
              <mc:Choice xmlns:v="urn:schemas-microsoft-com:vml" Requires="v">
                <p:oleObj spid="_x0000_s1029" name="Equation" r:id="rId3" imgW="1143000" imgH="825500" progId="Equation.3">
                  <p:embed/>
                </p:oleObj>
              </mc:Choice>
              <mc:Fallback>
                <p:oleObj name="Equation" r:id="rId3" imgW="1143000" imgH="825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75" y="2636838"/>
                        <a:ext cx="2900363" cy="20923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9071879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19517" y="671513"/>
            <a:ext cx="8905420" cy="5450880"/>
          </a:xfrm>
        </p:spPr>
      </p:pic>
    </p:spTree>
    <p:extLst>
      <p:ext uri="{BB962C8B-B14F-4D97-AF65-F5344CB8AC3E}">
        <p14:creationId xmlns:p14="http://schemas.microsoft.com/office/powerpoint/2010/main" val="16672715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6787" y="488950"/>
            <a:ext cx="8924471" cy="5783263"/>
          </a:xfrm>
        </p:spPr>
      </p:pic>
    </p:spTree>
    <p:extLst>
      <p:ext uri="{BB962C8B-B14F-4D97-AF65-F5344CB8AC3E}">
        <p14:creationId xmlns:p14="http://schemas.microsoft.com/office/powerpoint/2010/main" val="11882619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82587"/>
          </a:xfrm>
        </p:spPr>
        <p:txBody>
          <a:bodyPr>
            <a:normAutofit fontScale="90000"/>
          </a:bodyPr>
          <a:lstStyle/>
          <a:p>
            <a:r>
              <a:rPr lang="en-US" dirty="0" smtClean="0"/>
              <a:t>References :</a:t>
            </a:r>
            <a:endParaRPr lang="en-US" dirty="0"/>
          </a:p>
        </p:txBody>
      </p:sp>
      <p:sp>
        <p:nvSpPr>
          <p:cNvPr id="3" name="Content Placeholder 2"/>
          <p:cNvSpPr>
            <a:spLocks noGrp="1"/>
          </p:cNvSpPr>
          <p:nvPr>
            <p:ph sz="quarter" idx="1"/>
          </p:nvPr>
        </p:nvSpPr>
        <p:spPr>
          <a:xfrm>
            <a:off x="600074" y="657225"/>
            <a:ext cx="7667625" cy="6200775"/>
          </a:xfrm>
        </p:spPr>
        <p:txBody>
          <a:bodyPr>
            <a:normAutofit fontScale="70000" lnSpcReduction="20000"/>
          </a:bodyPr>
          <a:lstStyle/>
          <a:p>
            <a:r>
              <a:rPr lang="en-US" dirty="0" smtClean="0">
                <a:hlinkClick r:id="rId3"/>
              </a:rPr>
              <a:t>http://www.readwritethink.org/professional-development/strategy-guides/using-think-pair-share-30626.html</a:t>
            </a:r>
            <a:endParaRPr lang="en-US" dirty="0" smtClean="0"/>
          </a:p>
          <a:p>
            <a:r>
              <a:rPr lang="en-US" dirty="0" smtClean="0">
                <a:hlinkClick r:id="rId4"/>
              </a:rPr>
              <a:t>http://nlvm.usu.edu/en/nav/grade_g_2.html</a:t>
            </a:r>
            <a:endParaRPr lang="en-US" dirty="0" smtClean="0"/>
          </a:p>
          <a:p>
            <a:r>
              <a:rPr lang="en-US" dirty="0" smtClean="0">
                <a:hlinkClick r:id="rId5"/>
              </a:rPr>
              <a:t>http://www.corestandards.org/Math/</a:t>
            </a:r>
            <a:endParaRPr lang="en-US" dirty="0" smtClean="0"/>
          </a:p>
          <a:p>
            <a:r>
              <a:rPr lang="en-US" dirty="0" smtClean="0">
                <a:hlinkClick r:id="rId6"/>
              </a:rPr>
              <a:t>http://www.k12.wa.us/corestandards/</a:t>
            </a:r>
            <a:endParaRPr lang="en-US" dirty="0" smtClean="0"/>
          </a:p>
          <a:p>
            <a:r>
              <a:rPr lang="en-US" dirty="0" smtClean="0"/>
              <a:t>NCTM. Principles to Actions: Ensuring Mathematical Success for All. 2014. NCTM.</a:t>
            </a:r>
          </a:p>
          <a:p>
            <a:r>
              <a:rPr lang="en-US" dirty="0" smtClean="0">
                <a:hlinkClick r:id="rId7"/>
              </a:rPr>
              <a:t>http://de.portal.airast.org/wp-content/uploads/2014/09/G8_Practice-Test-Scoring-Guide-5.14.14-Final.pdf</a:t>
            </a:r>
            <a:endParaRPr lang="en-US" dirty="0" smtClean="0"/>
          </a:p>
          <a:p>
            <a:r>
              <a:rPr lang="en-US" dirty="0" smtClean="0">
                <a:hlinkClick r:id="rId8"/>
              </a:rPr>
              <a:t>http://rpdp.net/admin/images/uploads/resource_9838.pdf</a:t>
            </a:r>
            <a:endParaRPr lang="en-US" dirty="0" smtClean="0"/>
          </a:p>
          <a:p>
            <a:r>
              <a:rPr lang="en-US" dirty="0" err="1" smtClean="0"/>
              <a:t>Billstein</a:t>
            </a:r>
            <a:r>
              <a:rPr lang="en-US" dirty="0" smtClean="0"/>
              <a:t>, </a:t>
            </a:r>
            <a:r>
              <a:rPr lang="en-US" dirty="0" err="1" smtClean="0"/>
              <a:t>Libeskind</a:t>
            </a:r>
            <a:r>
              <a:rPr lang="en-US" dirty="0" smtClean="0"/>
              <a:t>, Lott. A problem Solving Approach to Mathematics, 8</a:t>
            </a:r>
            <a:r>
              <a:rPr lang="en-US" baseline="30000" dirty="0" smtClean="0"/>
              <a:t>th</a:t>
            </a:r>
            <a:r>
              <a:rPr lang="en-US" dirty="0" smtClean="0"/>
              <a:t> </a:t>
            </a:r>
            <a:r>
              <a:rPr lang="en-US" dirty="0" err="1" smtClean="0"/>
              <a:t>ed</a:t>
            </a:r>
            <a:r>
              <a:rPr lang="en-US" dirty="0" smtClean="0"/>
              <a:t>, 2014. Pearson. </a:t>
            </a:r>
          </a:p>
          <a:p>
            <a:r>
              <a:rPr lang="en-US" dirty="0" smtClean="0"/>
              <a:t>Engelmann, Kelly, Engelmann. 2008. Essentials for Algebra, a direct approach. SRA McGraw Hill.</a:t>
            </a:r>
          </a:p>
          <a:p>
            <a:r>
              <a:rPr lang="en-US" dirty="0" smtClean="0"/>
              <a:t>Stein, Kinder, </a:t>
            </a:r>
            <a:r>
              <a:rPr lang="en-US" dirty="0" err="1" smtClean="0"/>
              <a:t>Silbert</a:t>
            </a:r>
            <a:r>
              <a:rPr lang="en-US" dirty="0" smtClean="0"/>
              <a:t>, and </a:t>
            </a:r>
            <a:r>
              <a:rPr lang="en-US" dirty="0" err="1" smtClean="0"/>
              <a:t>Carnine</a:t>
            </a:r>
            <a:r>
              <a:rPr lang="en-US" dirty="0" smtClean="0"/>
              <a:t>. 2006. Designing Effective Mathematics Instruction, A direct Instruction approach. 4</a:t>
            </a:r>
            <a:r>
              <a:rPr lang="en-US" baseline="30000" dirty="0" smtClean="0"/>
              <a:t>th</a:t>
            </a:r>
            <a:r>
              <a:rPr lang="en-US" dirty="0" smtClean="0"/>
              <a:t> ed. Pearson Merrill Prentice Hall.</a:t>
            </a:r>
          </a:p>
          <a:p>
            <a:r>
              <a:rPr lang="en-US" dirty="0" err="1"/>
              <a:t>Judit</a:t>
            </a:r>
            <a:r>
              <a:rPr lang="en-US" dirty="0"/>
              <a:t> </a:t>
            </a:r>
            <a:r>
              <a:rPr lang="en-US" dirty="0" err="1"/>
              <a:t>Moschkovich</a:t>
            </a:r>
            <a:r>
              <a:rPr lang="en-US" dirty="0"/>
              <a:t>, Mathematics, the Common Core, and Language: Recommendations for Mathematics Instruction for ELs Aligned with the Common Core  </a:t>
            </a:r>
            <a:r>
              <a:rPr lang="en-US" dirty="0">
                <a:hlinkClick r:id="rId9"/>
              </a:rPr>
              <a:t>http://</a:t>
            </a:r>
            <a:r>
              <a:rPr lang="en-US" dirty="0" smtClean="0">
                <a:hlinkClick r:id="rId9"/>
              </a:rPr>
              <a:t>ell.stanford.edu/publication/mathematics-common-core-and-language</a:t>
            </a:r>
            <a:r>
              <a:rPr lang="en-US" dirty="0" smtClean="0"/>
              <a:t>.</a:t>
            </a:r>
          </a:p>
          <a:p>
            <a:r>
              <a:rPr lang="en-US" dirty="0" err="1"/>
              <a:t>Judit</a:t>
            </a:r>
            <a:r>
              <a:rPr lang="en-US" dirty="0"/>
              <a:t> </a:t>
            </a:r>
            <a:r>
              <a:rPr lang="en-US" dirty="0" err="1"/>
              <a:t>Moschkovich</a:t>
            </a:r>
            <a:r>
              <a:rPr lang="en-US" dirty="0"/>
              <a:t>, Mathematics, the Common Core, and Language: Recommendations for Mathematics Instruction for ELs Aligned with the Common Core  </a:t>
            </a:r>
            <a:r>
              <a:rPr lang="en-US" dirty="0">
                <a:hlinkClick r:id="rId9"/>
              </a:rPr>
              <a:t>http://ell.stanford.edu/publication/mathematics-common-core-and-language</a:t>
            </a:r>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503238"/>
            <a:ext cx="7313613" cy="550862"/>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800" dirty="0" smtClean="0"/>
              <a:t>Operations &amp; Algebraic Thinking</a:t>
            </a:r>
          </a:p>
        </p:txBody>
      </p:sp>
      <p:graphicFrame>
        <p:nvGraphicFramePr>
          <p:cNvPr id="5" name="Content Placeholder 3"/>
          <p:cNvGraphicFramePr>
            <a:graphicFrameLocks/>
          </p:cNvGraphicFramePr>
          <p:nvPr/>
        </p:nvGraphicFramePr>
        <p:xfrm>
          <a:off x="186267" y="1059548"/>
          <a:ext cx="8360833" cy="5065331"/>
        </p:xfrm>
        <a:graphic>
          <a:graphicData uri="http://schemas.openxmlformats.org/drawingml/2006/table">
            <a:tbl>
              <a:tblPr firstRow="1" bandRow="1">
                <a:tableStyleId>{5C22544A-7EE6-4342-B048-85BDC9FD1C3A}</a:tableStyleId>
              </a:tblPr>
              <a:tblGrid>
                <a:gridCol w="1985433"/>
                <a:gridCol w="3213100"/>
                <a:gridCol w="3162300"/>
              </a:tblGrid>
              <a:tr h="0">
                <a:tc>
                  <a:txBody>
                    <a:bodyPr/>
                    <a:lstStyle/>
                    <a:p>
                      <a:r>
                        <a:rPr lang="en-US" dirty="0" smtClean="0"/>
                        <a:t>Math</a:t>
                      </a:r>
                      <a:r>
                        <a:rPr lang="en-US" baseline="0" dirty="0" smtClean="0"/>
                        <a:t> Practices</a:t>
                      </a:r>
                      <a:endParaRPr lang="en-US" dirty="0"/>
                    </a:p>
                  </a:txBody>
                  <a:tcPr/>
                </a:tc>
                <a:tc>
                  <a:txBody>
                    <a:bodyPr/>
                    <a:lstStyle/>
                    <a:p>
                      <a:r>
                        <a:rPr lang="en-US" dirty="0" smtClean="0"/>
                        <a:t>Grade 1 </a:t>
                      </a:r>
                      <a:endParaRPr lang="en-US" dirty="0"/>
                    </a:p>
                  </a:txBody>
                  <a:tcPr/>
                </a:tc>
                <a:tc>
                  <a:txBody>
                    <a:bodyPr/>
                    <a:lstStyle/>
                    <a:p>
                      <a:r>
                        <a:rPr lang="en-US" dirty="0" smtClean="0"/>
                        <a:t>Mathematical</a:t>
                      </a:r>
                      <a:r>
                        <a:rPr lang="en-US" baseline="0" dirty="0" smtClean="0"/>
                        <a:t> Concepts</a:t>
                      </a:r>
                      <a:endParaRPr lang="en-US" dirty="0"/>
                    </a:p>
                  </a:txBody>
                  <a:tcPr/>
                </a:tc>
              </a:tr>
              <a:tr h="576329">
                <a:tc>
                  <a:txBody>
                    <a:bodyPr/>
                    <a:lstStyle/>
                    <a:p>
                      <a:r>
                        <a:rPr lang="en-US" dirty="0" smtClean="0"/>
                        <a:t>MP</a:t>
                      </a:r>
                      <a:r>
                        <a:rPr lang="en-US" baseline="0" dirty="0" smtClean="0"/>
                        <a:t>1 </a:t>
                      </a:r>
                      <a:r>
                        <a:rPr lang="en-US" dirty="0" smtClean="0"/>
                        <a:t>MP3</a:t>
                      </a:r>
                      <a:endParaRPr lang="en-US" dirty="0"/>
                    </a:p>
                  </a:txBody>
                  <a:tcPr/>
                </a:tc>
                <a:tc>
                  <a:txBody>
                    <a:bodyPr/>
                    <a:lstStyle/>
                    <a:p>
                      <a:r>
                        <a:rPr lang="en-US" dirty="0" smtClean="0"/>
                        <a:t>Modeling</a:t>
                      </a:r>
                      <a:r>
                        <a:rPr lang="en-US" baseline="0" dirty="0" smtClean="0"/>
                        <a:t> +, - of numbers within 20 using objects, drawing, and real world problems, etc.</a:t>
                      </a:r>
                    </a:p>
                    <a:p>
                      <a:r>
                        <a:rPr lang="en-US" sz="1600" dirty="0" smtClean="0"/>
                        <a:t>7+8=___,</a:t>
                      </a:r>
                      <a:r>
                        <a:rPr lang="en-US" sz="1600" baseline="0" dirty="0" smtClean="0"/>
                        <a:t> 7+__=15, __+8=15, 5=_-2</a:t>
                      </a:r>
                      <a:endParaRPr lang="en-US" sz="1600" dirty="0" smtClean="0"/>
                    </a:p>
                  </a:txBody>
                  <a:tcPr/>
                </a:tc>
                <a:tc>
                  <a:txBody>
                    <a:bodyPr/>
                    <a:lstStyle/>
                    <a:p>
                      <a:r>
                        <a:rPr lang="en-US" dirty="0" smtClean="0"/>
                        <a:t>Algebraic thinking, using objects or drawings</a:t>
                      </a:r>
                      <a:r>
                        <a:rPr lang="en-US" baseline="0" dirty="0" smtClean="0"/>
                        <a:t> or verbal expressions or equations</a:t>
                      </a:r>
                      <a:r>
                        <a:rPr lang="en-US" dirty="0" smtClean="0"/>
                        <a:t> to represent</a:t>
                      </a:r>
                      <a:r>
                        <a:rPr lang="en-US" baseline="0" dirty="0" smtClean="0"/>
                        <a:t> known and unknown terms. </a:t>
                      </a:r>
                      <a:endParaRPr lang="en-US" dirty="0"/>
                    </a:p>
                  </a:txBody>
                  <a:tcPr/>
                </a:tc>
              </a:tr>
              <a:tr h="1097280">
                <a:tc>
                  <a:txBody>
                    <a:bodyPr/>
                    <a:lstStyle/>
                    <a:p>
                      <a:r>
                        <a:rPr lang="en-US" baseline="0" dirty="0" smtClean="0"/>
                        <a:t>MP1 and MP6 </a:t>
                      </a:r>
                      <a:endParaRPr lang="en-US" dirty="0"/>
                    </a:p>
                  </a:txBody>
                  <a:tcPr/>
                </a:tc>
                <a:tc>
                  <a:txBody>
                    <a:bodyPr/>
                    <a:lstStyle/>
                    <a:p>
                      <a:r>
                        <a:rPr lang="en-US" dirty="0" smtClean="0"/>
                        <a:t>2+9=9+2</a:t>
                      </a:r>
                    </a:p>
                    <a:p>
                      <a:r>
                        <a:rPr lang="en-US" dirty="0" smtClean="0"/>
                        <a:t>(3+2)+8=3+(2+8)</a:t>
                      </a:r>
                    </a:p>
                    <a:p>
                      <a:r>
                        <a:rPr lang="en-US" dirty="0" smtClean="0"/>
                        <a:t>Understanding, fluency,</a:t>
                      </a:r>
                      <a:r>
                        <a:rPr lang="en-US" baseline="0" dirty="0" smtClean="0"/>
                        <a:t> story problems</a:t>
                      </a:r>
                      <a:endParaRPr lang="en-US" dirty="0"/>
                    </a:p>
                  </a:txBody>
                  <a:tcPr/>
                </a:tc>
                <a:tc>
                  <a:txBody>
                    <a:bodyPr/>
                    <a:lstStyle/>
                    <a:p>
                      <a:r>
                        <a:rPr lang="en-US" baseline="0" dirty="0" smtClean="0"/>
                        <a:t>Commutative property of +</a:t>
                      </a:r>
                    </a:p>
                    <a:p>
                      <a:r>
                        <a:rPr lang="en-US" baseline="0" dirty="0" err="1" smtClean="0"/>
                        <a:t>a+b</a:t>
                      </a:r>
                      <a:r>
                        <a:rPr lang="en-US" baseline="0" dirty="0" smtClean="0"/>
                        <a:t>=</a:t>
                      </a:r>
                      <a:r>
                        <a:rPr lang="en-US" baseline="0" dirty="0" err="1" smtClean="0"/>
                        <a:t>b+a</a:t>
                      </a:r>
                      <a:endParaRPr lang="en-US" baseline="0" dirty="0" smtClean="0"/>
                    </a:p>
                    <a:p>
                      <a:r>
                        <a:rPr lang="en-US" baseline="0" dirty="0" smtClean="0"/>
                        <a:t>Associative property of +</a:t>
                      </a:r>
                    </a:p>
                    <a:p>
                      <a:r>
                        <a:rPr lang="en-US" dirty="0" smtClean="0"/>
                        <a:t>(</a:t>
                      </a:r>
                      <a:r>
                        <a:rPr lang="en-US" dirty="0" err="1" smtClean="0"/>
                        <a:t>a+b)+c</a:t>
                      </a:r>
                      <a:r>
                        <a:rPr lang="en-US" dirty="0" smtClean="0"/>
                        <a:t>=</a:t>
                      </a:r>
                      <a:r>
                        <a:rPr lang="en-US" dirty="0" err="1" smtClean="0"/>
                        <a:t>a+(b+c</a:t>
                      </a:r>
                      <a:r>
                        <a:rPr lang="en-US" dirty="0" smtClean="0"/>
                        <a:t>)</a:t>
                      </a:r>
                      <a:endParaRPr lang="en-US" dirty="0"/>
                    </a:p>
                  </a:txBody>
                  <a:tcPr/>
                </a:tc>
              </a:tr>
              <a:tr h="716280">
                <a:tc>
                  <a:txBody>
                    <a:bodyPr/>
                    <a:lstStyle/>
                    <a:p>
                      <a:r>
                        <a:rPr lang="en-US" dirty="0" smtClean="0"/>
                        <a:t>Coherence</a:t>
                      </a:r>
                      <a:endParaRPr lang="en-US" dirty="0"/>
                    </a:p>
                  </a:txBody>
                  <a:tcPr/>
                </a:tc>
                <a:tc>
                  <a:txBody>
                    <a:bodyPr/>
                    <a:lstStyle/>
                    <a:p>
                      <a:r>
                        <a:rPr lang="en-US" dirty="0" smtClean="0"/>
                        <a:t>9+__=12</a:t>
                      </a:r>
                      <a:r>
                        <a:rPr lang="en-US" baseline="0" dirty="0" smtClean="0"/>
                        <a:t> is equivalent to _=12-9</a:t>
                      </a:r>
                    </a:p>
                    <a:p>
                      <a:r>
                        <a:rPr lang="en-US" baseline="0" dirty="0" smtClean="0"/>
                        <a:t>3+5=8 is equivalent to 5=8-3</a:t>
                      </a:r>
                      <a:endParaRPr lang="en-US" dirty="0"/>
                    </a:p>
                  </a:txBody>
                  <a:tcPr/>
                </a:tc>
                <a:tc>
                  <a:txBody>
                    <a:bodyPr/>
                    <a:lstStyle/>
                    <a:p>
                      <a:r>
                        <a:rPr lang="en-US" dirty="0" smtClean="0"/>
                        <a:t>Addition</a:t>
                      </a:r>
                      <a:r>
                        <a:rPr lang="en-US" baseline="0" dirty="0" smtClean="0"/>
                        <a:t> and subtraction are inverse operations. </a:t>
                      </a:r>
                      <a:endParaRPr lang="en-US" dirty="0"/>
                    </a:p>
                  </a:txBody>
                  <a:tcPr/>
                </a:tc>
              </a:tr>
              <a:tr h="920051">
                <a:tc>
                  <a:txBody>
                    <a:bodyPr/>
                    <a:lstStyle/>
                    <a:p>
                      <a:r>
                        <a:rPr lang="en-US" dirty="0" smtClean="0"/>
                        <a:t>Fluency, Multiple ways of solving problems</a:t>
                      </a:r>
                      <a:endParaRPr lang="en-US" dirty="0"/>
                    </a:p>
                  </a:txBody>
                  <a:tcPr/>
                </a:tc>
                <a:tc>
                  <a:txBody>
                    <a:bodyPr/>
                    <a:lstStyle/>
                    <a:p>
                      <a:r>
                        <a:rPr lang="en-US" baseline="0" dirty="0" smtClean="0"/>
                        <a:t>4+5=10-1, 8+9=16+1, </a:t>
                      </a:r>
                    </a:p>
                    <a:p>
                      <a:r>
                        <a:rPr lang="en-US" baseline="0" dirty="0" smtClean="0"/>
                        <a:t>Checking if 8+6=9+5</a:t>
                      </a:r>
                    </a:p>
                  </a:txBody>
                  <a:tcPr/>
                </a:tc>
                <a:tc>
                  <a:txBody>
                    <a:bodyPr/>
                    <a:lstStyle/>
                    <a:p>
                      <a:r>
                        <a:rPr lang="en-US" dirty="0" smtClean="0"/>
                        <a:t>Equations</a:t>
                      </a:r>
                      <a:endParaRPr lang="en-US" dirty="0"/>
                    </a:p>
                  </a:txBody>
                  <a:tcPr/>
                </a:tc>
              </a:tr>
            </a:tbl>
          </a:graphicData>
        </a:graphic>
      </p:graphicFrame>
      <p:sp>
        <p:nvSpPr>
          <p:cNvPr id="7" name="TextBox 6"/>
          <p:cNvSpPr txBox="1"/>
          <p:nvPr/>
        </p:nvSpPr>
        <p:spPr>
          <a:xfrm>
            <a:off x="186267" y="6145198"/>
            <a:ext cx="8665634" cy="646331"/>
          </a:xfrm>
          <a:prstGeom prst="rect">
            <a:avLst/>
          </a:prstGeom>
          <a:noFill/>
        </p:spPr>
        <p:txBody>
          <a:bodyPr wrap="square" rtlCol="0">
            <a:spAutoFit/>
          </a:bodyPr>
          <a:lstStyle/>
          <a:p>
            <a:r>
              <a:rPr lang="en-US" dirty="0" smtClean="0">
                <a:solidFill>
                  <a:srgbClr val="0000FF"/>
                </a:solidFill>
              </a:rPr>
              <a:t>Grade 2: adding &amp; subtracting within 100, fluency, mental math, even/odd numbers, getting ready for multiplication</a:t>
            </a:r>
            <a:endParaRPr lang="en-US" dirty="0">
              <a:solidFill>
                <a:srgbClr val="0000FF"/>
              </a:solidFill>
            </a:endParaRPr>
          </a:p>
        </p:txBody>
      </p:sp>
    </p:spTree>
    <p:extLst>
      <p:ext uri="{BB962C8B-B14F-4D97-AF65-F5344CB8AC3E}">
        <p14:creationId xmlns:p14="http://schemas.microsoft.com/office/powerpoint/2010/main" val="3523701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503238"/>
            <a:ext cx="7313613" cy="525462"/>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400" dirty="0" smtClean="0"/>
              <a:t>Operations &amp; Algebraic Thinking</a:t>
            </a:r>
          </a:p>
        </p:txBody>
      </p:sp>
      <p:graphicFrame>
        <p:nvGraphicFramePr>
          <p:cNvPr id="5" name="Content Placeholder 3"/>
          <p:cNvGraphicFramePr>
            <a:graphicFrameLocks/>
          </p:cNvGraphicFramePr>
          <p:nvPr/>
        </p:nvGraphicFramePr>
        <p:xfrm>
          <a:off x="177799" y="1028701"/>
          <a:ext cx="8470900" cy="5714999"/>
        </p:xfrm>
        <a:graphic>
          <a:graphicData uri="http://schemas.openxmlformats.org/drawingml/2006/table">
            <a:tbl>
              <a:tblPr firstRow="1" bandRow="1">
                <a:tableStyleId>{5C22544A-7EE6-4342-B048-85BDC9FD1C3A}</a:tableStyleId>
              </a:tblPr>
              <a:tblGrid>
                <a:gridCol w="1522617"/>
                <a:gridCol w="3770087"/>
                <a:gridCol w="3178196"/>
              </a:tblGrid>
              <a:tr h="588821">
                <a:tc>
                  <a:txBody>
                    <a:bodyPr/>
                    <a:lstStyle/>
                    <a:p>
                      <a:r>
                        <a:rPr lang="en-US" sz="1600" dirty="0" smtClean="0"/>
                        <a:t>Math</a:t>
                      </a:r>
                      <a:r>
                        <a:rPr lang="en-US" sz="1600" baseline="0" dirty="0" smtClean="0"/>
                        <a:t> Practice</a:t>
                      </a:r>
                      <a:endParaRPr lang="en-US" sz="1600" dirty="0"/>
                    </a:p>
                  </a:txBody>
                  <a:tcPr/>
                </a:tc>
                <a:tc>
                  <a:txBody>
                    <a:bodyPr/>
                    <a:lstStyle/>
                    <a:p>
                      <a:r>
                        <a:rPr lang="en-US" sz="1600" dirty="0" smtClean="0"/>
                        <a:t>Grade 3 </a:t>
                      </a:r>
                      <a:endParaRPr lang="en-US" sz="1600" dirty="0"/>
                    </a:p>
                  </a:txBody>
                  <a:tcPr/>
                </a:tc>
                <a:tc>
                  <a:txBody>
                    <a:bodyPr/>
                    <a:lstStyle/>
                    <a:p>
                      <a:r>
                        <a:rPr lang="en-US" sz="1600" dirty="0" smtClean="0"/>
                        <a:t>Mathematical</a:t>
                      </a:r>
                      <a:r>
                        <a:rPr lang="en-US" sz="1600" baseline="0" dirty="0" smtClean="0"/>
                        <a:t> Concepts</a:t>
                      </a:r>
                      <a:endParaRPr lang="en-US" sz="1600" dirty="0"/>
                    </a:p>
                  </a:txBody>
                  <a:tcPr/>
                </a:tc>
              </a:tr>
              <a:tr h="1580518">
                <a:tc>
                  <a:txBody>
                    <a:bodyPr/>
                    <a:lstStyle/>
                    <a:p>
                      <a:r>
                        <a:rPr lang="en-US" sz="1600" dirty="0" smtClean="0"/>
                        <a:t>MP</a:t>
                      </a:r>
                      <a:r>
                        <a:rPr lang="en-US" sz="1600" baseline="0" dirty="0" smtClean="0"/>
                        <a:t>1 </a:t>
                      </a:r>
                      <a:r>
                        <a:rPr lang="en-US" sz="1600" dirty="0" smtClean="0"/>
                        <a:t>MP2</a:t>
                      </a:r>
                      <a:r>
                        <a:rPr lang="en-US" sz="1600" baseline="0" dirty="0" smtClean="0"/>
                        <a:t> MP3 MP4 MP5 MP7 MP8</a:t>
                      </a:r>
                      <a:endParaRPr lang="en-US" sz="1600" dirty="0"/>
                    </a:p>
                  </a:txBody>
                  <a:tcPr/>
                </a:tc>
                <a:tc>
                  <a:txBody>
                    <a:bodyPr/>
                    <a:lstStyle/>
                    <a:p>
                      <a:r>
                        <a:rPr lang="en-US" sz="1600" dirty="0" smtClean="0"/>
                        <a:t>Understanding and Modeling</a:t>
                      </a:r>
                      <a:r>
                        <a:rPr lang="en-US" sz="1600" baseline="0" dirty="0" smtClean="0"/>
                        <a:t> +−×÷      of numbers within 100 using drawing, and equations with a symbol for the unknown number. Solving 2-step word problem using 4 operations.</a:t>
                      </a:r>
                    </a:p>
                  </a:txBody>
                  <a:tcPr/>
                </a:tc>
                <a:tc>
                  <a:txBody>
                    <a:bodyPr/>
                    <a:lstStyle/>
                    <a:p>
                      <a:r>
                        <a:rPr lang="en-US" sz="1600" dirty="0" smtClean="0"/>
                        <a:t>Algebraic thinking, using symbols to represent</a:t>
                      </a:r>
                      <a:r>
                        <a:rPr lang="en-US" sz="1600" baseline="0" dirty="0" smtClean="0"/>
                        <a:t> known and unknown terms. Understanding 4 operations in depth. Use of terminology: quotient. </a:t>
                      </a:r>
                      <a:endParaRPr lang="en-US" sz="1600" dirty="0"/>
                    </a:p>
                  </a:txBody>
                  <a:tcPr/>
                </a:tc>
              </a:tr>
              <a:tr h="1580518">
                <a:tc>
                  <a:txBody>
                    <a:bodyPr/>
                    <a:lstStyle/>
                    <a:p>
                      <a:r>
                        <a:rPr lang="en-US" sz="1600" baseline="0" dirty="0" smtClean="0"/>
                        <a:t>MP1 through MP8 </a:t>
                      </a:r>
                      <a:endParaRPr lang="en-US" sz="1600" dirty="0"/>
                    </a:p>
                  </a:txBody>
                  <a:tcPr/>
                </a:tc>
                <a:tc>
                  <a:txBody>
                    <a:bodyPr/>
                    <a:lstStyle/>
                    <a:p>
                      <a:r>
                        <a:rPr lang="en-US" sz="1600" dirty="0" smtClean="0">
                          <a:solidFill>
                            <a:schemeClr val="tx1"/>
                          </a:solidFill>
                        </a:rPr>
                        <a:t>2×9=9×2</a:t>
                      </a:r>
                    </a:p>
                    <a:p>
                      <a:r>
                        <a:rPr lang="en-US" sz="1600" dirty="0" smtClean="0">
                          <a:solidFill>
                            <a:schemeClr val="tx1"/>
                          </a:solidFill>
                        </a:rPr>
                        <a:t>(3×2)×8=3×(2×8)</a:t>
                      </a:r>
                    </a:p>
                    <a:p>
                      <a:r>
                        <a:rPr lang="en-US" sz="1600" dirty="0" smtClean="0">
                          <a:solidFill>
                            <a:schemeClr val="tx1"/>
                          </a:solidFill>
                        </a:rPr>
                        <a:t>2(3+1)=2×3+2×1</a:t>
                      </a:r>
                    </a:p>
                    <a:p>
                      <a:r>
                        <a:rPr lang="en-US" sz="1600" dirty="0" smtClean="0">
                          <a:solidFill>
                            <a:schemeClr val="tx1"/>
                          </a:solidFill>
                        </a:rPr>
                        <a:t>Understanding why, fluency,</a:t>
                      </a:r>
                      <a:r>
                        <a:rPr lang="en-US" sz="1600" baseline="0" dirty="0" smtClean="0">
                          <a:solidFill>
                            <a:schemeClr val="tx1"/>
                          </a:solidFill>
                        </a:rPr>
                        <a:t> story problems</a:t>
                      </a:r>
                      <a:endParaRPr lang="en-US" sz="1600" dirty="0">
                        <a:solidFill>
                          <a:schemeClr val="tx1"/>
                        </a:solidFill>
                      </a:endParaRPr>
                    </a:p>
                  </a:txBody>
                  <a:tcPr/>
                </a:tc>
                <a:tc>
                  <a:txBody>
                    <a:bodyPr/>
                    <a:lstStyle/>
                    <a:p>
                      <a:r>
                        <a:rPr lang="en-US" sz="1600" baseline="0" dirty="0" smtClean="0"/>
                        <a:t>Commutative property of multiplication:  </a:t>
                      </a:r>
                      <a:r>
                        <a:rPr lang="en-US" sz="1600" baseline="0" dirty="0" err="1" smtClean="0"/>
                        <a:t>ab</a:t>
                      </a:r>
                      <a:r>
                        <a:rPr lang="en-US" sz="1600" baseline="0" dirty="0" smtClean="0"/>
                        <a:t>=</a:t>
                      </a:r>
                      <a:r>
                        <a:rPr lang="en-US" sz="1600" baseline="0" dirty="0" err="1" smtClean="0"/>
                        <a:t>ba</a:t>
                      </a:r>
                      <a:endParaRPr lang="en-US" sz="1600" baseline="0" dirty="0" smtClean="0"/>
                    </a:p>
                    <a:p>
                      <a:r>
                        <a:rPr lang="en-US" sz="1600" baseline="0" dirty="0" smtClean="0"/>
                        <a:t>Associative property of multiplication: </a:t>
                      </a:r>
                      <a:r>
                        <a:rPr lang="en-US" sz="1600" dirty="0" smtClean="0"/>
                        <a:t>(</a:t>
                      </a:r>
                      <a:r>
                        <a:rPr lang="en-US" sz="1600" dirty="0" err="1" smtClean="0"/>
                        <a:t>ab)c</a:t>
                      </a:r>
                      <a:r>
                        <a:rPr lang="en-US" sz="1600" dirty="0" smtClean="0"/>
                        <a:t>=</a:t>
                      </a:r>
                      <a:r>
                        <a:rPr lang="en-US" sz="1600" dirty="0" err="1" smtClean="0"/>
                        <a:t>a(bc</a:t>
                      </a:r>
                      <a:r>
                        <a:rPr lang="en-US" sz="1600" dirty="0" smtClean="0"/>
                        <a:t>)</a:t>
                      </a:r>
                    </a:p>
                    <a:p>
                      <a:r>
                        <a:rPr lang="en-US" sz="1600" dirty="0" smtClean="0"/>
                        <a:t>Distributive property</a:t>
                      </a:r>
                      <a:r>
                        <a:rPr lang="en-US" sz="1600" baseline="0" dirty="0" smtClean="0"/>
                        <a:t> </a:t>
                      </a:r>
                    </a:p>
                    <a:p>
                      <a:r>
                        <a:rPr lang="en-US" sz="1600" baseline="0" dirty="0" err="1" smtClean="0"/>
                        <a:t>a(b+c</a:t>
                      </a:r>
                      <a:r>
                        <a:rPr lang="en-US" sz="1600" baseline="0" dirty="0" smtClean="0"/>
                        <a:t>)=</a:t>
                      </a:r>
                      <a:r>
                        <a:rPr lang="en-US" sz="1600" baseline="0" dirty="0" err="1" smtClean="0"/>
                        <a:t>ab+ac</a:t>
                      </a:r>
                      <a:endParaRPr lang="en-US" sz="1600" dirty="0"/>
                    </a:p>
                  </a:txBody>
                  <a:tcPr/>
                </a:tc>
              </a:tr>
              <a:tr h="568142">
                <a:tc>
                  <a:txBody>
                    <a:bodyPr/>
                    <a:lstStyle/>
                    <a:p>
                      <a:r>
                        <a:rPr lang="en-US" sz="1600" dirty="0" smtClean="0"/>
                        <a:t>Coherence</a:t>
                      </a:r>
                      <a:endParaRPr lang="en-US" sz="1600" dirty="0"/>
                    </a:p>
                  </a:txBody>
                  <a:tcPr/>
                </a:tc>
                <a:tc>
                  <a:txBody>
                    <a:bodyPr/>
                    <a:lstStyle/>
                    <a:p>
                      <a:r>
                        <a:rPr lang="en-US" sz="1600" dirty="0" smtClean="0"/>
                        <a:t>9</a:t>
                      </a:r>
                      <a:r>
                        <a:rPr lang="en-US" sz="1600" baseline="0" dirty="0" smtClean="0"/>
                        <a:t> ×</a:t>
                      </a:r>
                      <a:r>
                        <a:rPr lang="en-US" sz="1600" dirty="0" smtClean="0"/>
                        <a:t> ? =27</a:t>
                      </a:r>
                      <a:r>
                        <a:rPr lang="en-US" sz="1600" baseline="0" dirty="0" smtClean="0"/>
                        <a:t> is equivalent to 27 ÷  9 = ?</a:t>
                      </a:r>
                    </a:p>
                    <a:p>
                      <a:endParaRPr lang="en-US" sz="1600" dirty="0"/>
                    </a:p>
                  </a:txBody>
                  <a:tcPr/>
                </a:tc>
                <a:tc>
                  <a:txBody>
                    <a:bodyPr/>
                    <a:lstStyle/>
                    <a:p>
                      <a:r>
                        <a:rPr lang="en-US" sz="1600" dirty="0" smtClean="0"/>
                        <a:t>Equations. Multiplication</a:t>
                      </a:r>
                      <a:r>
                        <a:rPr lang="en-US" sz="1600" baseline="0" dirty="0" smtClean="0"/>
                        <a:t> and division are inverse operations. </a:t>
                      </a:r>
                      <a:endParaRPr lang="en-US" sz="1600" dirty="0"/>
                    </a:p>
                  </a:txBody>
                  <a:tcPr/>
                </a:tc>
              </a:tr>
              <a:tr h="1386022">
                <a:tc>
                  <a:txBody>
                    <a:bodyPr/>
                    <a:lstStyle/>
                    <a:p>
                      <a:r>
                        <a:rPr lang="en-US" sz="1600" dirty="0" smtClean="0"/>
                        <a:t>Fluency,</a:t>
                      </a:r>
                      <a:r>
                        <a:rPr lang="en-US" sz="1600" baseline="0" dirty="0" smtClean="0"/>
                        <a:t> Rigor</a:t>
                      </a:r>
                      <a:r>
                        <a:rPr lang="en-US" sz="1600" dirty="0" smtClean="0"/>
                        <a:t> Multiple ways</a:t>
                      </a:r>
                      <a:r>
                        <a:rPr lang="en-US" sz="1600" baseline="0" dirty="0" smtClean="0"/>
                        <a:t> of solving problems</a:t>
                      </a:r>
                      <a:endParaRPr lang="en-US" sz="1600" dirty="0"/>
                    </a:p>
                  </a:txBody>
                  <a:tcPr/>
                </a:tc>
                <a:tc>
                  <a:txBody>
                    <a:bodyPr/>
                    <a:lstStyle/>
                    <a:p>
                      <a:r>
                        <a:rPr lang="en-US" sz="1600" baseline="0" dirty="0" smtClean="0"/>
                        <a:t>Fluency of Multiplication and division within 100. Start factorization concept 12=2x6=3x4=4x3…. Mental Math.</a:t>
                      </a:r>
                    </a:p>
                    <a:p>
                      <a:r>
                        <a:rPr lang="en-US" sz="1600" baseline="0" dirty="0" smtClean="0"/>
                        <a:t>4=2x2, What number times itself is 4?</a:t>
                      </a:r>
                    </a:p>
                  </a:txBody>
                  <a:tcPr/>
                </a:tc>
                <a:tc>
                  <a:txBody>
                    <a:bodyPr/>
                    <a:lstStyle/>
                    <a:p>
                      <a:r>
                        <a:rPr lang="en-US" sz="1600" dirty="0" smtClean="0"/>
                        <a:t>Fluency,</a:t>
                      </a:r>
                      <a:r>
                        <a:rPr lang="en-US" sz="1600" baseline="0" dirty="0" smtClean="0"/>
                        <a:t> factorization, even/odd numbers, pattern. Mental Math. Start developing concepts of square and square root  </a:t>
                      </a:r>
                      <a:endParaRPr lang="en-US" sz="1600" dirty="0"/>
                    </a:p>
                  </a:txBody>
                  <a:tcPr/>
                </a:tc>
              </a:tr>
            </a:tbl>
          </a:graphicData>
        </a:graphic>
      </p:graphicFrame>
    </p:spTree>
    <p:extLst>
      <p:ext uri="{BB962C8B-B14F-4D97-AF65-F5344CB8AC3E}">
        <p14:creationId xmlns:p14="http://schemas.microsoft.com/office/powerpoint/2010/main" val="3523701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38138"/>
            <a:ext cx="7313613" cy="525462"/>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2400" dirty="0" smtClean="0"/>
              <a:t>Operations &amp; Algebraic Thinking</a:t>
            </a:r>
          </a:p>
        </p:txBody>
      </p:sp>
      <p:graphicFrame>
        <p:nvGraphicFramePr>
          <p:cNvPr id="5" name="Content Placeholder 3"/>
          <p:cNvGraphicFramePr>
            <a:graphicFrameLocks/>
          </p:cNvGraphicFramePr>
          <p:nvPr>
            <p:extLst>
              <p:ext uri="{D42A27DB-BD31-4B8C-83A1-F6EECF244321}">
                <p14:modId xmlns:p14="http://schemas.microsoft.com/office/powerpoint/2010/main" val="118487902"/>
              </p:ext>
            </p:extLst>
          </p:nvPr>
        </p:nvGraphicFramePr>
        <p:xfrm>
          <a:off x="427567" y="838200"/>
          <a:ext cx="8360833" cy="5943600"/>
        </p:xfrm>
        <a:graphic>
          <a:graphicData uri="http://schemas.openxmlformats.org/drawingml/2006/table">
            <a:tbl>
              <a:tblPr firstRow="1" bandRow="1">
                <a:tableStyleId>{5C22544A-7EE6-4342-B048-85BDC9FD1C3A}</a:tableStyleId>
              </a:tblPr>
              <a:tblGrid>
                <a:gridCol w="1540933"/>
                <a:gridCol w="3454400"/>
                <a:gridCol w="3365500"/>
              </a:tblGrid>
              <a:tr h="599049">
                <a:tc>
                  <a:txBody>
                    <a:bodyPr/>
                    <a:lstStyle/>
                    <a:p>
                      <a:r>
                        <a:rPr lang="en-US" dirty="0" smtClean="0"/>
                        <a:t>Math</a:t>
                      </a:r>
                      <a:r>
                        <a:rPr lang="en-US" baseline="0" dirty="0" smtClean="0"/>
                        <a:t> Practices</a:t>
                      </a:r>
                      <a:endParaRPr lang="en-US" dirty="0"/>
                    </a:p>
                  </a:txBody>
                  <a:tcPr/>
                </a:tc>
                <a:tc>
                  <a:txBody>
                    <a:bodyPr/>
                    <a:lstStyle/>
                    <a:p>
                      <a:r>
                        <a:rPr lang="en-US" dirty="0" smtClean="0"/>
                        <a:t>Grade 4 </a:t>
                      </a:r>
                      <a:endParaRPr lang="en-US" dirty="0"/>
                    </a:p>
                  </a:txBody>
                  <a:tcPr/>
                </a:tc>
                <a:tc>
                  <a:txBody>
                    <a:bodyPr/>
                    <a:lstStyle/>
                    <a:p>
                      <a:r>
                        <a:rPr lang="en-US" dirty="0" smtClean="0"/>
                        <a:t>Mathematical</a:t>
                      </a:r>
                      <a:r>
                        <a:rPr lang="en-US" baseline="0" dirty="0" smtClean="0"/>
                        <a:t> Concepts</a:t>
                      </a:r>
                      <a:endParaRPr lang="en-US" dirty="0"/>
                    </a:p>
                  </a:txBody>
                  <a:tcPr/>
                </a:tc>
              </a:tr>
              <a:tr h="1625991">
                <a:tc>
                  <a:txBody>
                    <a:bodyPr/>
                    <a:lstStyle/>
                    <a:p>
                      <a:r>
                        <a:rPr lang="en-US" dirty="0" smtClean="0"/>
                        <a:t>MP</a:t>
                      </a:r>
                      <a:r>
                        <a:rPr lang="en-US" baseline="0" dirty="0" smtClean="0"/>
                        <a:t>1 </a:t>
                      </a:r>
                      <a:r>
                        <a:rPr lang="en-US" dirty="0" smtClean="0"/>
                        <a:t>MP2</a:t>
                      </a:r>
                      <a:r>
                        <a:rPr lang="en-US" baseline="0" dirty="0" smtClean="0"/>
                        <a:t> MP3 MP4 MP5 MP7 MP8</a:t>
                      </a:r>
                      <a:endParaRPr lang="en-US" dirty="0"/>
                    </a:p>
                  </a:txBody>
                  <a:tcPr/>
                </a:tc>
                <a:tc>
                  <a:txBody>
                    <a:bodyPr/>
                    <a:lstStyle/>
                    <a:p>
                      <a:r>
                        <a:rPr lang="en-US" dirty="0" smtClean="0"/>
                        <a:t>Understanding and Modeling</a:t>
                      </a:r>
                      <a:r>
                        <a:rPr lang="en-US" baseline="0" dirty="0" smtClean="0"/>
                        <a:t> +−×÷, using drawing, and equations with a symbol for the unknown number. Solving multiple step word problem using 4 operations.</a:t>
                      </a:r>
                    </a:p>
                  </a:txBody>
                  <a:tcPr/>
                </a:tc>
                <a:tc>
                  <a:txBody>
                    <a:bodyPr/>
                    <a:lstStyle/>
                    <a:p>
                      <a:r>
                        <a:rPr lang="en-US" dirty="0" smtClean="0"/>
                        <a:t>Algebraic thinking, using symbols to represent</a:t>
                      </a:r>
                      <a:r>
                        <a:rPr lang="en-US" baseline="0" dirty="0" smtClean="0"/>
                        <a:t> known and unknown terms. Understanding 4 operations in depth. Estimation and rounding.</a:t>
                      </a:r>
                      <a:endParaRPr lang="en-US" dirty="0"/>
                    </a:p>
                  </a:txBody>
                  <a:tcPr/>
                </a:tc>
              </a:tr>
              <a:tr h="1112520">
                <a:tc>
                  <a:txBody>
                    <a:bodyPr/>
                    <a:lstStyle/>
                    <a:p>
                      <a:r>
                        <a:rPr lang="en-US" baseline="0" dirty="0" smtClean="0"/>
                        <a:t>MP1 through MP8 </a:t>
                      </a:r>
                      <a:endParaRPr lang="en-US" dirty="0"/>
                    </a:p>
                  </a:txBody>
                  <a:tcPr/>
                </a:tc>
                <a:tc>
                  <a:txBody>
                    <a:bodyPr/>
                    <a:lstStyle/>
                    <a:p>
                      <a:r>
                        <a:rPr lang="en-US" dirty="0" smtClean="0"/>
                        <a:t>24=2×2×2×3.</a:t>
                      </a:r>
                    </a:p>
                    <a:p>
                      <a:r>
                        <a:rPr lang="en-US" dirty="0" smtClean="0"/>
                        <a:t>99 is a multiple of 11 since 11x9=99. </a:t>
                      </a:r>
                    </a:p>
                    <a:p>
                      <a:endParaRPr lang="en-US" dirty="0"/>
                    </a:p>
                  </a:txBody>
                  <a:tcPr/>
                </a:tc>
                <a:tc>
                  <a:txBody>
                    <a:bodyPr/>
                    <a:lstStyle/>
                    <a:p>
                      <a:r>
                        <a:rPr lang="en-US" dirty="0" smtClean="0"/>
                        <a:t>Find factors</a:t>
                      </a:r>
                      <a:r>
                        <a:rPr lang="en-US" baseline="0" dirty="0" smtClean="0"/>
                        <a:t> and multiples within 100. Prime number </a:t>
                      </a:r>
                      <a:r>
                        <a:rPr lang="en-US" baseline="0" dirty="0" err="1" smtClean="0"/>
                        <a:t>v.s</a:t>
                      </a:r>
                      <a:r>
                        <a:rPr lang="en-US" baseline="0" dirty="0" smtClean="0"/>
                        <a:t>. composite number.  Fraction addition/subtraction</a:t>
                      </a:r>
                      <a:endParaRPr lang="en-US" dirty="0"/>
                    </a:p>
                  </a:txBody>
                  <a:tcPr/>
                </a:tc>
              </a:tr>
              <a:tr h="855785">
                <a:tc>
                  <a:txBody>
                    <a:bodyPr/>
                    <a:lstStyle/>
                    <a:p>
                      <a:r>
                        <a:rPr lang="en-US" dirty="0" smtClean="0"/>
                        <a:t>Coherence, Fluency,</a:t>
                      </a:r>
                      <a:r>
                        <a:rPr lang="en-US" baseline="0" dirty="0" smtClean="0"/>
                        <a:t> Rigor</a:t>
                      </a:r>
                      <a:endParaRPr lang="en-US" dirty="0"/>
                    </a:p>
                  </a:txBody>
                  <a:tcPr/>
                </a:tc>
                <a:tc>
                  <a:txBody>
                    <a:bodyPr/>
                    <a:lstStyle/>
                    <a:p>
                      <a:r>
                        <a:rPr lang="en-US" dirty="0" smtClean="0"/>
                        <a:t>Increased</a:t>
                      </a:r>
                      <a:r>
                        <a:rPr lang="en-US" baseline="0" dirty="0" smtClean="0"/>
                        <a:t> depth and fluency from Grade 3. More depth in fractions, etc.</a:t>
                      </a:r>
                      <a:endParaRPr lang="en-US" dirty="0"/>
                    </a:p>
                  </a:txBody>
                  <a:tcPr/>
                </a:tc>
                <a:tc>
                  <a:txBody>
                    <a:bodyPr/>
                    <a:lstStyle/>
                    <a:p>
                      <a:r>
                        <a:rPr lang="en-US" dirty="0" smtClean="0"/>
                        <a:t>All</a:t>
                      </a:r>
                      <a:r>
                        <a:rPr lang="en-US" baseline="0" dirty="0" smtClean="0"/>
                        <a:t> areas</a:t>
                      </a:r>
                      <a:endParaRPr lang="en-US" dirty="0"/>
                    </a:p>
                  </a:txBody>
                  <a:tcPr/>
                </a:tc>
              </a:tr>
              <a:tr h="1369255">
                <a:tc>
                  <a:txBody>
                    <a:bodyPr/>
                    <a:lstStyle/>
                    <a:p>
                      <a:r>
                        <a:rPr lang="en-US" dirty="0" smtClean="0"/>
                        <a:t>MP1</a:t>
                      </a:r>
                      <a:r>
                        <a:rPr lang="en-US" baseline="0" dirty="0" smtClean="0"/>
                        <a:t> through MP8</a:t>
                      </a:r>
                      <a:endParaRPr lang="en-US" dirty="0"/>
                    </a:p>
                  </a:txBody>
                  <a:tcPr/>
                </a:tc>
                <a:tc>
                  <a:txBody>
                    <a:bodyPr/>
                    <a:lstStyle/>
                    <a:p>
                      <a:r>
                        <a:rPr lang="en-US" baseline="0" dirty="0" smtClean="0"/>
                        <a:t>1</a:t>
                      </a:r>
                    </a:p>
                    <a:p>
                      <a:r>
                        <a:rPr lang="en-US" baseline="0" dirty="0" smtClean="0"/>
                        <a:t>1+3</a:t>
                      </a:r>
                    </a:p>
                    <a:p>
                      <a:r>
                        <a:rPr lang="en-US" baseline="0" dirty="0" smtClean="0"/>
                        <a:t>1+3+3</a:t>
                      </a:r>
                    </a:p>
                    <a:p>
                      <a:r>
                        <a:rPr lang="en-US" baseline="0" dirty="0" smtClean="0"/>
                        <a:t>1+3+3+3, … 10</a:t>
                      </a:r>
                      <a:r>
                        <a:rPr lang="en-US" baseline="30000" dirty="0" smtClean="0"/>
                        <a:t>th</a:t>
                      </a:r>
                      <a:r>
                        <a:rPr lang="en-US" baseline="0" dirty="0" smtClean="0"/>
                        <a:t> term? odd or even?</a:t>
                      </a:r>
                    </a:p>
                  </a:txBody>
                  <a:tcPr/>
                </a:tc>
                <a:tc>
                  <a:txBody>
                    <a:bodyPr/>
                    <a:lstStyle/>
                    <a:p>
                      <a:r>
                        <a:rPr lang="en-US" dirty="0" smtClean="0"/>
                        <a:t>Generate</a:t>
                      </a:r>
                      <a:r>
                        <a:rPr lang="en-US" baseline="0" dirty="0" smtClean="0"/>
                        <a:t> and Analyze Pattern. Operations between even numbers, odd and even numbers, and odd numbers </a:t>
                      </a:r>
                      <a:endParaRPr lang="en-US" dirty="0"/>
                    </a:p>
                  </a:txBody>
                  <a:tcPr/>
                </a:tc>
              </a:tr>
            </a:tbl>
          </a:graphicData>
        </a:graphic>
      </p:graphicFrame>
    </p:spTree>
    <p:extLst>
      <p:ext uri="{BB962C8B-B14F-4D97-AF65-F5344CB8AC3E}">
        <p14:creationId xmlns:p14="http://schemas.microsoft.com/office/powerpoint/2010/main" val="35237013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Oriel.thmx</Template>
  <TotalTime>81343</TotalTime>
  <Words>5269</Words>
  <Application>Microsoft Macintosh PowerPoint</Application>
  <PresentationFormat>On-screen Show (4:3)</PresentationFormat>
  <Paragraphs>730</Paragraphs>
  <Slides>65</Slides>
  <Notes>13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6" baseType="lpstr">
      <vt:lpstr>Calibri</vt:lpstr>
      <vt:lpstr>Cambria Math</vt:lpstr>
      <vt:lpstr>Century Schoolbook</vt:lpstr>
      <vt:lpstr>Helvetica</vt:lpstr>
      <vt:lpstr>ＭＳ Ｐゴシック</vt:lpstr>
      <vt:lpstr>Rockwell</vt:lpstr>
      <vt:lpstr>Wingdings</vt:lpstr>
      <vt:lpstr>Wingdings 2</vt:lpstr>
      <vt:lpstr>Arial</vt:lpstr>
      <vt:lpstr>Oriel</vt:lpstr>
      <vt:lpstr>Equation</vt:lpstr>
      <vt:lpstr>Strengthening CCSS Content Knowledge and Instructional Strategies Implementing the 4-step Formative Assessment Process through Solving Equations (6-HS)</vt:lpstr>
      <vt:lpstr>LEARNING TARGETS</vt:lpstr>
      <vt:lpstr>PowerPoint Presentation</vt:lpstr>
      <vt:lpstr>PowerPoint Presentation</vt:lpstr>
      <vt:lpstr>An Overview of Operations, Algebraic Thinking, &amp; Equations, K-HS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Cycle of Math – Math Practices</vt:lpstr>
      <vt:lpstr>Part 1. CCSS Content Knowledge – Solve Linear Equations with One Variable Focus, Coherence &amp; Rigor </vt:lpstr>
      <vt:lpstr>Content Knowledge – 1. algebraic skills</vt:lpstr>
      <vt:lpstr>x+3=5</vt:lpstr>
      <vt:lpstr>4M=32</vt:lpstr>
      <vt:lpstr>3(x+1)=12</vt:lpstr>
      <vt:lpstr>3(x+1)=12</vt:lpstr>
      <vt:lpstr>3x+1=10 A similar problem</vt:lpstr>
      <vt:lpstr>3x+3=4x+1</vt:lpstr>
      <vt:lpstr>3(y-1)+2=26</vt:lpstr>
      <vt:lpstr>2/3x-3= 1/3x</vt:lpstr>
      <vt:lpstr>Content Knowledge – Summary (Instructional Sequence and Assessment  Chart)</vt:lpstr>
      <vt:lpstr>Algebraic Procedure for Solving equations</vt:lpstr>
      <vt:lpstr>Resource – Essentials for Algebra by S. Engelmann, B. Kelly and O. Engelmann</vt:lpstr>
      <vt:lpstr>Mistakes – Diagnosis and Remediation</vt:lpstr>
      <vt:lpstr>Solving Story Problems using MP1, 2, 3, 4, 6, 7, 8.</vt:lpstr>
      <vt:lpstr>Help Steps for Solving Story Problems</vt:lpstr>
      <vt:lpstr>Part 2. Lesson Plans Guidelines </vt:lpstr>
      <vt:lpstr>Design your lesson plan base on the needs of your students</vt:lpstr>
      <vt:lpstr>Guidelines for ELL and SPED Students </vt:lpstr>
      <vt:lpstr>Five Recommendations for Teaching ELS by J. Moschkovich</vt:lpstr>
      <vt:lpstr>Part 2. Lesson Plans Guidelines </vt:lpstr>
      <vt:lpstr>the 4-step Formative Assessment</vt:lpstr>
      <vt:lpstr>the 4-step Formative Assessment</vt:lpstr>
      <vt:lpstr>the 4-step Formative Assessment</vt:lpstr>
      <vt:lpstr>the 4-step Formative Assessment</vt:lpstr>
      <vt:lpstr>Lesson Plan – Introduction </vt:lpstr>
      <vt:lpstr>Lesson Plan - Introduction </vt:lpstr>
      <vt:lpstr>Learning goals – Formative Assessment Step 1 – Clarify Learning goals</vt:lpstr>
      <vt:lpstr>Design your lesson plan base on the needs of your students</vt:lpstr>
      <vt:lpstr>Lesson Plan – Development of Materials Embedded with Formative Assessment Steps </vt:lpstr>
      <vt:lpstr>Provide Problems and Demonstrate your detailed work for at least one problem (see Part 1 for examples).</vt:lpstr>
      <vt:lpstr>Progress to </vt:lpstr>
      <vt:lpstr>Demonstrate your detailed work</vt:lpstr>
      <vt:lpstr>Progress to </vt:lpstr>
      <vt:lpstr>Provide a few examples here</vt:lpstr>
      <vt:lpstr>Diagnosis and Remediation of Mistakes </vt:lpstr>
      <vt:lpstr>Mistakes – Diagnosis and Remediation</vt:lpstr>
      <vt:lpstr>Additional Problem on Distributive Property</vt:lpstr>
      <vt:lpstr>Progress to Application Problems</vt:lpstr>
      <vt:lpstr> </vt:lpstr>
      <vt:lpstr>PowerPoint Presentation</vt:lpstr>
      <vt:lpstr>Lesson Plan – Closure, Final Assessment</vt:lpstr>
      <vt:lpstr>Smarter Balanced Digital Library </vt:lpstr>
      <vt:lpstr>Writing Algebraic Expressions</vt:lpstr>
      <vt:lpstr>Writing Algebraic Expressions</vt:lpstr>
      <vt:lpstr>Writing Algebraic Expressions</vt:lpstr>
      <vt:lpstr>Which Equations Describe The Story?</vt:lpstr>
      <vt:lpstr>PowerPoint Presentation</vt:lpstr>
      <vt:lpstr>PowerPoint Presentation</vt:lpstr>
      <vt:lpstr>References :</vt:lpstr>
    </vt:vector>
  </TitlesOfParts>
  <Company>Pacific Lutheran University</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Math Department Natural Sciences</dc:creator>
  <cp:lastModifiedBy>zhumei764@yahoo.com</cp:lastModifiedBy>
  <cp:revision>393</cp:revision>
  <cp:lastPrinted>2016-10-19T22:19:53Z</cp:lastPrinted>
  <dcterms:created xsi:type="dcterms:W3CDTF">2015-03-27T16:04:18Z</dcterms:created>
  <dcterms:modified xsi:type="dcterms:W3CDTF">2016-10-23T16:50:11Z</dcterms:modified>
</cp:coreProperties>
</file>