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61" r:id="rId3"/>
    <p:sldId id="316" r:id="rId4"/>
    <p:sldId id="266" r:id="rId5"/>
    <p:sldId id="267" r:id="rId6"/>
    <p:sldId id="270" r:id="rId7"/>
    <p:sldId id="279" r:id="rId8"/>
    <p:sldId id="268" r:id="rId9"/>
    <p:sldId id="269" r:id="rId10"/>
    <p:sldId id="273" r:id="rId11"/>
    <p:sldId id="272" r:id="rId12"/>
    <p:sldId id="274" r:id="rId13"/>
    <p:sldId id="271" r:id="rId14"/>
    <p:sldId id="275" r:id="rId15"/>
    <p:sldId id="276" r:id="rId16"/>
    <p:sldId id="265" r:id="rId17"/>
    <p:sldId id="281" r:id="rId18"/>
    <p:sldId id="280" r:id="rId19"/>
    <p:sldId id="277" r:id="rId20"/>
    <p:sldId id="282" r:id="rId21"/>
    <p:sldId id="283" r:id="rId22"/>
    <p:sldId id="320" r:id="rId23"/>
    <p:sldId id="286" r:id="rId24"/>
    <p:sldId id="285" r:id="rId25"/>
    <p:sldId id="284" r:id="rId26"/>
    <p:sldId id="289" r:id="rId27"/>
    <p:sldId id="319" r:id="rId28"/>
    <p:sldId id="318" r:id="rId29"/>
    <p:sldId id="288" r:id="rId30"/>
    <p:sldId id="287" r:id="rId31"/>
    <p:sldId id="290" r:id="rId32"/>
    <p:sldId id="291" r:id="rId33"/>
    <p:sldId id="295" r:id="rId34"/>
    <p:sldId id="294" r:id="rId35"/>
    <p:sldId id="293" r:id="rId36"/>
    <p:sldId id="292" r:id="rId37"/>
    <p:sldId id="299" r:id="rId38"/>
    <p:sldId id="298" r:id="rId39"/>
    <p:sldId id="297" r:id="rId40"/>
    <p:sldId id="296" r:id="rId41"/>
    <p:sldId id="301" r:id="rId42"/>
    <p:sldId id="300" r:id="rId43"/>
    <p:sldId id="304" r:id="rId44"/>
    <p:sldId id="303" r:id="rId45"/>
    <p:sldId id="302" r:id="rId46"/>
    <p:sldId id="307" r:id="rId47"/>
    <p:sldId id="306" r:id="rId48"/>
    <p:sldId id="305" r:id="rId49"/>
    <p:sldId id="310" r:id="rId50"/>
    <p:sldId id="309" r:id="rId51"/>
    <p:sldId id="308" r:id="rId52"/>
    <p:sldId id="313" r:id="rId53"/>
    <p:sldId id="312" r:id="rId54"/>
    <p:sldId id="314" r:id="rId55"/>
    <p:sldId id="317" r:id="rId56"/>
    <p:sldId id="278" r:id="rId57"/>
    <p:sldId id="315" r:id="rId58"/>
    <p:sldId id="260" r:id="rId5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0776" autoAdjust="0"/>
  </p:normalViewPr>
  <p:slideViewPr>
    <p:cSldViewPr snapToGrid="0">
      <p:cViewPr varScale="1">
        <p:scale>
          <a:sx n="61" d="100"/>
          <a:sy n="61" d="100"/>
        </p:scale>
        <p:origin x="1020" y="72"/>
      </p:cViewPr>
      <p:guideLst/>
    </p:cSldViewPr>
  </p:slideViewPr>
  <p:outlineViewPr>
    <p:cViewPr>
      <p:scale>
        <a:sx n="33" d="100"/>
        <a:sy n="33" d="100"/>
      </p:scale>
      <p:origin x="0" y="-18858"/>
    </p:cViewPr>
  </p:outlineViewPr>
  <p:notesTextViewPr>
    <p:cViewPr>
      <p:scale>
        <a:sx n="1" d="1"/>
        <a:sy n="1" d="1"/>
      </p:scale>
      <p:origin x="0" y="0"/>
    </p:cViewPr>
  </p:notesTextViewPr>
  <p:sorterViewPr>
    <p:cViewPr>
      <p:scale>
        <a:sx n="100" d="100"/>
        <a:sy n="100" d="100"/>
      </p:scale>
      <p:origin x="0" y="-6510"/>
    </p:cViewPr>
  </p:sorterViewPr>
  <p:notesViewPr>
    <p:cSldViewPr snapToGrid="0">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2AFB4FE-632A-4AFE-A9B7-C45FE1D0DF19}" type="datetimeFigureOut">
              <a:rPr lang="en-US" smtClean="0"/>
              <a:t>10/20/2016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18F26C5-1C84-43E8-8C9C-10F67F1E0126}" type="slidenum">
              <a:rPr lang="en-US" smtClean="0"/>
              <a:t>‹#›</a:t>
            </a:fld>
            <a:endParaRPr lang="en-US"/>
          </a:p>
        </p:txBody>
      </p:sp>
    </p:spTree>
    <p:extLst>
      <p:ext uri="{BB962C8B-B14F-4D97-AF65-F5344CB8AC3E}">
        <p14:creationId xmlns:p14="http://schemas.microsoft.com/office/powerpoint/2010/main" val="23277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D669781-E3DD-4DC0-B013-2D4761174270}" type="datetimeFigureOut">
              <a:rPr lang="en-US" smtClean="0"/>
              <a:t>10/19/2016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33248AD-2114-445F-ACA6-B8906579FB1F}" type="slidenum">
              <a:rPr lang="en-US" smtClean="0"/>
              <a:t>‹#›</a:t>
            </a:fld>
            <a:endParaRPr lang="en-US"/>
          </a:p>
        </p:txBody>
      </p:sp>
    </p:spTree>
    <p:extLst>
      <p:ext uri="{BB962C8B-B14F-4D97-AF65-F5344CB8AC3E}">
        <p14:creationId xmlns:p14="http://schemas.microsoft.com/office/powerpoint/2010/main" val="413512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1</a:t>
            </a:fld>
            <a:endParaRPr lang="en-US"/>
          </a:p>
        </p:txBody>
      </p:sp>
    </p:spTree>
    <p:extLst>
      <p:ext uri="{BB962C8B-B14F-4D97-AF65-F5344CB8AC3E}">
        <p14:creationId xmlns:p14="http://schemas.microsoft.com/office/powerpoint/2010/main" val="15559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mins- 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10</a:t>
            </a:fld>
            <a:endParaRPr lang="en-US"/>
          </a:p>
        </p:txBody>
      </p:sp>
    </p:spTree>
    <p:extLst>
      <p:ext uri="{BB962C8B-B14F-4D97-AF65-F5344CB8AC3E}">
        <p14:creationId xmlns:p14="http://schemas.microsoft.com/office/powerpoint/2010/main" val="93447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11</a:t>
            </a:fld>
            <a:endParaRPr lang="en-US"/>
          </a:p>
        </p:txBody>
      </p:sp>
    </p:spTree>
    <p:extLst>
      <p:ext uri="{BB962C8B-B14F-4D97-AF65-F5344CB8AC3E}">
        <p14:creationId xmlns:p14="http://schemas.microsoft.com/office/powerpoint/2010/main" val="386269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2mins (crystal)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12</a:t>
            </a:fld>
            <a:endParaRPr lang="en-US"/>
          </a:p>
        </p:txBody>
      </p:sp>
    </p:spTree>
    <p:extLst>
      <p:ext uri="{BB962C8B-B14F-4D97-AF65-F5344CB8AC3E}">
        <p14:creationId xmlns:p14="http://schemas.microsoft.com/office/powerpoint/2010/main" val="162207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to answer now,</a:t>
            </a:r>
            <a:r>
              <a:rPr lang="en-US" baseline="0" dirty="0" smtClean="0"/>
              <a:t> but be thinking about it later on…</a:t>
            </a:r>
          </a:p>
          <a:p>
            <a:endParaRPr lang="en-US" baseline="0" dirty="0" smtClean="0"/>
          </a:p>
          <a:p>
            <a:r>
              <a:rPr lang="en-US" baseline="0" dirty="0" smtClean="0"/>
              <a:t>Peggen (30 sec)</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13</a:t>
            </a:fld>
            <a:endParaRPr lang="en-US"/>
          </a:p>
        </p:txBody>
      </p:sp>
    </p:spTree>
    <p:extLst>
      <p:ext uri="{BB962C8B-B14F-4D97-AF65-F5344CB8AC3E}">
        <p14:creationId xmlns:p14="http://schemas.microsoft.com/office/powerpoint/2010/main" val="2260782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5mins  (Peggen)</a:t>
            </a:r>
          </a:p>
          <a:p>
            <a:endParaRPr lang="en-US" baseline="0" dirty="0" smtClean="0"/>
          </a:p>
          <a:p>
            <a:r>
              <a:rPr lang="en-US" dirty="0" smtClean="0"/>
              <a:t>http://goia.wa.gov/Government-to-Government/Data/CentennialAccord.htm</a:t>
            </a:r>
          </a:p>
          <a:p>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14</a:t>
            </a:fld>
            <a:endParaRPr lang="en-US"/>
          </a:p>
        </p:txBody>
      </p:sp>
    </p:spTree>
    <p:extLst>
      <p:ext uri="{BB962C8B-B14F-4D97-AF65-F5344CB8AC3E}">
        <p14:creationId xmlns:p14="http://schemas.microsoft.com/office/powerpoint/2010/main" val="3141185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r>
              <a:rPr lang="en-US" baseline="0" dirty="0" smtClean="0"/>
              <a:t> </a:t>
            </a:r>
            <a:r>
              <a:rPr lang="en-US" dirty="0" smtClean="0"/>
              <a:t>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15</a:t>
            </a:fld>
            <a:endParaRPr lang="en-US"/>
          </a:p>
        </p:txBody>
      </p:sp>
    </p:spTree>
    <p:extLst>
      <p:ext uri="{BB962C8B-B14F-4D97-AF65-F5344CB8AC3E}">
        <p14:creationId xmlns:p14="http://schemas.microsoft.com/office/powerpoint/2010/main" val="383076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 (crystal)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16</a:t>
            </a:fld>
            <a:endParaRPr lang="en-US"/>
          </a:p>
        </p:txBody>
      </p:sp>
    </p:spTree>
    <p:extLst>
      <p:ext uri="{BB962C8B-B14F-4D97-AF65-F5344CB8AC3E}">
        <p14:creationId xmlns:p14="http://schemas.microsoft.com/office/powerpoint/2010/main" val="410212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mins</a:t>
            </a:r>
            <a:r>
              <a:rPr lang="en-US" baseline="0" dirty="0" smtClean="0"/>
              <a:t> Peggen</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17</a:t>
            </a:fld>
            <a:endParaRPr lang="en-US"/>
          </a:p>
        </p:txBody>
      </p:sp>
    </p:spTree>
    <p:extLst>
      <p:ext uri="{BB962C8B-B14F-4D97-AF65-F5344CB8AC3E}">
        <p14:creationId xmlns:p14="http://schemas.microsoft.com/office/powerpoint/2010/main" val="81324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mins Peggen</a:t>
            </a:r>
          </a:p>
          <a:p>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18</a:t>
            </a:fld>
            <a:endParaRPr lang="en-US"/>
          </a:p>
        </p:txBody>
      </p:sp>
    </p:spTree>
    <p:extLst>
      <p:ext uri="{BB962C8B-B14F-4D97-AF65-F5344CB8AC3E}">
        <p14:creationId xmlns:p14="http://schemas.microsoft.com/office/powerpoint/2010/main" val="32125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mins (crystal)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19</a:t>
            </a:fld>
            <a:endParaRPr lang="en-US"/>
          </a:p>
        </p:txBody>
      </p:sp>
    </p:spTree>
    <p:extLst>
      <p:ext uri="{BB962C8B-B14F-4D97-AF65-F5344CB8AC3E}">
        <p14:creationId xmlns:p14="http://schemas.microsoft.com/office/powerpoint/2010/main" val="368776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a:t>
            </a:r>
            <a:r>
              <a:rPr lang="en-US" dirty="0" smtClean="0"/>
              <a:t>mins</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a:t>
            </a:fld>
            <a:endParaRPr lang="en-US"/>
          </a:p>
        </p:txBody>
      </p:sp>
    </p:spTree>
    <p:extLst>
      <p:ext uri="{BB962C8B-B14F-4D97-AF65-F5344CB8AC3E}">
        <p14:creationId xmlns:p14="http://schemas.microsoft.com/office/powerpoint/2010/main" val="271175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mins (Crystal)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20</a:t>
            </a:fld>
            <a:endParaRPr lang="en-US"/>
          </a:p>
        </p:txBody>
      </p:sp>
    </p:spTree>
    <p:extLst>
      <p:ext uri="{BB962C8B-B14F-4D97-AF65-F5344CB8AC3E}">
        <p14:creationId xmlns:p14="http://schemas.microsoft.com/office/powerpoint/2010/main" val="2224991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mins (Peggen) </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21</a:t>
            </a:fld>
            <a:endParaRPr lang="en-US"/>
          </a:p>
        </p:txBody>
      </p:sp>
    </p:spTree>
    <p:extLst>
      <p:ext uri="{BB962C8B-B14F-4D97-AF65-F5344CB8AC3E}">
        <p14:creationId xmlns:p14="http://schemas.microsoft.com/office/powerpoint/2010/main" val="2151864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mins (Peggen) </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22</a:t>
            </a:fld>
            <a:endParaRPr lang="en-US"/>
          </a:p>
        </p:txBody>
      </p:sp>
    </p:spTree>
    <p:extLst>
      <p:ext uri="{BB962C8B-B14F-4D97-AF65-F5344CB8AC3E}">
        <p14:creationId xmlns:p14="http://schemas.microsoft.com/office/powerpoint/2010/main" val="171366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minutes (P&amp;C)</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23</a:t>
            </a:fld>
            <a:endParaRPr lang="en-US"/>
          </a:p>
        </p:txBody>
      </p:sp>
    </p:spTree>
    <p:extLst>
      <p:ext uri="{BB962C8B-B14F-4D97-AF65-F5344CB8AC3E}">
        <p14:creationId xmlns:p14="http://schemas.microsoft.com/office/powerpoint/2010/main" val="2153031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24</a:t>
            </a:fld>
            <a:endParaRPr lang="en-US"/>
          </a:p>
        </p:txBody>
      </p:sp>
    </p:spTree>
    <p:extLst>
      <p:ext uri="{BB962C8B-B14F-4D97-AF65-F5344CB8AC3E}">
        <p14:creationId xmlns:p14="http://schemas.microsoft.com/office/powerpoint/2010/main" val="1889814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 ©</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25</a:t>
            </a:fld>
            <a:endParaRPr lang="en-US"/>
          </a:p>
        </p:txBody>
      </p:sp>
    </p:spTree>
    <p:extLst>
      <p:ext uri="{BB962C8B-B14F-4D97-AF65-F5344CB8AC3E}">
        <p14:creationId xmlns:p14="http://schemas.microsoft.com/office/powerpoint/2010/main" val="3018170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r>
              <a:rPr lang="en-US" baseline="0" dirty="0" smtClean="0"/>
              <a:t> (P)</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26</a:t>
            </a:fld>
            <a:endParaRPr lang="en-US"/>
          </a:p>
        </p:txBody>
      </p:sp>
    </p:spTree>
    <p:extLst>
      <p:ext uri="{BB962C8B-B14F-4D97-AF65-F5344CB8AC3E}">
        <p14:creationId xmlns:p14="http://schemas.microsoft.com/office/powerpoint/2010/main" val="1282854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r>
              <a:rPr lang="en-US" baseline="0" dirty="0" smtClean="0"/>
              <a:t> (P)</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27</a:t>
            </a:fld>
            <a:endParaRPr lang="en-US"/>
          </a:p>
        </p:txBody>
      </p:sp>
    </p:spTree>
    <p:extLst>
      <p:ext uri="{BB962C8B-B14F-4D97-AF65-F5344CB8AC3E}">
        <p14:creationId xmlns:p14="http://schemas.microsoft.com/office/powerpoint/2010/main" val="4218532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28</a:t>
            </a:fld>
            <a:endParaRPr lang="en-US"/>
          </a:p>
        </p:txBody>
      </p:sp>
    </p:spTree>
    <p:extLst>
      <p:ext uri="{BB962C8B-B14F-4D97-AF65-F5344CB8AC3E}">
        <p14:creationId xmlns:p14="http://schemas.microsoft.com/office/powerpoint/2010/main" val="1271534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29</a:t>
            </a:fld>
            <a:endParaRPr lang="en-US"/>
          </a:p>
        </p:txBody>
      </p:sp>
    </p:spTree>
    <p:extLst>
      <p:ext uri="{BB962C8B-B14F-4D97-AF65-F5344CB8AC3E}">
        <p14:creationId xmlns:p14="http://schemas.microsoft.com/office/powerpoint/2010/main" val="173167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mins per presenter (total</a:t>
            </a:r>
            <a:r>
              <a:rPr lang="en-US" baseline="0" dirty="0" smtClean="0"/>
              <a:t> 6 mins)</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3</a:t>
            </a:fld>
            <a:endParaRPr lang="en-US"/>
          </a:p>
        </p:txBody>
      </p:sp>
    </p:spTree>
    <p:extLst>
      <p:ext uri="{BB962C8B-B14F-4D97-AF65-F5344CB8AC3E}">
        <p14:creationId xmlns:p14="http://schemas.microsoft.com/office/powerpoint/2010/main" val="2174676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30</a:t>
            </a:fld>
            <a:endParaRPr lang="en-US"/>
          </a:p>
        </p:txBody>
      </p:sp>
    </p:spTree>
    <p:extLst>
      <p:ext uri="{BB962C8B-B14F-4D97-AF65-F5344CB8AC3E}">
        <p14:creationId xmlns:p14="http://schemas.microsoft.com/office/powerpoint/2010/main" val="1910860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31</a:t>
            </a:fld>
            <a:endParaRPr lang="en-US"/>
          </a:p>
        </p:txBody>
      </p:sp>
    </p:spTree>
    <p:extLst>
      <p:ext uri="{BB962C8B-B14F-4D97-AF65-F5344CB8AC3E}">
        <p14:creationId xmlns:p14="http://schemas.microsoft.com/office/powerpoint/2010/main" val="3745932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32</a:t>
            </a:fld>
            <a:endParaRPr lang="en-US"/>
          </a:p>
        </p:txBody>
      </p:sp>
    </p:spTree>
    <p:extLst>
      <p:ext uri="{BB962C8B-B14F-4D97-AF65-F5344CB8AC3E}">
        <p14:creationId xmlns:p14="http://schemas.microsoft.com/office/powerpoint/2010/main" val="1943198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33</a:t>
            </a:fld>
            <a:endParaRPr lang="en-US"/>
          </a:p>
        </p:txBody>
      </p:sp>
    </p:spTree>
    <p:extLst>
      <p:ext uri="{BB962C8B-B14F-4D97-AF65-F5344CB8AC3E}">
        <p14:creationId xmlns:p14="http://schemas.microsoft.com/office/powerpoint/2010/main" val="3359330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34</a:t>
            </a:fld>
            <a:endParaRPr lang="en-US"/>
          </a:p>
        </p:txBody>
      </p:sp>
    </p:spTree>
    <p:extLst>
      <p:ext uri="{BB962C8B-B14F-4D97-AF65-F5344CB8AC3E}">
        <p14:creationId xmlns:p14="http://schemas.microsoft.com/office/powerpoint/2010/main" val="630179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35</a:t>
            </a:fld>
            <a:endParaRPr lang="en-US"/>
          </a:p>
        </p:txBody>
      </p:sp>
    </p:spTree>
    <p:extLst>
      <p:ext uri="{BB962C8B-B14F-4D97-AF65-F5344CB8AC3E}">
        <p14:creationId xmlns:p14="http://schemas.microsoft.com/office/powerpoint/2010/main" val="1875946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36</a:t>
            </a:fld>
            <a:endParaRPr lang="en-US"/>
          </a:p>
        </p:txBody>
      </p:sp>
    </p:spTree>
    <p:extLst>
      <p:ext uri="{BB962C8B-B14F-4D97-AF65-F5344CB8AC3E}">
        <p14:creationId xmlns:p14="http://schemas.microsoft.com/office/powerpoint/2010/main" val="4280814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37</a:t>
            </a:fld>
            <a:endParaRPr lang="en-US"/>
          </a:p>
        </p:txBody>
      </p:sp>
    </p:spTree>
    <p:extLst>
      <p:ext uri="{BB962C8B-B14F-4D97-AF65-F5344CB8AC3E}">
        <p14:creationId xmlns:p14="http://schemas.microsoft.com/office/powerpoint/2010/main" val="3361022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38</a:t>
            </a:fld>
            <a:endParaRPr lang="en-US"/>
          </a:p>
        </p:txBody>
      </p:sp>
    </p:spTree>
    <p:extLst>
      <p:ext uri="{BB962C8B-B14F-4D97-AF65-F5344CB8AC3E}">
        <p14:creationId xmlns:p14="http://schemas.microsoft.com/office/powerpoint/2010/main" val="1347369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39</a:t>
            </a:fld>
            <a:endParaRPr lang="en-US"/>
          </a:p>
        </p:txBody>
      </p:sp>
    </p:spTree>
    <p:extLst>
      <p:ext uri="{BB962C8B-B14F-4D97-AF65-F5344CB8AC3E}">
        <p14:creationId xmlns:p14="http://schemas.microsoft.com/office/powerpoint/2010/main" val="102728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5-10mins max Peggen Lead</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4</a:t>
            </a:fld>
            <a:endParaRPr lang="en-US"/>
          </a:p>
        </p:txBody>
      </p:sp>
    </p:spTree>
    <p:extLst>
      <p:ext uri="{BB962C8B-B14F-4D97-AF65-F5344CB8AC3E}">
        <p14:creationId xmlns:p14="http://schemas.microsoft.com/office/powerpoint/2010/main" val="4149779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40</a:t>
            </a:fld>
            <a:endParaRPr lang="en-US"/>
          </a:p>
        </p:txBody>
      </p:sp>
    </p:spTree>
    <p:extLst>
      <p:ext uri="{BB962C8B-B14F-4D97-AF65-F5344CB8AC3E}">
        <p14:creationId xmlns:p14="http://schemas.microsoft.com/office/powerpoint/2010/main" val="3986581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41</a:t>
            </a:fld>
            <a:endParaRPr lang="en-US"/>
          </a:p>
        </p:txBody>
      </p:sp>
    </p:spTree>
    <p:extLst>
      <p:ext uri="{BB962C8B-B14F-4D97-AF65-F5344CB8AC3E}">
        <p14:creationId xmlns:p14="http://schemas.microsoft.com/office/powerpoint/2010/main" val="3018249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42</a:t>
            </a:fld>
            <a:endParaRPr lang="en-US"/>
          </a:p>
        </p:txBody>
      </p:sp>
    </p:spTree>
    <p:extLst>
      <p:ext uri="{BB962C8B-B14F-4D97-AF65-F5344CB8AC3E}">
        <p14:creationId xmlns:p14="http://schemas.microsoft.com/office/powerpoint/2010/main" val="4211816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43</a:t>
            </a:fld>
            <a:endParaRPr lang="en-US"/>
          </a:p>
        </p:txBody>
      </p:sp>
    </p:spTree>
    <p:extLst>
      <p:ext uri="{BB962C8B-B14F-4D97-AF65-F5344CB8AC3E}">
        <p14:creationId xmlns:p14="http://schemas.microsoft.com/office/powerpoint/2010/main" val="3933345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44</a:t>
            </a:fld>
            <a:endParaRPr lang="en-US"/>
          </a:p>
        </p:txBody>
      </p:sp>
    </p:spTree>
    <p:extLst>
      <p:ext uri="{BB962C8B-B14F-4D97-AF65-F5344CB8AC3E}">
        <p14:creationId xmlns:p14="http://schemas.microsoft.com/office/powerpoint/2010/main" val="3771652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45</a:t>
            </a:fld>
            <a:endParaRPr lang="en-US"/>
          </a:p>
        </p:txBody>
      </p:sp>
    </p:spTree>
    <p:extLst>
      <p:ext uri="{BB962C8B-B14F-4D97-AF65-F5344CB8AC3E}">
        <p14:creationId xmlns:p14="http://schemas.microsoft.com/office/powerpoint/2010/main" val="670071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46</a:t>
            </a:fld>
            <a:endParaRPr lang="en-US"/>
          </a:p>
        </p:txBody>
      </p:sp>
    </p:spTree>
    <p:extLst>
      <p:ext uri="{BB962C8B-B14F-4D97-AF65-F5344CB8AC3E}">
        <p14:creationId xmlns:p14="http://schemas.microsoft.com/office/powerpoint/2010/main" val="3624137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47</a:t>
            </a:fld>
            <a:endParaRPr lang="en-US"/>
          </a:p>
        </p:txBody>
      </p:sp>
    </p:spTree>
    <p:extLst>
      <p:ext uri="{BB962C8B-B14F-4D97-AF65-F5344CB8AC3E}">
        <p14:creationId xmlns:p14="http://schemas.microsoft.com/office/powerpoint/2010/main" val="3179791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48</a:t>
            </a:fld>
            <a:endParaRPr lang="en-US"/>
          </a:p>
        </p:txBody>
      </p:sp>
    </p:spTree>
    <p:extLst>
      <p:ext uri="{BB962C8B-B14F-4D97-AF65-F5344CB8AC3E}">
        <p14:creationId xmlns:p14="http://schemas.microsoft.com/office/powerpoint/2010/main" val="3550556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49</a:t>
            </a:fld>
            <a:endParaRPr lang="en-US"/>
          </a:p>
        </p:txBody>
      </p:sp>
    </p:spTree>
    <p:extLst>
      <p:ext uri="{BB962C8B-B14F-4D97-AF65-F5344CB8AC3E}">
        <p14:creationId xmlns:p14="http://schemas.microsoft.com/office/powerpoint/2010/main" val="419400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mins Crystal</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5</a:t>
            </a:fld>
            <a:endParaRPr lang="en-US"/>
          </a:p>
        </p:txBody>
      </p:sp>
    </p:spTree>
    <p:extLst>
      <p:ext uri="{BB962C8B-B14F-4D97-AF65-F5344CB8AC3E}">
        <p14:creationId xmlns:p14="http://schemas.microsoft.com/office/powerpoint/2010/main" val="13726413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50</a:t>
            </a:fld>
            <a:endParaRPr lang="en-US"/>
          </a:p>
        </p:txBody>
      </p:sp>
    </p:spTree>
    <p:extLst>
      <p:ext uri="{BB962C8B-B14F-4D97-AF65-F5344CB8AC3E}">
        <p14:creationId xmlns:p14="http://schemas.microsoft.com/office/powerpoint/2010/main" val="159148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51</a:t>
            </a:fld>
            <a:endParaRPr lang="en-US"/>
          </a:p>
        </p:txBody>
      </p:sp>
    </p:spTree>
    <p:extLst>
      <p:ext uri="{BB962C8B-B14F-4D97-AF65-F5344CB8AC3E}">
        <p14:creationId xmlns:p14="http://schemas.microsoft.com/office/powerpoint/2010/main" val="4229807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52</a:t>
            </a:fld>
            <a:endParaRPr lang="en-US"/>
          </a:p>
        </p:txBody>
      </p:sp>
    </p:spTree>
    <p:extLst>
      <p:ext uri="{BB962C8B-B14F-4D97-AF65-F5344CB8AC3E}">
        <p14:creationId xmlns:p14="http://schemas.microsoft.com/office/powerpoint/2010/main" val="2869139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53</a:t>
            </a:fld>
            <a:endParaRPr lang="en-US"/>
          </a:p>
        </p:txBody>
      </p:sp>
    </p:spTree>
    <p:extLst>
      <p:ext uri="{BB962C8B-B14F-4D97-AF65-F5344CB8AC3E}">
        <p14:creationId xmlns:p14="http://schemas.microsoft.com/office/powerpoint/2010/main" val="3093714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54</a:t>
            </a:fld>
            <a:endParaRPr lang="en-US"/>
          </a:p>
        </p:txBody>
      </p:sp>
    </p:spTree>
    <p:extLst>
      <p:ext uri="{BB962C8B-B14F-4D97-AF65-F5344CB8AC3E}">
        <p14:creationId xmlns:p14="http://schemas.microsoft.com/office/powerpoint/2010/main" val="3946962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55</a:t>
            </a:fld>
            <a:endParaRPr lang="en-US"/>
          </a:p>
        </p:txBody>
      </p:sp>
    </p:spTree>
    <p:extLst>
      <p:ext uri="{BB962C8B-B14F-4D97-AF65-F5344CB8AC3E}">
        <p14:creationId xmlns:p14="http://schemas.microsoft.com/office/powerpoint/2010/main" val="3850728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56</a:t>
            </a:fld>
            <a:endParaRPr lang="en-US"/>
          </a:p>
        </p:txBody>
      </p:sp>
    </p:spTree>
    <p:extLst>
      <p:ext uri="{BB962C8B-B14F-4D97-AF65-F5344CB8AC3E}">
        <p14:creationId xmlns:p14="http://schemas.microsoft.com/office/powerpoint/2010/main" val="825633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57</a:t>
            </a:fld>
            <a:endParaRPr lang="en-US"/>
          </a:p>
        </p:txBody>
      </p:sp>
    </p:spTree>
    <p:extLst>
      <p:ext uri="{BB962C8B-B14F-4D97-AF65-F5344CB8AC3E}">
        <p14:creationId xmlns:p14="http://schemas.microsoft.com/office/powerpoint/2010/main" val="2458819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248AD-2114-445F-ACA6-B8906579FB1F}" type="slidenum">
              <a:rPr lang="en-US" smtClean="0"/>
              <a:t>58</a:t>
            </a:fld>
            <a:endParaRPr lang="en-US"/>
          </a:p>
        </p:txBody>
      </p:sp>
    </p:spTree>
    <p:extLst>
      <p:ext uri="{BB962C8B-B14F-4D97-AF65-F5344CB8AC3E}">
        <p14:creationId xmlns:p14="http://schemas.microsoft.com/office/powerpoint/2010/main" val="163036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mins P&amp;C</a:t>
            </a:r>
          </a:p>
          <a:p>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6</a:t>
            </a:fld>
            <a:endParaRPr lang="en-US"/>
          </a:p>
        </p:txBody>
      </p:sp>
    </p:spTree>
    <p:extLst>
      <p:ext uri="{BB962C8B-B14F-4D97-AF65-F5344CB8AC3E}">
        <p14:creationId xmlns:p14="http://schemas.microsoft.com/office/powerpoint/2010/main" val="148365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mins</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7</a:t>
            </a:fld>
            <a:endParaRPr lang="en-US"/>
          </a:p>
        </p:txBody>
      </p:sp>
    </p:spTree>
    <p:extLst>
      <p:ext uri="{BB962C8B-B14F-4D97-AF65-F5344CB8AC3E}">
        <p14:creationId xmlns:p14="http://schemas.microsoft.com/office/powerpoint/2010/main" val="310434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8</a:t>
            </a:fld>
            <a:endParaRPr lang="en-US"/>
          </a:p>
        </p:txBody>
      </p:sp>
    </p:spTree>
    <p:extLst>
      <p:ext uri="{BB962C8B-B14F-4D97-AF65-F5344CB8AC3E}">
        <p14:creationId xmlns:p14="http://schemas.microsoft.com/office/powerpoint/2010/main" val="143029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Michael Pavel is a Skokomish Nation tribal member. He’s a Professor of Native American Studies in Education at the University of Oregon.</a:t>
            </a:r>
          </a:p>
          <a:p>
            <a:endParaRPr lang="en-US" dirty="0" smtClean="0"/>
          </a:p>
          <a:p>
            <a:r>
              <a:rPr lang="en-US" dirty="0" smtClean="0"/>
              <a:t>He specializes in higher education w/emphasis on improving Native postsecondary access and achievement. </a:t>
            </a:r>
          </a:p>
          <a:p>
            <a:endParaRPr lang="en-US" dirty="0" smtClean="0"/>
          </a:p>
          <a:p>
            <a:r>
              <a:rPr lang="en-US" dirty="0" smtClean="0"/>
              <a:t>His published work brings attention to the intersection of Native culture and educational attainment/ achievement. </a:t>
            </a:r>
          </a:p>
          <a:p>
            <a:r>
              <a:rPr lang="en-US" dirty="0" smtClean="0"/>
              <a:t>He also brings to our attention the </a:t>
            </a:r>
            <a:r>
              <a:rPr lang="en-US" dirty="0" err="1" smtClean="0"/>
              <a:t>Mis</a:t>
            </a:r>
            <a:r>
              <a:rPr lang="en-US" dirty="0" smtClean="0"/>
              <a:t>-education of Native People.</a:t>
            </a:r>
          </a:p>
          <a:p>
            <a:endParaRPr lang="en-US" dirty="0" smtClean="0"/>
          </a:p>
          <a:p>
            <a:r>
              <a:rPr lang="en-US" dirty="0" smtClean="0"/>
              <a:t>In From Where the Sun Rises, Dr. Pavel contextualizes Native achievement (read bullet points)</a:t>
            </a:r>
          </a:p>
          <a:p>
            <a:endParaRPr lang="en-US" dirty="0" smtClean="0"/>
          </a:p>
          <a:p>
            <a:r>
              <a:rPr lang="en-US" dirty="0" smtClean="0"/>
              <a:t>“We found that the health and wellbeing of our youth and their families are primary concerns due the historical circumstances that conspired against Native American educational achievement.”</a:t>
            </a:r>
          </a:p>
          <a:p>
            <a:endParaRPr lang="en-US" dirty="0"/>
          </a:p>
        </p:txBody>
      </p:sp>
      <p:sp>
        <p:nvSpPr>
          <p:cNvPr id="4" name="Slide Number Placeholder 3"/>
          <p:cNvSpPr>
            <a:spLocks noGrp="1"/>
          </p:cNvSpPr>
          <p:nvPr>
            <p:ph type="sldNum" sz="quarter" idx="10"/>
          </p:nvPr>
        </p:nvSpPr>
        <p:spPr/>
        <p:txBody>
          <a:bodyPr/>
          <a:lstStyle/>
          <a:p>
            <a:fld id="{C33248AD-2114-445F-ACA6-B8906579FB1F}" type="slidenum">
              <a:rPr lang="en-US" smtClean="0"/>
              <a:t>9</a:t>
            </a:fld>
            <a:endParaRPr lang="en-US"/>
          </a:p>
        </p:txBody>
      </p:sp>
    </p:spTree>
    <p:extLst>
      <p:ext uri="{BB962C8B-B14F-4D97-AF65-F5344CB8AC3E}">
        <p14:creationId xmlns:p14="http://schemas.microsoft.com/office/powerpoint/2010/main" val="21804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92939-3F00-4C58-9091-B0D95D5F292E}" type="datetime1">
              <a:rPr lang="en-US" smtClean="0"/>
              <a:t>10/19/2016</a:t>
            </a:fld>
            <a:endParaRPr lang="en-US"/>
          </a:p>
        </p:txBody>
      </p:sp>
      <p:sp>
        <p:nvSpPr>
          <p:cNvPr id="5" name="Footer Placeholder 4"/>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6" name="Slide Number Placeholder 5"/>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621045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FCFA4-60D2-48FF-99DC-AA5531F11FF7}" type="datetime1">
              <a:rPr lang="en-US" smtClean="0"/>
              <a:t>10/19/2016</a:t>
            </a:fld>
            <a:endParaRPr lang="en-US"/>
          </a:p>
        </p:txBody>
      </p:sp>
      <p:sp>
        <p:nvSpPr>
          <p:cNvPr id="5" name="Footer Placeholder 4"/>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6" name="Slide Number Placeholder 5"/>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37222750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6ECCF-D68E-439F-99FF-EB7D8F64C9EC}" type="datetime1">
              <a:rPr lang="en-US" smtClean="0"/>
              <a:t>10/19/2016</a:t>
            </a:fld>
            <a:endParaRPr lang="en-US"/>
          </a:p>
        </p:txBody>
      </p:sp>
      <p:sp>
        <p:nvSpPr>
          <p:cNvPr id="5" name="Footer Placeholder 4"/>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6" name="Slide Number Placeholder 5"/>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42092586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DC37-573A-4830-943B-AB901DD2CF33}" type="datetime1">
              <a:rPr lang="en-US" smtClean="0"/>
              <a:t>10/19/2016</a:t>
            </a:fld>
            <a:endParaRPr lang="en-US"/>
          </a:p>
        </p:txBody>
      </p:sp>
      <p:sp>
        <p:nvSpPr>
          <p:cNvPr id="5" name="Footer Placeholder 4"/>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6" name="Slide Number Placeholder 5"/>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16687917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0BA98-DABA-4B9B-A132-97F209AA6132}" type="datetime1">
              <a:rPr lang="en-US" smtClean="0"/>
              <a:t>10/19/2016</a:t>
            </a:fld>
            <a:endParaRPr lang="en-US"/>
          </a:p>
        </p:txBody>
      </p:sp>
      <p:sp>
        <p:nvSpPr>
          <p:cNvPr id="5" name="Footer Placeholder 4"/>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6" name="Slide Number Placeholder 5"/>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16285968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45A3E7-53DC-4BB7-90E2-72D408FDDB6C}" type="datetime1">
              <a:rPr lang="en-US" smtClean="0"/>
              <a:t>10/19/2016</a:t>
            </a:fld>
            <a:endParaRPr lang="en-US"/>
          </a:p>
        </p:txBody>
      </p:sp>
      <p:sp>
        <p:nvSpPr>
          <p:cNvPr id="6" name="Footer Placeholder 5"/>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7" name="Slide Number Placeholder 6"/>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31290612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F61E3-B28E-4756-BCD4-0AB8905F2556}" type="datetime1">
              <a:rPr lang="en-US" smtClean="0"/>
              <a:t>10/19/2016</a:t>
            </a:fld>
            <a:endParaRPr lang="en-US"/>
          </a:p>
        </p:txBody>
      </p:sp>
      <p:sp>
        <p:nvSpPr>
          <p:cNvPr id="8" name="Footer Placeholder 7"/>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9" name="Slide Number Placeholder 8"/>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38610290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3A3C8F-ACC2-4B94-9265-8D827750729C}" type="datetime1">
              <a:rPr lang="en-US" smtClean="0"/>
              <a:t>10/19/2016</a:t>
            </a:fld>
            <a:endParaRPr lang="en-US"/>
          </a:p>
        </p:txBody>
      </p:sp>
      <p:sp>
        <p:nvSpPr>
          <p:cNvPr id="4" name="Footer Placeholder 3"/>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5" name="Slide Number Placeholder 4"/>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26710149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F593E-047D-4EF8-B12E-EE6ECC39E422}" type="datetime1">
              <a:rPr lang="en-US" smtClean="0"/>
              <a:t>10/19/2016</a:t>
            </a:fld>
            <a:endParaRPr lang="en-US"/>
          </a:p>
        </p:txBody>
      </p:sp>
      <p:sp>
        <p:nvSpPr>
          <p:cNvPr id="3" name="Footer Placeholder 2"/>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4" name="Slide Number Placeholder 3"/>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42704797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2D7D6-4C34-40FC-B811-A1B1A82EE33F}" type="datetime1">
              <a:rPr lang="en-US" smtClean="0"/>
              <a:t>10/19/2016</a:t>
            </a:fld>
            <a:endParaRPr lang="en-US"/>
          </a:p>
        </p:txBody>
      </p:sp>
      <p:sp>
        <p:nvSpPr>
          <p:cNvPr id="6" name="Footer Placeholder 5"/>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7" name="Slide Number Placeholder 6"/>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30791206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71992-0035-4336-8183-F2EC2B0028C5}" type="datetime1">
              <a:rPr lang="en-US" smtClean="0"/>
              <a:t>10/19/2016</a:t>
            </a:fld>
            <a:endParaRPr lang="en-US"/>
          </a:p>
        </p:txBody>
      </p:sp>
      <p:sp>
        <p:nvSpPr>
          <p:cNvPr id="6" name="Footer Placeholder 5"/>
          <p:cNvSpPr>
            <a:spLocks noGrp="1"/>
          </p:cNvSpPr>
          <p:nvPr>
            <p:ph type="ftr" sz="quarter" idx="11"/>
          </p:nvPr>
        </p:nvSpPr>
        <p:spPr/>
        <p:txBody>
          <a:bodyPr/>
          <a:lstStyle/>
          <a:p>
            <a:r>
              <a:rPr lang="en-US" smtClean="0"/>
              <a:t>STI Curriculum:  Train-the-Trainers                                                        [2016-17 UW-Tacoma Core/Time/Digital Component] cf.pf.2016</a:t>
            </a:r>
            <a:endParaRPr lang="en-US"/>
          </a:p>
        </p:txBody>
      </p:sp>
      <p:sp>
        <p:nvSpPr>
          <p:cNvPr id="7" name="Slide Number Placeholder 6"/>
          <p:cNvSpPr>
            <a:spLocks noGrp="1"/>
          </p:cNvSpPr>
          <p:nvPr>
            <p:ph type="sldNum" sz="quarter" idx="12"/>
          </p:nvPr>
        </p:nvSpPr>
        <p:spPr/>
        <p:txBody>
          <a:bodyPr/>
          <a:lstStyle/>
          <a:p>
            <a:fld id="{76D2AFAC-DB4C-4959-92C2-3A02CA7E7FED}" type="slidenum">
              <a:rPr lang="en-US" smtClean="0"/>
              <a:t>‹#›</a:t>
            </a:fld>
            <a:endParaRPr lang="en-US"/>
          </a:p>
        </p:txBody>
      </p:sp>
    </p:spTree>
    <p:extLst>
      <p:ext uri="{BB962C8B-B14F-4D97-AF65-F5344CB8AC3E}">
        <p14:creationId xmlns:p14="http://schemas.microsoft.com/office/powerpoint/2010/main" val="867437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4EFDC-E2FE-4511-9CA2-10AA8C35CC4A}" type="datetime1">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STI Curriculum:  Train-the-Trainers                                                        [2016-17 UW-Tacoma Core/Time/Digital Component] cf.pf.2016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2AFAC-DB4C-4959-92C2-3A02CA7E7FED}" type="slidenum">
              <a:rPr lang="en-US" smtClean="0"/>
              <a:t>‹#›</a:t>
            </a:fld>
            <a:endParaRPr lang="en-US"/>
          </a:p>
        </p:txBody>
      </p:sp>
    </p:spTree>
    <p:extLst>
      <p:ext uri="{BB962C8B-B14F-4D97-AF65-F5344CB8AC3E}">
        <p14:creationId xmlns:p14="http://schemas.microsoft.com/office/powerpoint/2010/main" val="15158368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www.indian-ed.org/" TargetMode="External"/><Relationship Id="rId4" Type="http://schemas.openxmlformats.org/officeDocument/2006/relationships/hyperlink" Target="http://www.k12.wa.us/IndianEd/TribalSovereignty/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0" y="2017345"/>
            <a:ext cx="6286500" cy="1962517"/>
          </a:xfrm>
        </p:spPr>
        <p:txBody>
          <a:bodyPr>
            <a:normAutofit fontScale="90000"/>
          </a:bodyPr>
          <a:lstStyle/>
          <a:p>
            <a:r>
              <a:rPr lang="en-US" sz="4800" dirty="0" smtClean="0">
                <a:solidFill>
                  <a:srgbClr val="C00000"/>
                </a:solidFill>
              </a:rPr>
              <a:t>Since Time Immemorial Curriculum</a:t>
            </a:r>
            <a:r>
              <a:rPr lang="en-US" sz="4000" dirty="0" smtClean="0">
                <a:solidFill>
                  <a:srgbClr val="C00000"/>
                </a:solidFill>
              </a:rPr>
              <a:t/>
            </a:r>
            <a:br>
              <a:rPr lang="en-US" sz="4000" dirty="0" smtClean="0">
                <a:solidFill>
                  <a:srgbClr val="C00000"/>
                </a:solidFill>
              </a:rPr>
            </a:br>
            <a:r>
              <a:rPr lang="en-US" sz="4000" dirty="0" smtClean="0">
                <a:solidFill>
                  <a:schemeClr val="tx1"/>
                </a:solidFill>
              </a:rPr>
              <a:t>Train-the-Trainers Session</a:t>
            </a:r>
            <a:endParaRPr lang="en-US" sz="4800" dirty="0">
              <a:solidFill>
                <a:schemeClr val="tx1"/>
              </a:solidFill>
            </a:endParaRPr>
          </a:p>
        </p:txBody>
      </p:sp>
      <p:sp>
        <p:nvSpPr>
          <p:cNvPr id="3" name="Subtitle 2"/>
          <p:cNvSpPr>
            <a:spLocks noGrp="1"/>
          </p:cNvSpPr>
          <p:nvPr>
            <p:ph type="subTitle" idx="1"/>
          </p:nvPr>
        </p:nvSpPr>
        <p:spPr>
          <a:xfrm>
            <a:off x="756355" y="5560424"/>
            <a:ext cx="10735733" cy="969962"/>
          </a:xfrm>
        </p:spPr>
        <p:txBody>
          <a:bodyPr>
            <a:normAutofit fontScale="92500"/>
          </a:bodyPr>
          <a:lstStyle/>
          <a:p>
            <a:r>
              <a:rPr lang="en-US" sz="1600" spc="600" dirty="0" smtClean="0">
                <a:latin typeface="+mj-lt"/>
              </a:rPr>
              <a:t>A Component of UW-Tacoma Project Core/Time/Digital 16-17</a:t>
            </a:r>
          </a:p>
          <a:p>
            <a:r>
              <a:rPr lang="en-US" sz="1400" dirty="0" smtClean="0">
                <a:latin typeface="+mj-lt"/>
              </a:rPr>
              <a:t>Special Thanks to OSPI Office of Native Education, Michael </a:t>
            </a:r>
            <a:r>
              <a:rPr lang="en-US" sz="1400" dirty="0" err="1" smtClean="0">
                <a:latin typeface="+mj-lt"/>
              </a:rPr>
              <a:t>Vendiola</a:t>
            </a:r>
            <a:r>
              <a:rPr lang="en-US" sz="1400" dirty="0" smtClean="0">
                <a:latin typeface="+mj-lt"/>
              </a:rPr>
              <a:t>, Joan Banker, and Laura Lynn for Providing Training Materials</a:t>
            </a:r>
          </a:p>
          <a:p>
            <a:r>
              <a:rPr lang="en-US" sz="1700" spc="300" dirty="0" smtClean="0">
                <a:latin typeface="+mj-lt"/>
              </a:rPr>
              <a:t>Presented By:  Crystal Florez &amp; Peggen Frank</a:t>
            </a:r>
            <a:endParaRPr lang="en-US" sz="1500" spc="3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69854"/>
            <a:ext cx="2857500" cy="2857500"/>
          </a:xfrm>
          <a:prstGeom prst="rect">
            <a:avLst/>
          </a:prstGeom>
        </p:spPr>
      </p:pic>
    </p:spTree>
    <p:extLst>
      <p:ext uri="{BB962C8B-B14F-4D97-AF65-F5344CB8AC3E}">
        <p14:creationId xmlns:p14="http://schemas.microsoft.com/office/powerpoint/2010/main" val="3968109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2894409" y="702034"/>
            <a:ext cx="8089966" cy="1020488"/>
          </a:xfrm>
          <a:solidFill>
            <a:schemeClr val="tx1"/>
          </a:solidFill>
        </p:spPr>
        <p:txBody>
          <a:bodyPr>
            <a:noAutofit/>
          </a:bodyPr>
          <a:lstStyle/>
          <a:p>
            <a:pPr algn="l"/>
            <a:r>
              <a:rPr lang="en-US" altLang="en-US" sz="4400"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Miseducation of Native People</a:t>
            </a:r>
            <a:endParaRPr lang="en-US" sz="1600" dirty="0">
              <a:solidFill>
                <a:schemeClr val="bg1"/>
              </a:solidFill>
            </a:endParaRPr>
          </a:p>
        </p:txBody>
      </p:sp>
      <p:sp>
        <p:nvSpPr>
          <p:cNvPr id="9" name="Subtitle 8"/>
          <p:cNvSpPr>
            <a:spLocks noGrp="1"/>
          </p:cNvSpPr>
          <p:nvPr>
            <p:ph type="subTitle" idx="1"/>
          </p:nvPr>
        </p:nvSpPr>
        <p:spPr>
          <a:xfrm>
            <a:off x="2894408" y="2048719"/>
            <a:ext cx="8727311" cy="3333510"/>
          </a:xfrm>
        </p:spPr>
        <p:txBody>
          <a:bodyPr>
            <a:normAutofit fontScale="92500" lnSpcReduction="10000"/>
          </a:bodyPr>
          <a:lstStyle/>
          <a:p>
            <a:pPr marL="342900" indent="-342900" algn="l">
              <a:buFont typeface="Courier New" panose="02070309020205020404" pitchFamily="49" charset="0"/>
              <a:buChar char="o"/>
            </a:pPr>
            <a:r>
              <a:rPr lang="en-US" sz="2200" b="1" dirty="0" smtClean="0">
                <a:solidFill>
                  <a:schemeClr val="bg1"/>
                </a:solidFill>
              </a:rPr>
              <a:t>History of miseducation of Native people is well documented </a:t>
            </a:r>
          </a:p>
          <a:p>
            <a:pPr marL="800100" lvl="1" indent="-342900" algn="l">
              <a:buFont typeface="Courier New" panose="02070309020205020404" pitchFamily="49" charset="0"/>
              <a:buChar char="o"/>
            </a:pPr>
            <a:r>
              <a:rPr lang="en-US" sz="1800" dirty="0" smtClean="0">
                <a:solidFill>
                  <a:schemeClr val="bg1"/>
                </a:solidFill>
              </a:rPr>
              <a:t>Meriam Report (1928)</a:t>
            </a:r>
          </a:p>
          <a:p>
            <a:pPr marL="800100" lvl="1" indent="-342900" algn="l">
              <a:buFont typeface="Courier New" panose="02070309020205020404" pitchFamily="49" charset="0"/>
              <a:buChar char="o"/>
            </a:pPr>
            <a:r>
              <a:rPr lang="en-US" sz="1800" dirty="0" smtClean="0">
                <a:solidFill>
                  <a:schemeClr val="bg1"/>
                </a:solidFill>
              </a:rPr>
              <a:t>Indian Nations at Risk (1991)</a:t>
            </a:r>
          </a:p>
          <a:p>
            <a:pPr marL="800100" lvl="1" indent="-342900" algn="l">
              <a:buFont typeface="Courier New" panose="02070309020205020404" pitchFamily="49" charset="0"/>
              <a:buChar char="o"/>
            </a:pPr>
            <a:r>
              <a:rPr lang="en-US" sz="1800" dirty="0" smtClean="0">
                <a:solidFill>
                  <a:schemeClr val="bg1"/>
                </a:solidFill>
              </a:rPr>
              <a:t>People with Disabilities on Tribal Lands 3 (National Council on Disability, 2003)</a:t>
            </a:r>
          </a:p>
          <a:p>
            <a:pPr marL="800100" lvl="1" indent="-342900" algn="l">
              <a:buFont typeface="Courier New" panose="02070309020205020404" pitchFamily="49" charset="0"/>
              <a:buChar char="o"/>
            </a:pPr>
            <a:r>
              <a:rPr lang="en-US" sz="1800" dirty="0" smtClean="0">
                <a:solidFill>
                  <a:schemeClr val="bg1"/>
                </a:solidFill>
              </a:rPr>
              <a:t>A Quiet Crisis: Federal Funding and Unmet Needs in Indian Country (U.S. Commission on Civil Rights, 2003) </a:t>
            </a:r>
          </a:p>
          <a:p>
            <a:pPr marL="800100" lvl="1" indent="-342900" algn="l">
              <a:buFont typeface="Courier New" panose="02070309020205020404" pitchFamily="49" charset="0"/>
              <a:buChar char="o"/>
            </a:pPr>
            <a:r>
              <a:rPr lang="en-US" sz="1800" dirty="0" smtClean="0">
                <a:solidFill>
                  <a:schemeClr val="bg1"/>
                </a:solidFill>
              </a:rPr>
              <a:t>National Indian Education Association’s Preliminary Report on Leave No Indian Child Behind (Beaulieu, Sparks, &amp; Alonzo, 2005)</a:t>
            </a:r>
          </a:p>
          <a:p>
            <a:pPr marL="800100" lvl="1" indent="-342900" algn="l">
              <a:buFont typeface="Courier New" panose="02070309020205020404" pitchFamily="49" charset="0"/>
              <a:buChar char="o"/>
            </a:pPr>
            <a:r>
              <a:rPr lang="en-US" sz="1800" dirty="0" smtClean="0">
                <a:solidFill>
                  <a:schemeClr val="bg1"/>
                </a:solidFill>
              </a:rPr>
              <a:t>Native Youth Report (Executive Office of the President, 2014)</a:t>
            </a:r>
          </a:p>
          <a:p>
            <a:pPr marL="800100" lvl="1" indent="-342900" algn="l">
              <a:buFont typeface="Courier New" panose="02070309020205020404" pitchFamily="49" charset="0"/>
              <a:buChar char="o"/>
            </a:pPr>
            <a:r>
              <a:rPr lang="en-US" sz="1800" dirty="0" smtClean="0">
                <a:solidFill>
                  <a:schemeClr val="bg1"/>
                </a:solidFill>
              </a:rPr>
              <a:t>Native Nations and American Schools (National Indian Education Association, 2016) </a:t>
            </a:r>
          </a:p>
          <a:p>
            <a:pPr marL="800100" lvl="1" indent="-342900" algn="l">
              <a:buFont typeface="Courier New" panose="02070309020205020404" pitchFamily="49" charset="0"/>
              <a:buChar char="o"/>
            </a:pPr>
            <a:endParaRPr lang="en-US" sz="1800" dirty="0">
              <a:solidFill>
                <a:schemeClr val="bg1"/>
              </a:solidFill>
            </a:endParaRPr>
          </a:p>
          <a:p>
            <a:endParaRPr lang="en-US" dirty="0"/>
          </a:p>
        </p:txBody>
      </p:sp>
      <p:pic>
        <p:nvPicPr>
          <p:cNvPr id="8" name="Shape 146"/>
          <p:cNvPicPr preferRelativeResize="0"/>
          <p:nvPr/>
        </p:nvPicPr>
        <p:blipFill rotWithShape="1">
          <a:blip r:embed="rId3">
            <a:alphaModFix/>
          </a:blip>
          <a:srcRect/>
          <a:stretch/>
        </p:blipFill>
        <p:spPr>
          <a:xfrm>
            <a:off x="271826" y="704045"/>
            <a:ext cx="2197163" cy="2206541"/>
          </a:xfrm>
          <a:prstGeom prst="ellipse">
            <a:avLst/>
          </a:prstGeom>
          <a:noFill/>
          <a:ln w="63500" cap="rnd" cmpd="sng">
            <a:solidFill>
              <a:srgbClr val="333333"/>
            </a:solidFill>
            <a:prstDash val="solid"/>
            <a:round/>
            <a:headEnd type="none" w="med" len="med"/>
            <a:tailEnd type="none" w="med" len="med"/>
          </a:ln>
        </p:spPr>
      </p:pic>
      <p:sp>
        <p:nvSpPr>
          <p:cNvPr id="2" name="TextBox 1"/>
          <p:cNvSpPr txBox="1"/>
          <p:nvPr/>
        </p:nvSpPr>
        <p:spPr>
          <a:xfrm>
            <a:off x="153589" y="3191308"/>
            <a:ext cx="2433638" cy="2123658"/>
          </a:xfrm>
          <a:prstGeom prst="rect">
            <a:avLst/>
          </a:prstGeom>
          <a:noFill/>
        </p:spPr>
        <p:txBody>
          <a:bodyPr wrap="square" rtlCol="0">
            <a:spAutoFit/>
          </a:bodyPr>
          <a:lstStyle/>
          <a:p>
            <a:r>
              <a:rPr lang="en-US" sz="2800" dirty="0">
                <a:latin typeface="Tw Cen MT" panose="020B0602020104020603" pitchFamily="34" charset="0"/>
              </a:rPr>
              <a:t>“Kill the Indian, and Save the Man”</a:t>
            </a:r>
          </a:p>
          <a:p>
            <a:r>
              <a:rPr lang="en-US" sz="1600" dirty="0"/>
              <a:t>—</a:t>
            </a:r>
            <a:r>
              <a:rPr lang="en-US" sz="1400" dirty="0"/>
              <a:t>Capt. Richard H. Pratt on the Education of Native Americans</a:t>
            </a:r>
          </a:p>
        </p:txBody>
      </p:sp>
      <p:sp>
        <p:nvSpPr>
          <p:cNvPr id="5" name="TextBox 4"/>
          <p:cNvSpPr txBox="1"/>
          <p:nvPr/>
        </p:nvSpPr>
        <p:spPr>
          <a:xfrm>
            <a:off x="2894409" y="5716241"/>
            <a:ext cx="8727311" cy="800219"/>
          </a:xfrm>
          <a:prstGeom prst="rect">
            <a:avLst/>
          </a:prstGeom>
          <a:noFill/>
        </p:spPr>
        <p:txBody>
          <a:bodyPr wrap="square" rtlCol="0">
            <a:spAutoFit/>
          </a:bodyPr>
          <a:lstStyle/>
          <a:p>
            <a:r>
              <a:rPr lang="en-US" altLang="en-US" sz="1600" b="1"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From Where the Sun Rises: </a:t>
            </a:r>
          </a:p>
          <a:p>
            <a:r>
              <a:rPr lang="en-US" altLang="en-US" sz="1600"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Addressing the Educational Achievement of Native Americans in Washington State </a:t>
            </a:r>
          </a:p>
          <a:p>
            <a:r>
              <a:rPr lang="en-US" altLang="en-US" sz="1400" dirty="0" err="1"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CHiXapkaid</a:t>
            </a:r>
            <a:r>
              <a:rPr lang="en-US" altLang="en-US" sz="1400"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 (Dr. Michael Pavel), et. al</a:t>
            </a:r>
            <a:endParaRPr lang="en-US" sz="1400" dirty="0"/>
          </a:p>
        </p:txBody>
      </p:sp>
    </p:spTree>
    <p:extLst>
      <p:ext uri="{BB962C8B-B14F-4D97-AF65-F5344CB8AC3E}">
        <p14:creationId xmlns:p14="http://schemas.microsoft.com/office/powerpoint/2010/main" val="22281075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089966" cy="974284"/>
          </a:xfrm>
          <a:solidFill>
            <a:schemeClr val="tx1"/>
          </a:solidFill>
        </p:spPr>
        <p:txBody>
          <a:bodyPr>
            <a:noAutofit/>
          </a:bodyPr>
          <a:lstStyle/>
          <a:p>
            <a:pPr algn="l"/>
            <a:r>
              <a:rPr lang="en-US" sz="3600" dirty="0" smtClean="0">
                <a:solidFill>
                  <a:schemeClr val="bg1"/>
                </a:solidFill>
              </a:rPr>
              <a:t>Current Federal Reports Mirror Continuing Issues</a:t>
            </a:r>
          </a:p>
        </p:txBody>
      </p:sp>
      <p:sp>
        <p:nvSpPr>
          <p:cNvPr id="9" name="Subtitle 8"/>
          <p:cNvSpPr>
            <a:spLocks noGrp="1"/>
          </p:cNvSpPr>
          <p:nvPr>
            <p:ph type="subTitle" idx="1"/>
          </p:nvPr>
        </p:nvSpPr>
        <p:spPr>
          <a:xfrm>
            <a:off x="3588152" y="5694744"/>
            <a:ext cx="3194611" cy="922900"/>
          </a:xfrm>
        </p:spPr>
        <p:txBody>
          <a:bodyPr>
            <a:normAutofit fontScale="62500" lnSpcReduction="20000"/>
          </a:bodyPr>
          <a:lstStyle/>
          <a:p>
            <a:pPr algn="l">
              <a:lnSpc>
                <a:spcPct val="120000"/>
              </a:lnSpc>
              <a:spcBef>
                <a:spcPts val="0"/>
              </a:spcBef>
            </a:pPr>
            <a:r>
              <a:rPr lang="en-US" sz="2600" b="1" dirty="0" smtClean="0">
                <a:solidFill>
                  <a:schemeClr val="bg1"/>
                </a:solidFill>
              </a:rPr>
              <a:t>2014 Native Youth Report</a:t>
            </a:r>
            <a:r>
              <a:rPr lang="en-US" dirty="0" smtClean="0">
                <a:solidFill>
                  <a:schemeClr val="bg1"/>
                </a:solidFill>
              </a:rPr>
              <a:t/>
            </a:r>
            <a:br>
              <a:rPr lang="en-US" dirty="0" smtClean="0">
                <a:solidFill>
                  <a:schemeClr val="bg1"/>
                </a:solidFill>
              </a:rPr>
            </a:br>
            <a:r>
              <a:rPr lang="en-US" i="1" dirty="0" smtClean="0">
                <a:solidFill>
                  <a:schemeClr val="bg1"/>
                </a:solidFill>
              </a:rPr>
              <a:t>Executive Office of the President</a:t>
            </a:r>
            <a:r>
              <a:rPr lang="en-US" dirty="0" smtClean="0">
                <a:solidFill>
                  <a:schemeClr val="bg1"/>
                </a:solidFill>
              </a:rPr>
              <a:t/>
            </a:r>
            <a:br>
              <a:rPr lang="en-US" dirty="0" smtClean="0">
                <a:solidFill>
                  <a:schemeClr val="bg1"/>
                </a:solidFill>
              </a:rPr>
            </a:br>
            <a:r>
              <a:rPr lang="en-US" dirty="0" smtClean="0">
                <a:solidFill>
                  <a:schemeClr val="bg1"/>
                </a:solidFill>
              </a:rPr>
              <a:t>December 2014</a:t>
            </a:r>
            <a:endParaRPr lang="en-US" dirty="0">
              <a:solidFill>
                <a:schemeClr val="bg1"/>
              </a:solidFill>
            </a:endParaRPr>
          </a:p>
        </p:txBody>
      </p:sp>
      <p:pic>
        <p:nvPicPr>
          <p:cNvPr id="8" name="Shape 157"/>
          <p:cNvPicPr preferRelativeResize="0"/>
          <p:nvPr/>
        </p:nvPicPr>
        <p:blipFill rotWithShape="1">
          <a:blip r:embed="rId4">
            <a:alphaModFix/>
          </a:blip>
          <a:srcRect/>
          <a:stretch/>
        </p:blipFill>
        <p:spPr>
          <a:xfrm>
            <a:off x="3588152" y="1771401"/>
            <a:ext cx="3194611" cy="3585546"/>
          </a:xfrm>
          <a:prstGeom prst="rect">
            <a:avLst/>
          </a:prstGeom>
          <a:ln>
            <a:noFill/>
          </a:ln>
          <a:effectLst>
            <a:outerShdw blurRad="292100" dist="139700" dir="2700000" algn="tl" rotWithShape="0">
              <a:srgbClr val="333333">
                <a:alpha val="65000"/>
              </a:srgbClr>
            </a:outerShdw>
          </a:effectLst>
        </p:spPr>
      </p:pic>
      <p:pic>
        <p:nvPicPr>
          <p:cNvPr id="10" name="Shape 165"/>
          <p:cNvPicPr preferRelativeResize="0"/>
          <p:nvPr/>
        </p:nvPicPr>
        <p:blipFill rotWithShape="1">
          <a:blip r:embed="rId5">
            <a:alphaModFix/>
          </a:blip>
          <a:srcRect/>
          <a:stretch/>
        </p:blipFill>
        <p:spPr>
          <a:xfrm>
            <a:off x="7697165" y="1317686"/>
            <a:ext cx="3287210" cy="403926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697165" y="5601981"/>
            <a:ext cx="3287210" cy="1015663"/>
          </a:xfrm>
          <a:prstGeom prst="rect">
            <a:avLst/>
          </a:prstGeom>
          <a:noFill/>
        </p:spPr>
        <p:txBody>
          <a:bodyPr wrap="square" rtlCol="0">
            <a:spAutoFit/>
          </a:bodyPr>
          <a:lstStyle/>
          <a:p>
            <a:r>
              <a:rPr lang="en-US" sz="1500" b="1" dirty="0">
                <a:solidFill>
                  <a:schemeClr val="bg1"/>
                </a:solidFill>
              </a:rPr>
              <a:t>2015 School Environment Listening Sessions</a:t>
            </a:r>
            <a:r>
              <a:rPr lang="en-US" sz="1500" dirty="0">
                <a:solidFill>
                  <a:schemeClr val="bg1"/>
                </a:solidFill>
              </a:rPr>
              <a:t/>
            </a:r>
            <a:br>
              <a:rPr lang="en-US" sz="1500" dirty="0">
                <a:solidFill>
                  <a:schemeClr val="bg1"/>
                </a:solidFill>
              </a:rPr>
            </a:br>
            <a:r>
              <a:rPr lang="en-US" sz="1500" i="1" dirty="0">
                <a:solidFill>
                  <a:schemeClr val="bg1"/>
                </a:solidFill>
              </a:rPr>
              <a:t>WHIAIANE</a:t>
            </a:r>
            <a:r>
              <a:rPr lang="en-US" sz="1500" dirty="0">
                <a:solidFill>
                  <a:schemeClr val="bg1"/>
                </a:solidFill>
              </a:rPr>
              <a:t/>
            </a:r>
            <a:br>
              <a:rPr lang="en-US" sz="1500" dirty="0">
                <a:solidFill>
                  <a:schemeClr val="bg1"/>
                </a:solidFill>
              </a:rPr>
            </a:br>
            <a:r>
              <a:rPr lang="en-US" sz="1500" dirty="0">
                <a:solidFill>
                  <a:schemeClr val="bg1"/>
                </a:solidFill>
              </a:rPr>
              <a:t>October 2015</a:t>
            </a:r>
          </a:p>
        </p:txBody>
      </p:sp>
    </p:spTree>
    <p:extLst>
      <p:ext uri="{BB962C8B-B14F-4D97-AF65-F5344CB8AC3E}">
        <p14:creationId xmlns:p14="http://schemas.microsoft.com/office/powerpoint/2010/main" val="22635738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089966" cy="974284"/>
          </a:xfrm>
          <a:solidFill>
            <a:schemeClr val="tx1"/>
          </a:solidFill>
        </p:spPr>
        <p:txBody>
          <a:bodyPr>
            <a:noAutofit/>
          </a:bodyPr>
          <a:lstStyle/>
          <a:p>
            <a:pPr algn="l"/>
            <a:r>
              <a:rPr lang="en-US" sz="4000" dirty="0" smtClean="0">
                <a:solidFill>
                  <a:schemeClr val="bg1"/>
                </a:solidFill>
              </a:rPr>
              <a:t>What is currently taught in schools?</a:t>
            </a:r>
          </a:p>
        </p:txBody>
      </p:sp>
      <p:sp>
        <p:nvSpPr>
          <p:cNvPr id="3" name="Subtitle 2"/>
          <p:cNvSpPr>
            <a:spLocks noGrp="1"/>
          </p:cNvSpPr>
          <p:nvPr>
            <p:ph type="subTitle" idx="1"/>
          </p:nvPr>
        </p:nvSpPr>
        <p:spPr>
          <a:xfrm>
            <a:off x="2894409" y="2025571"/>
            <a:ext cx="3575839" cy="3981690"/>
          </a:xfrm>
        </p:spPr>
        <p:txBody>
          <a:bodyPr/>
          <a:lstStyle/>
          <a:p>
            <a:r>
              <a:rPr lang="en-US" b="1" i="1" dirty="0" smtClean="0">
                <a:solidFill>
                  <a:schemeClr val="bg1"/>
                </a:solidFill>
              </a:rPr>
              <a:t>Manifesting Destiny: Re/ presentations of Indigenous Peoples in K–12 U.S. History Standards </a:t>
            </a:r>
            <a:r>
              <a:rPr lang="en-US" dirty="0" smtClean="0">
                <a:solidFill>
                  <a:schemeClr val="bg1"/>
                </a:solidFill>
              </a:rPr>
              <a:t/>
            </a:r>
            <a:br>
              <a:rPr lang="en-US" dirty="0" smtClean="0">
                <a:solidFill>
                  <a:schemeClr val="bg1"/>
                </a:solidFill>
              </a:rPr>
            </a:br>
            <a:r>
              <a:rPr lang="en-US" sz="2000" dirty="0" smtClean="0">
                <a:solidFill>
                  <a:schemeClr val="bg1"/>
                </a:solidFill>
              </a:rPr>
              <a:t>Sarah B. Shear, Ryan T. Knowles, Gregory J. </a:t>
            </a:r>
            <a:r>
              <a:rPr lang="en-US" sz="2000" dirty="0" err="1" smtClean="0">
                <a:solidFill>
                  <a:schemeClr val="bg1"/>
                </a:solidFill>
              </a:rPr>
              <a:t>Soden</a:t>
            </a:r>
            <a:r>
              <a:rPr lang="en-US" sz="2000" dirty="0" smtClean="0">
                <a:solidFill>
                  <a:schemeClr val="bg1"/>
                </a:solidFill>
              </a:rPr>
              <a:t> &amp; Antonio J. Castro</a:t>
            </a:r>
            <a:endParaRPr lang="en-US" sz="2000" dirty="0">
              <a:solidFill>
                <a:schemeClr val="bg1"/>
              </a:solidFill>
            </a:endParaRPr>
          </a:p>
        </p:txBody>
      </p:sp>
      <p:cxnSp>
        <p:nvCxnSpPr>
          <p:cNvPr id="11" name="Straight Connector 10"/>
          <p:cNvCxnSpPr/>
          <p:nvPr/>
        </p:nvCxnSpPr>
        <p:spPr>
          <a:xfrm>
            <a:off x="6574420" y="1678329"/>
            <a:ext cx="0" cy="42247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4258" y="1678329"/>
            <a:ext cx="3970117" cy="4093428"/>
          </a:xfrm>
          <a:prstGeom prst="rect">
            <a:avLst/>
          </a:prstGeom>
          <a:noFill/>
        </p:spPr>
        <p:txBody>
          <a:bodyPr wrap="square" rtlCol="0">
            <a:spAutoFit/>
          </a:bodyPr>
          <a:lstStyle/>
          <a:p>
            <a:r>
              <a:rPr lang="en-US" sz="2000" dirty="0">
                <a:solidFill>
                  <a:schemeClr val="bg1"/>
                </a:solidFill>
              </a:rPr>
              <a:t>“Shear's research looked at [all 50] state history standards available in the 2011-2012 school year. She found that nearly 87 percent of state history standards failed to cover Native American history in a post-1900 context, and that 27 states did not specifically name any individual Native Americans in their standards at all.”—Huffington Post, 11/26/14</a:t>
            </a:r>
          </a:p>
        </p:txBody>
      </p:sp>
    </p:spTree>
    <p:extLst>
      <p:ext uri="{BB962C8B-B14F-4D97-AF65-F5344CB8AC3E}">
        <p14:creationId xmlns:p14="http://schemas.microsoft.com/office/powerpoint/2010/main" val="28010513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390907" cy="778478"/>
          </a:xfrm>
          <a:solidFill>
            <a:schemeClr val="tx1"/>
          </a:solidFill>
        </p:spPr>
        <p:txBody>
          <a:bodyPr>
            <a:noAutofit/>
          </a:bodyPr>
          <a:lstStyle/>
          <a:p>
            <a:pPr algn="l"/>
            <a:r>
              <a:rPr lang="en-US" sz="4400" dirty="0" smtClean="0">
                <a:solidFill>
                  <a:schemeClr val="bg1"/>
                </a:solidFill>
              </a:rPr>
              <a:t>Government-to-Government</a:t>
            </a:r>
            <a:endParaRPr lang="en-US" sz="4400"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456645"/>
            <a:ext cx="8089966" cy="2925583"/>
          </a:xfrm>
        </p:spPr>
        <p:txBody>
          <a:bodyPr/>
          <a:lstStyle/>
          <a:p>
            <a:r>
              <a:rPr lang="en-US" altLang="en-US" sz="4000" dirty="0" smtClean="0">
                <a:solidFill>
                  <a:srgbClr val="000000"/>
                </a:solidFill>
                <a:sym typeface="Arial" panose="020B0604020202020204" pitchFamily="34" charset="0"/>
              </a:rPr>
              <a:t>According to the U.S. Constitution, what is the “supreme law of the land”?</a:t>
            </a:r>
          </a:p>
        </p:txBody>
      </p:sp>
    </p:spTree>
    <p:extLst>
      <p:ext uri="{BB962C8B-B14F-4D97-AF65-F5344CB8AC3E}">
        <p14:creationId xmlns:p14="http://schemas.microsoft.com/office/powerpoint/2010/main" val="34116777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0" y="414896"/>
            <a:ext cx="11017244" cy="1216305"/>
          </a:xfrm>
          <a:solidFill>
            <a:schemeClr val="tx1"/>
          </a:solidFill>
        </p:spPr>
        <p:txBody>
          <a:bodyPr>
            <a:noAutofit/>
          </a:bodyPr>
          <a:lstStyle/>
          <a:p>
            <a:pPr algn="l"/>
            <a:r>
              <a:rPr lang="en-US" sz="4000" dirty="0" smtClean="0">
                <a:solidFill>
                  <a:schemeClr val="bg1"/>
                </a:solidFill>
              </a:rPr>
              <a:t>	1989 CENTENNIAL ACCORD &amp;</a:t>
            </a:r>
            <a:br>
              <a:rPr lang="en-US" sz="4000" dirty="0" smtClean="0">
                <a:solidFill>
                  <a:schemeClr val="bg1"/>
                </a:solidFill>
              </a:rPr>
            </a:br>
            <a:r>
              <a:rPr lang="en-US" sz="4000" dirty="0" smtClean="0">
                <a:solidFill>
                  <a:schemeClr val="bg1"/>
                </a:solidFill>
              </a:rPr>
              <a:t>	1999 MILLENNIAL AGREEMENT</a:t>
            </a:r>
            <a:endParaRPr lang="en-US" sz="4000" dirty="0">
              <a:solidFill>
                <a:schemeClr val="bg1"/>
              </a:solidFill>
            </a:endParaRPr>
          </a:p>
        </p:txBody>
      </p:sp>
      <p:pic>
        <p:nvPicPr>
          <p:cNvPr id="8" name="Picture 1" descr="Screen Shot 2016-01-16 at 8.18.11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72" y="2193673"/>
            <a:ext cx="4945493" cy="45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0" y="1702975"/>
            <a:ext cx="11017241" cy="415725"/>
          </a:xfrm>
          <a:solidFill>
            <a:schemeClr val="accent1"/>
          </a:solidFill>
        </p:spPr>
        <p:txBody>
          <a:bodyPr>
            <a:noAutofit/>
          </a:bodyPr>
          <a:lstStyle/>
          <a:p>
            <a:pPr algn="l"/>
            <a:r>
              <a:rPr lang="en-US" altLang="en-US" dirty="0" smtClean="0">
                <a:sym typeface="Arial" panose="020B0604020202020204" pitchFamily="34" charset="0"/>
              </a:rPr>
              <a:t>	Honoring Government-to-government Relationships</a:t>
            </a:r>
          </a:p>
        </p:txBody>
      </p:sp>
      <p:sp>
        <p:nvSpPr>
          <p:cNvPr id="2" name="Rectangle 1"/>
          <p:cNvSpPr/>
          <p:nvPr/>
        </p:nvSpPr>
        <p:spPr>
          <a:xfrm>
            <a:off x="5481635" y="2549368"/>
            <a:ext cx="5535607" cy="1200329"/>
          </a:xfrm>
          <a:prstGeom prst="rect">
            <a:avLst/>
          </a:prstGeom>
          <a:solidFill>
            <a:schemeClr val="bg1"/>
          </a:solidFill>
        </p:spPr>
        <p:txBody>
          <a:bodyPr wrap="square">
            <a:spAutoFit/>
          </a:bodyPr>
          <a:lstStyle/>
          <a:p>
            <a:r>
              <a:rPr lang="en-US" b="1" dirty="0"/>
              <a:t>“…comprehensive educational effort to promote understanding of the government to government relationship…”—</a:t>
            </a:r>
            <a:r>
              <a:rPr lang="en-US" i="1" dirty="0"/>
              <a:t>1989 Centennial Accord</a:t>
            </a:r>
          </a:p>
        </p:txBody>
      </p:sp>
      <p:sp>
        <p:nvSpPr>
          <p:cNvPr id="5" name="Rectangle 4"/>
          <p:cNvSpPr/>
          <p:nvPr/>
        </p:nvSpPr>
        <p:spPr>
          <a:xfrm>
            <a:off x="5481636" y="4237196"/>
            <a:ext cx="5535607" cy="2308324"/>
          </a:xfrm>
          <a:prstGeom prst="rect">
            <a:avLst/>
          </a:prstGeom>
          <a:solidFill>
            <a:schemeClr val="bg1"/>
          </a:solidFill>
        </p:spPr>
        <p:txBody>
          <a:bodyPr wrap="square">
            <a:spAutoFit/>
          </a:bodyPr>
          <a:lstStyle/>
          <a:p>
            <a:r>
              <a:rPr lang="en-US" b="1" dirty="0"/>
              <a:t>“Educating the citizens of our state, particularly the youth who are our future leaders, about the tribal history, culture, treaty rights, contemporary tribal and state government institutions and relations and the contribution Indian Nations to the State of Washington to move us forward on the Centennial Accords promise…”—</a:t>
            </a:r>
            <a:r>
              <a:rPr lang="en-US" i="1" dirty="0"/>
              <a:t>1999 Millennial Agreement</a:t>
            </a:r>
          </a:p>
        </p:txBody>
      </p:sp>
    </p:spTree>
    <p:extLst>
      <p:ext uri="{BB962C8B-B14F-4D97-AF65-F5344CB8AC3E}">
        <p14:creationId xmlns:p14="http://schemas.microsoft.com/office/powerpoint/2010/main" val="22281547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2894409" y="704045"/>
            <a:ext cx="8947964" cy="778478"/>
          </a:xfrm>
          <a:solidFill>
            <a:schemeClr val="tx1"/>
          </a:solidFill>
        </p:spPr>
        <p:txBody>
          <a:bodyPr>
            <a:noAutofit/>
          </a:bodyPr>
          <a:lstStyle/>
          <a:p>
            <a:pPr algn="l"/>
            <a:r>
              <a:rPr lang="en-US" sz="4400" dirty="0" smtClean="0">
                <a:solidFill>
                  <a:schemeClr val="bg1"/>
                </a:solidFill>
              </a:rPr>
              <a:t>House Bill 1495|passed 2005</a:t>
            </a:r>
          </a:p>
        </p:txBody>
      </p:sp>
      <p:pic>
        <p:nvPicPr>
          <p:cNvPr id="5" name="Picture 4"/>
          <p:cNvPicPr>
            <a:picLocks noChangeAspect="1"/>
          </p:cNvPicPr>
          <p:nvPr/>
        </p:nvPicPr>
        <p:blipFill rotWithShape="1">
          <a:blip r:embed="rId3"/>
          <a:srcRect l="10702" t="6833" r="8561" b="8496"/>
          <a:stretch/>
        </p:blipFill>
        <p:spPr>
          <a:xfrm>
            <a:off x="322620" y="1482523"/>
            <a:ext cx="3358933" cy="5315995"/>
          </a:xfrm>
          <a:prstGeom prst="rect">
            <a:avLst/>
          </a:prstGeom>
        </p:spPr>
      </p:pic>
      <p:pic>
        <p:nvPicPr>
          <p:cNvPr id="2" name="Picture 1"/>
          <p:cNvPicPr>
            <a:picLocks noChangeAspect="1"/>
          </p:cNvPicPr>
          <p:nvPr/>
        </p:nvPicPr>
        <p:blipFill>
          <a:blip r:embed="rId4"/>
          <a:stretch>
            <a:fillRect/>
          </a:stretch>
        </p:blipFill>
        <p:spPr>
          <a:xfrm>
            <a:off x="3623485" y="1351429"/>
            <a:ext cx="8218888" cy="2837078"/>
          </a:xfrm>
          <a:prstGeom prst="rect">
            <a:avLst/>
          </a:prstGeom>
        </p:spPr>
      </p:pic>
      <p:sp>
        <p:nvSpPr>
          <p:cNvPr id="10" name="Bent-Up Arrow 9"/>
          <p:cNvSpPr/>
          <p:nvPr/>
        </p:nvSpPr>
        <p:spPr>
          <a:xfrm>
            <a:off x="3623485" y="3817957"/>
            <a:ext cx="575484" cy="3225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hape 2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538" y="4300904"/>
            <a:ext cx="2242532" cy="238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hape 220"/>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7421" y="4188507"/>
            <a:ext cx="2463427" cy="247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3821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619425"/>
            <a:ext cx="2433638" cy="2433638"/>
          </a:xfrm>
          <a:prstGeom prst="rect">
            <a:avLst/>
          </a:prstGeom>
        </p:spPr>
      </p:pic>
      <p:sp>
        <p:nvSpPr>
          <p:cNvPr id="6" name="Title 5"/>
          <p:cNvSpPr>
            <a:spLocks noGrp="1"/>
          </p:cNvSpPr>
          <p:nvPr>
            <p:ph type="ctrTitle"/>
          </p:nvPr>
        </p:nvSpPr>
        <p:spPr>
          <a:xfrm>
            <a:off x="2894409" y="619426"/>
            <a:ext cx="9297591" cy="880762"/>
          </a:xfrm>
          <a:solidFill>
            <a:schemeClr val="tx1"/>
          </a:solidFill>
        </p:spPr>
        <p:txBody>
          <a:bodyPr>
            <a:normAutofit fontScale="90000"/>
          </a:bodyPr>
          <a:lstStyle/>
          <a:p>
            <a:pPr algn="l"/>
            <a:r>
              <a:rPr lang="en-US" dirty="0" smtClean="0">
                <a:solidFill>
                  <a:schemeClr val="bg1"/>
                </a:solidFill>
              </a:rPr>
              <a:t>Senate Bill 5433</a:t>
            </a:r>
            <a:endParaRPr lang="en-US" dirty="0">
              <a:solidFill>
                <a:schemeClr val="bg1"/>
              </a:solidFill>
            </a:endParaRPr>
          </a:p>
        </p:txBody>
      </p:sp>
      <p:sp>
        <p:nvSpPr>
          <p:cNvPr id="2" name="Rectangle 1"/>
          <p:cNvSpPr/>
          <p:nvPr/>
        </p:nvSpPr>
        <p:spPr>
          <a:xfrm>
            <a:off x="3096814" y="3053063"/>
            <a:ext cx="8892779" cy="3147712"/>
          </a:xfrm>
          <a:prstGeom prst="rect">
            <a:avLst/>
          </a:prstGeom>
        </p:spPr>
        <p:txBody>
          <a:bodyPr wrap="square">
            <a:spAutoFit/>
          </a:bodyPr>
          <a:lstStyle/>
          <a:p>
            <a:endParaRPr lang="en-US" sz="1600" dirty="0">
              <a:ea typeface="Times New Roman" panose="02020603050405020304" pitchFamily="18" charset="0"/>
            </a:endParaRPr>
          </a:p>
          <a:p>
            <a:pPr marL="285750" indent="-285750">
              <a:buFont typeface="Arial" panose="020B0604020202020204" pitchFamily="34" charset="0"/>
              <a:buChar char="•"/>
            </a:pPr>
            <a:r>
              <a:rPr lang="en-US" sz="2600" dirty="0">
                <a:ea typeface="Times New Roman" panose="02020603050405020304" pitchFamily="18" charset="0"/>
              </a:rPr>
              <a:t>“Encouraged” vs. “Required”</a:t>
            </a:r>
          </a:p>
          <a:p>
            <a:pPr marL="285750" indent="-285750">
              <a:buFont typeface="Arial" panose="020B0604020202020204" pitchFamily="34" charset="0"/>
              <a:buChar char="•"/>
            </a:pPr>
            <a:r>
              <a:rPr lang="en-US" sz="2600" dirty="0">
                <a:ea typeface="Times New Roman" panose="02020603050405020304" pitchFamily="18" charset="0"/>
              </a:rPr>
              <a:t>Provides more balanced history of the State of Washington</a:t>
            </a:r>
          </a:p>
          <a:p>
            <a:pPr marL="285750" indent="-285750">
              <a:buFont typeface="Arial" panose="020B0604020202020204" pitchFamily="34" charset="0"/>
              <a:buChar char="•"/>
            </a:pPr>
            <a:r>
              <a:rPr lang="en-US" sz="2600" dirty="0">
                <a:ea typeface="Times New Roman" panose="02020603050405020304" pitchFamily="18" charset="0"/>
              </a:rPr>
              <a:t>Focuses on ‘Since Time Immemorial’ Curriculum as a free State provided, Tribal vetted resource for teachers</a:t>
            </a:r>
          </a:p>
          <a:p>
            <a:pPr marL="285750" indent="-285750">
              <a:buFont typeface="Arial" panose="020B0604020202020204" pitchFamily="34" charset="0"/>
              <a:buChar char="•"/>
            </a:pPr>
            <a:r>
              <a:rPr lang="en-US" sz="2600" dirty="0">
                <a:ea typeface="Times New Roman" panose="02020603050405020304" pitchFamily="18" charset="0"/>
              </a:rPr>
              <a:t>Signed into law on May 8, 2015</a:t>
            </a:r>
          </a:p>
        </p:txBody>
      </p:sp>
      <p:sp>
        <p:nvSpPr>
          <p:cNvPr id="10" name="Rectangle 9"/>
          <p:cNvSpPr/>
          <p:nvPr/>
        </p:nvSpPr>
        <p:spPr>
          <a:xfrm>
            <a:off x="3048000" y="1836244"/>
            <a:ext cx="8543924" cy="1384995"/>
          </a:xfrm>
          <a:prstGeom prst="rect">
            <a:avLst/>
          </a:prstGeom>
        </p:spPr>
        <p:txBody>
          <a:bodyPr wrap="square">
            <a:spAutoFit/>
          </a:bodyPr>
          <a:lstStyle/>
          <a:p>
            <a:r>
              <a:rPr lang="en-US" sz="2800" b="1" dirty="0">
                <a:ea typeface="Times New Roman" panose="02020603050405020304" pitchFamily="18" charset="0"/>
              </a:rPr>
              <a:t>‘Requiring Washington’s tribal history, culture, and government to be taught in the common schools.’</a:t>
            </a:r>
            <a:endParaRPr lang="en-US" sz="2800" b="1" dirty="0">
              <a:ea typeface="Times New Roman" panose="02020603050405020304" pitchFamily="18" charset="0"/>
            </a:endParaRPr>
          </a:p>
        </p:txBody>
      </p:sp>
    </p:spTree>
    <p:extLst>
      <p:ext uri="{BB962C8B-B14F-4D97-AF65-F5344CB8AC3E}">
        <p14:creationId xmlns:p14="http://schemas.microsoft.com/office/powerpoint/2010/main" val="39654116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778478"/>
          </a:xfrm>
          <a:solidFill>
            <a:schemeClr val="tx1"/>
          </a:solidFill>
        </p:spPr>
        <p:txBody>
          <a:bodyPr>
            <a:normAutofit/>
          </a:bodyPr>
          <a:lstStyle/>
          <a:p>
            <a:pPr algn="l"/>
            <a:r>
              <a:rPr lang="en-US" sz="4800" i="1" dirty="0" smtClean="0">
                <a:solidFill>
                  <a:schemeClr val="bg1"/>
                </a:solidFill>
              </a:rPr>
              <a:t>From Where the Sun Rises</a:t>
            </a:r>
            <a:endParaRPr lang="en-US" sz="4800" i="1" dirty="0">
              <a:solidFill>
                <a:schemeClr val="bg1"/>
              </a:solidFill>
            </a:endParaRPr>
          </a:p>
        </p:txBody>
      </p:sp>
      <p:sp>
        <p:nvSpPr>
          <p:cNvPr id="9" name="Subtitle 8"/>
          <p:cNvSpPr>
            <a:spLocks noGrp="1"/>
          </p:cNvSpPr>
          <p:nvPr>
            <p:ph type="subTitle" idx="1"/>
          </p:nvPr>
        </p:nvSpPr>
        <p:spPr>
          <a:xfrm>
            <a:off x="3014663" y="1482523"/>
            <a:ext cx="8933530" cy="4632527"/>
          </a:xfrm>
        </p:spPr>
        <p:txBody>
          <a:bodyPr>
            <a:normAutofit fontScale="25000" lnSpcReduction="20000"/>
          </a:bodyPr>
          <a:lstStyle/>
          <a:p>
            <a:pPr algn="l">
              <a:lnSpc>
                <a:spcPct val="120000"/>
              </a:lnSpc>
              <a:spcBef>
                <a:spcPts val="0"/>
              </a:spcBef>
              <a:spcAft>
                <a:spcPts val="400"/>
              </a:spcAft>
            </a:pPr>
            <a:r>
              <a:rPr lang="en-US" sz="12800" b="1" dirty="0" smtClean="0">
                <a:solidFill>
                  <a:schemeClr val="bg1"/>
                </a:solidFill>
              </a:rPr>
              <a:t>Barriers to Native Student Success </a:t>
            </a:r>
            <a:r>
              <a:rPr lang="en-US" sz="6400" b="1" dirty="0" smtClean="0">
                <a:solidFill>
                  <a:schemeClr val="bg1"/>
                </a:solidFill>
              </a:rPr>
              <a:t>(pp. 40-45)</a:t>
            </a:r>
            <a:endParaRPr lang="en-US" sz="4400" b="1" dirty="0" smtClean="0">
              <a:solidFill>
                <a:schemeClr val="bg1"/>
              </a:solidFill>
            </a:endParaRPr>
          </a:p>
          <a:p>
            <a:pPr algn="l"/>
            <a:r>
              <a:rPr lang="en-US" sz="8000" b="1" dirty="0" smtClean="0">
                <a:solidFill>
                  <a:schemeClr val="bg1"/>
                </a:solidFill>
              </a:rPr>
              <a:t>Lack of stability and continuity</a:t>
            </a:r>
          </a:p>
          <a:p>
            <a:pPr algn="l"/>
            <a:r>
              <a:rPr lang="en-US" sz="8000" b="1" dirty="0" smtClean="0">
                <a:solidFill>
                  <a:schemeClr val="bg1"/>
                </a:solidFill>
              </a:rPr>
              <a:t>Disconnection across several areas in education</a:t>
            </a:r>
          </a:p>
          <a:p>
            <a:pPr marL="1314450" lvl="1" indent="-857250" algn="l">
              <a:buFont typeface="Arial" panose="020B0604020202020204" pitchFamily="34" charset="0"/>
              <a:buChar char="•"/>
            </a:pPr>
            <a:r>
              <a:rPr lang="en-US" sz="7200" dirty="0" smtClean="0">
                <a:solidFill>
                  <a:schemeClr val="bg1"/>
                </a:solidFill>
              </a:rPr>
              <a:t>Education and culture</a:t>
            </a:r>
          </a:p>
          <a:p>
            <a:pPr marL="1314450" lvl="1" indent="-857250" algn="l">
              <a:buFont typeface="Arial" panose="020B0604020202020204" pitchFamily="34" charset="0"/>
              <a:buChar char="•"/>
            </a:pPr>
            <a:r>
              <a:rPr lang="en-US" sz="7200" dirty="0" smtClean="0">
                <a:solidFill>
                  <a:schemeClr val="bg1"/>
                </a:solidFill>
              </a:rPr>
              <a:t>Parents and teachers</a:t>
            </a:r>
          </a:p>
          <a:p>
            <a:pPr marL="1314450" lvl="1" indent="-857250" algn="l">
              <a:buFont typeface="Arial" panose="020B0604020202020204" pitchFamily="34" charset="0"/>
              <a:buChar char="•"/>
            </a:pPr>
            <a:r>
              <a:rPr lang="en-US" sz="7200" dirty="0" smtClean="0">
                <a:solidFill>
                  <a:schemeClr val="bg1"/>
                </a:solidFill>
              </a:rPr>
              <a:t>Education policies that force children to assimilate or leave school</a:t>
            </a:r>
          </a:p>
          <a:p>
            <a:pPr marL="1314450" lvl="1" indent="-857250" algn="l">
              <a:buFont typeface="Arial" panose="020B0604020202020204" pitchFamily="34" charset="0"/>
              <a:buChar char="•"/>
            </a:pPr>
            <a:r>
              <a:rPr lang="en-US" sz="7200" dirty="0" smtClean="0">
                <a:solidFill>
                  <a:schemeClr val="bg1"/>
                </a:solidFill>
              </a:rPr>
              <a:t>Culture and assessment</a:t>
            </a:r>
          </a:p>
          <a:p>
            <a:pPr marL="1314450" lvl="1" indent="-857250" algn="l">
              <a:buFont typeface="Arial" panose="020B0604020202020204" pitchFamily="34" charset="0"/>
              <a:buChar char="•"/>
            </a:pPr>
            <a:r>
              <a:rPr lang="en-US" sz="7200" dirty="0" smtClean="0">
                <a:solidFill>
                  <a:schemeClr val="bg1"/>
                </a:solidFill>
              </a:rPr>
              <a:t>Teachers and students</a:t>
            </a:r>
          </a:p>
          <a:p>
            <a:pPr algn="l"/>
            <a:r>
              <a:rPr lang="en-US" sz="8000" b="1" dirty="0" smtClean="0">
                <a:solidFill>
                  <a:schemeClr val="bg1"/>
                </a:solidFill>
              </a:rPr>
              <a:t>Poverty</a:t>
            </a:r>
          </a:p>
          <a:p>
            <a:pPr algn="l"/>
            <a:r>
              <a:rPr lang="en-US" sz="8000" b="1" dirty="0" smtClean="0">
                <a:solidFill>
                  <a:schemeClr val="bg1"/>
                </a:solidFill>
              </a:rPr>
              <a:t>Absenteeism</a:t>
            </a:r>
          </a:p>
          <a:p>
            <a:pPr algn="l"/>
            <a:r>
              <a:rPr lang="en-US" sz="8000" b="1" dirty="0" smtClean="0">
                <a:solidFill>
                  <a:schemeClr val="bg1"/>
                </a:solidFill>
              </a:rPr>
              <a:t>Mobility and transitions</a:t>
            </a:r>
          </a:p>
          <a:p>
            <a:pPr algn="l"/>
            <a:r>
              <a:rPr lang="en-US" sz="8000" b="1" dirty="0" smtClean="0">
                <a:solidFill>
                  <a:schemeClr val="bg1"/>
                </a:solidFill>
              </a:rPr>
              <a:t>Family issues</a:t>
            </a:r>
          </a:p>
          <a:p>
            <a:pPr algn="l"/>
            <a:r>
              <a:rPr lang="en-US" sz="8000" b="1" dirty="0" smtClean="0">
                <a:solidFill>
                  <a:schemeClr val="bg1"/>
                </a:solidFill>
              </a:rPr>
              <a:t>Stereotypes, discrimination and racism</a:t>
            </a:r>
          </a:p>
          <a:p>
            <a:endParaRPr lang="en-US" dirty="0"/>
          </a:p>
        </p:txBody>
      </p:sp>
      <p:sp>
        <p:nvSpPr>
          <p:cNvPr id="2" name="Rectangle 1"/>
          <p:cNvSpPr/>
          <p:nvPr/>
        </p:nvSpPr>
        <p:spPr>
          <a:xfrm>
            <a:off x="6658339" y="5881541"/>
            <a:ext cx="5136264" cy="707886"/>
          </a:xfrm>
          <a:prstGeom prst="rect">
            <a:avLst/>
          </a:prstGeom>
        </p:spPr>
        <p:txBody>
          <a:bodyPr wrap="square">
            <a:spAutoFit/>
          </a:bodyPr>
          <a:lstStyle/>
          <a:p>
            <a:pPr algn="r"/>
            <a:r>
              <a:rPr lang="en-US" altLang="en-US" sz="1000" b="1"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From Where the Sun Rises: </a:t>
            </a:r>
          </a:p>
          <a:p>
            <a:pPr algn="r"/>
            <a:r>
              <a:rPr lang="en-US" altLang="en-US" sz="1000"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Addressing the Educational Achievement of Native Americans in Washington State </a:t>
            </a:r>
          </a:p>
          <a:p>
            <a:pPr algn="r"/>
            <a:r>
              <a:rPr lang="en-US" altLang="en-US" sz="1000" dirty="0" err="1">
                <a:solidFill>
                  <a:srgbClr val="000000"/>
                </a:solidFill>
                <a:ea typeface="ＭＳ Ｐゴシック" panose="020B0600070205080204" pitchFamily="34" charset="-128"/>
                <a:cs typeface="Arial" panose="020B0604020202020204" pitchFamily="34" charset="0"/>
                <a:sym typeface="Arial" panose="020B0604020202020204" pitchFamily="34" charset="0"/>
              </a:rPr>
              <a:t>CHiXapkaid</a:t>
            </a:r>
            <a:r>
              <a:rPr lang="en-US" altLang="en-US" sz="1000"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 (Dr. Michael Pavel), et. al</a:t>
            </a:r>
            <a:endParaRPr lang="en-US" sz="10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544" t="11751" r="10072" b="11091"/>
          <a:stretch/>
        </p:blipFill>
        <p:spPr>
          <a:xfrm>
            <a:off x="8865665" y="3702483"/>
            <a:ext cx="2928938"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93096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649891" cy="1123145"/>
          </a:xfrm>
          <a:solidFill>
            <a:schemeClr val="tx1"/>
          </a:solidFill>
        </p:spPr>
        <p:txBody>
          <a:bodyPr>
            <a:normAutofit/>
          </a:bodyPr>
          <a:lstStyle/>
          <a:p>
            <a:pPr algn="l"/>
            <a:r>
              <a:rPr lang="en-US" sz="3600" dirty="0" smtClean="0">
                <a:solidFill>
                  <a:schemeClr val="bg1"/>
                </a:solidFill>
              </a:rPr>
              <a:t>Benefits of Teaching Native History, Language, and Culture in All Schools</a:t>
            </a:r>
            <a:endParaRPr lang="en-US" sz="3600" dirty="0">
              <a:solidFill>
                <a:schemeClr val="bg1"/>
              </a:solidFill>
            </a:endParaRPr>
          </a:p>
        </p:txBody>
      </p:sp>
      <p:sp>
        <p:nvSpPr>
          <p:cNvPr id="2" name="TextBox 1"/>
          <p:cNvSpPr txBox="1"/>
          <p:nvPr/>
        </p:nvSpPr>
        <p:spPr>
          <a:xfrm>
            <a:off x="3128963" y="2300288"/>
            <a:ext cx="3619078" cy="3822720"/>
          </a:xfrm>
          <a:prstGeom prst="rect">
            <a:avLst/>
          </a:prstGeom>
          <a:solidFill>
            <a:schemeClr val="tx2">
              <a:lumMod val="75000"/>
            </a:schemeClr>
          </a:solidFill>
        </p:spPr>
        <p:txBody>
          <a:bodyPr wrap="square" rtlCol="0">
            <a:spAutoFit/>
          </a:bodyPr>
          <a:lstStyle/>
          <a:p>
            <a:r>
              <a:rPr lang="en-US" i="1" dirty="0" smtClean="0">
                <a:solidFill>
                  <a:schemeClr val="bg1"/>
                </a:solidFill>
              </a:rPr>
              <a:t>Native students…</a:t>
            </a:r>
          </a:p>
          <a:p>
            <a:pPr marL="285750" indent="-285750">
              <a:buFont typeface="Arial" panose="020B0604020202020204" pitchFamily="34" charset="0"/>
              <a:buChar char="•"/>
            </a:pPr>
            <a:r>
              <a:rPr lang="en-US" dirty="0" smtClean="0">
                <a:solidFill>
                  <a:schemeClr val="bg1"/>
                </a:solidFill>
              </a:rPr>
              <a:t>Increase comfortability for Native students in school</a:t>
            </a:r>
          </a:p>
          <a:p>
            <a:pPr marL="285750" indent="-285750">
              <a:buFont typeface="Arial" panose="020B0604020202020204" pitchFamily="34" charset="0"/>
              <a:buChar char="•"/>
            </a:pPr>
            <a:r>
              <a:rPr lang="en-US" dirty="0" smtClean="0">
                <a:solidFill>
                  <a:schemeClr val="bg1"/>
                </a:solidFill>
              </a:rPr>
              <a:t>Assist in keeping Native culture alive</a:t>
            </a:r>
          </a:p>
          <a:p>
            <a:pPr marL="285750" indent="-285750">
              <a:buFont typeface="Arial" panose="020B0604020202020204" pitchFamily="34" charset="0"/>
              <a:buChar char="•"/>
            </a:pPr>
            <a:r>
              <a:rPr lang="en-US" dirty="0" smtClean="0">
                <a:solidFill>
                  <a:schemeClr val="bg1"/>
                </a:solidFill>
              </a:rPr>
              <a:t>Promote positive Native identity and sense of pride</a:t>
            </a:r>
          </a:p>
          <a:p>
            <a:pPr marL="285750" indent="-285750">
              <a:buFont typeface="Arial" panose="020B0604020202020204" pitchFamily="34" charset="0"/>
              <a:buChar char="•"/>
            </a:pPr>
            <a:r>
              <a:rPr lang="en-US" dirty="0" smtClean="0">
                <a:solidFill>
                  <a:schemeClr val="bg1"/>
                </a:solidFill>
              </a:rPr>
              <a:t>Increase Native American youth and families’ awareness about themselves and their culture</a:t>
            </a:r>
          </a:p>
          <a:p>
            <a:pPr marL="285750" indent="-285750">
              <a:buFont typeface="Arial" panose="020B0604020202020204" pitchFamily="34" charset="0"/>
              <a:buChar char="•"/>
            </a:pPr>
            <a:r>
              <a:rPr lang="en-US" dirty="0" smtClean="0">
                <a:solidFill>
                  <a:schemeClr val="bg1"/>
                </a:solidFill>
              </a:rPr>
              <a:t>Protect Native American rights</a:t>
            </a:r>
            <a:endParaRPr lang="en-US" dirty="0">
              <a:solidFill>
                <a:schemeClr val="bg1"/>
              </a:solidFill>
            </a:endParaRPr>
          </a:p>
        </p:txBody>
      </p:sp>
      <p:sp>
        <p:nvSpPr>
          <p:cNvPr id="5" name="TextBox 4"/>
          <p:cNvSpPr txBox="1"/>
          <p:nvPr/>
        </p:nvSpPr>
        <p:spPr>
          <a:xfrm>
            <a:off x="6748040" y="2301823"/>
            <a:ext cx="4490977" cy="3821185"/>
          </a:xfrm>
          <a:prstGeom prst="rect">
            <a:avLst/>
          </a:prstGeom>
          <a:solidFill>
            <a:schemeClr val="accent1"/>
          </a:solidFill>
        </p:spPr>
        <p:txBody>
          <a:bodyPr wrap="square" rtlCol="0">
            <a:spAutoFit/>
          </a:bodyPr>
          <a:lstStyle/>
          <a:p>
            <a:r>
              <a:rPr lang="en-US" b="1" dirty="0" smtClean="0"/>
              <a:t>All students…</a:t>
            </a:r>
          </a:p>
          <a:p>
            <a:pPr marL="285750" indent="-285750">
              <a:buFont typeface="Arial" panose="020B0604020202020204" pitchFamily="34" charset="0"/>
              <a:buChar char="•"/>
            </a:pPr>
            <a:r>
              <a:rPr lang="en-US" dirty="0" smtClean="0"/>
              <a:t>Increase respect, understanding and awareness for Native people and culture, and the hardship they have faced</a:t>
            </a:r>
          </a:p>
          <a:p>
            <a:pPr marL="285750" indent="-285750">
              <a:buFont typeface="Arial" panose="020B0604020202020204" pitchFamily="34" charset="0"/>
              <a:buChar char="•"/>
            </a:pPr>
            <a:r>
              <a:rPr lang="en-US" dirty="0" smtClean="0"/>
              <a:t>Reduce/eliminate stereotypes and ignorance about Native Americans</a:t>
            </a:r>
          </a:p>
          <a:p>
            <a:pPr marL="285750" indent="-285750">
              <a:buFont typeface="Arial" panose="020B0604020202020204" pitchFamily="34" charset="0"/>
              <a:buChar char="•"/>
            </a:pPr>
            <a:r>
              <a:rPr lang="en-US" dirty="0" smtClean="0"/>
              <a:t>Demonstrates that schools value Native culture</a:t>
            </a:r>
          </a:p>
          <a:p>
            <a:pPr marL="285750" indent="-285750">
              <a:buFont typeface="Arial" panose="020B0604020202020204" pitchFamily="34" charset="0"/>
              <a:buChar char="•"/>
            </a:pPr>
            <a:r>
              <a:rPr lang="en-US" dirty="0" smtClean="0"/>
              <a:t>Increase communication and understanding between Native American youth, families, and school community</a:t>
            </a:r>
            <a:endParaRPr lang="en-US" dirty="0"/>
          </a:p>
        </p:txBody>
      </p:sp>
      <p:sp>
        <p:nvSpPr>
          <p:cNvPr id="10" name="Rectangle 9"/>
          <p:cNvSpPr/>
          <p:nvPr/>
        </p:nvSpPr>
        <p:spPr>
          <a:xfrm>
            <a:off x="3128963" y="6123009"/>
            <a:ext cx="8133204" cy="400110"/>
          </a:xfrm>
          <a:prstGeom prst="rect">
            <a:avLst/>
          </a:prstGeom>
        </p:spPr>
        <p:txBody>
          <a:bodyPr wrap="square">
            <a:spAutoFit/>
          </a:bodyPr>
          <a:lstStyle/>
          <a:p>
            <a:pPr algn="r"/>
            <a:r>
              <a:rPr lang="en-US" altLang="en-US" sz="1000"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Source:  </a:t>
            </a:r>
            <a:r>
              <a:rPr lang="en-US" altLang="en-US" sz="1000" b="1" i="1"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From </a:t>
            </a:r>
            <a:r>
              <a:rPr lang="en-US" altLang="en-US" sz="1000" b="1"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Where the Sun Rises: </a:t>
            </a:r>
            <a:r>
              <a:rPr lang="en-US" altLang="en-US" sz="1000" b="1" i="1"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 </a:t>
            </a:r>
            <a:r>
              <a:rPr lang="en-US" altLang="en-US" sz="1000" i="1"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Addressing </a:t>
            </a:r>
            <a:r>
              <a:rPr lang="en-US" altLang="en-US" sz="1000"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the Educational Achievement of Native Americans in Washington State </a:t>
            </a:r>
          </a:p>
          <a:p>
            <a:pPr algn="r"/>
            <a:r>
              <a:rPr lang="en-US" altLang="en-US" sz="1000" dirty="0" err="1">
                <a:solidFill>
                  <a:srgbClr val="000000"/>
                </a:solidFill>
                <a:ea typeface="ＭＳ Ｐゴシック" panose="020B0600070205080204" pitchFamily="34" charset="-128"/>
                <a:cs typeface="Arial" panose="020B0604020202020204" pitchFamily="34" charset="0"/>
                <a:sym typeface="Arial" panose="020B0604020202020204" pitchFamily="34" charset="0"/>
              </a:rPr>
              <a:t>CHiXapkaid</a:t>
            </a:r>
            <a:r>
              <a:rPr lang="en-US" altLang="en-US" sz="1000"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 (Dr. Michael Pavel), et. al</a:t>
            </a:r>
            <a:endParaRPr lang="en-US" sz="1000" dirty="0"/>
          </a:p>
        </p:txBody>
      </p:sp>
    </p:spTree>
    <p:extLst>
      <p:ext uri="{BB962C8B-B14F-4D97-AF65-F5344CB8AC3E}">
        <p14:creationId xmlns:p14="http://schemas.microsoft.com/office/powerpoint/2010/main" val="17386243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1495145"/>
          </a:xfrm>
          <a:solidFill>
            <a:schemeClr val="tx1"/>
          </a:solidFill>
        </p:spPr>
        <p:txBody>
          <a:bodyPr>
            <a:noAutofit/>
          </a:bodyPr>
          <a:lstStyle/>
          <a:p>
            <a:pPr algn="l"/>
            <a:r>
              <a:rPr lang="en-US" sz="5400" dirty="0" smtClean="0">
                <a:solidFill>
                  <a:schemeClr val="bg1"/>
                </a:solidFill>
              </a:rPr>
              <a:t>Partnering with </a:t>
            </a:r>
            <a:br>
              <a:rPr lang="en-US" sz="5400" dirty="0" smtClean="0">
                <a:solidFill>
                  <a:schemeClr val="bg1"/>
                </a:solidFill>
              </a:rPr>
            </a:br>
            <a:r>
              <a:rPr lang="en-US" sz="5400" dirty="0" smtClean="0">
                <a:solidFill>
                  <a:schemeClr val="bg1"/>
                </a:solidFill>
              </a:rPr>
              <a:t>Local Tribes</a:t>
            </a:r>
            <a:endParaRPr lang="en-US" sz="5400"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3299523" y="2650603"/>
            <a:ext cx="8136264" cy="3412663"/>
          </a:xfrm>
        </p:spPr>
        <p:txBody>
          <a:bodyPr>
            <a:normAutofit/>
          </a:bodyPr>
          <a:lstStyle/>
          <a:p>
            <a:r>
              <a:rPr lang="en-US" sz="3600" b="1" dirty="0" smtClean="0">
                <a:solidFill>
                  <a:schemeClr val="bg1"/>
                </a:solidFill>
              </a:rPr>
              <a:t>SB 5433</a:t>
            </a:r>
          </a:p>
          <a:p>
            <a:r>
              <a:rPr lang="en-US" sz="2800" dirty="0" smtClean="0">
                <a:solidFill>
                  <a:schemeClr val="bg1"/>
                </a:solidFill>
              </a:rPr>
              <a:t>Sec 2….when a district reviews or adopts its social studies curriculum, it shall incorporate curricula about history, culture and government of the nearest federally recognized Indian tribe or tribes, so that students can learn about the unique heritage and experience of their closest neighbor.</a:t>
            </a:r>
          </a:p>
          <a:p>
            <a:endParaRPr lang="en-US" dirty="0"/>
          </a:p>
        </p:txBody>
      </p:sp>
    </p:spTree>
    <p:extLst>
      <p:ext uri="{BB962C8B-B14F-4D97-AF65-F5344CB8AC3E}">
        <p14:creationId xmlns:p14="http://schemas.microsoft.com/office/powerpoint/2010/main" val="28931252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6210300" cy="1038225"/>
          </a:xfrm>
          <a:solidFill>
            <a:schemeClr val="tx1"/>
          </a:solidFill>
        </p:spPr>
        <p:txBody>
          <a:bodyPr>
            <a:normAutofit/>
          </a:bodyPr>
          <a:lstStyle/>
          <a:p>
            <a:pPr algn="l"/>
            <a:r>
              <a:rPr lang="en-US" dirty="0" smtClean="0">
                <a:solidFill>
                  <a:schemeClr val="bg1"/>
                </a:solidFill>
              </a:rPr>
              <a:t>Welcome</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997993" y="2453409"/>
            <a:ext cx="8243557" cy="3191802"/>
          </a:xfrm>
        </p:spPr>
        <p:txBody>
          <a:bodyPr/>
          <a:lstStyle/>
          <a:p>
            <a:pPr marL="742950" indent="-742950" algn="l">
              <a:buFontTx/>
              <a:buAutoNum type="arabicPeriod"/>
              <a:defRPr/>
            </a:pPr>
            <a:r>
              <a:rPr lang="en-US" altLang="en-US" sz="3200" dirty="0">
                <a:solidFill>
                  <a:schemeClr val="bg1"/>
                </a:solidFill>
              </a:rPr>
              <a:t>Please sign in.</a:t>
            </a:r>
          </a:p>
          <a:p>
            <a:pPr marL="742950" indent="-742950" algn="l">
              <a:buFontTx/>
              <a:buAutoNum type="arabicPeriod"/>
              <a:defRPr/>
            </a:pPr>
            <a:r>
              <a:rPr lang="en-US" altLang="en-US" sz="3200" dirty="0">
                <a:solidFill>
                  <a:schemeClr val="bg1"/>
                </a:solidFill>
              </a:rPr>
              <a:t>Pick up your packet.</a:t>
            </a:r>
          </a:p>
          <a:p>
            <a:pPr marL="742950" indent="-742950" algn="l">
              <a:buFontTx/>
              <a:buAutoNum type="arabicPeriod"/>
              <a:defRPr/>
            </a:pPr>
            <a:r>
              <a:rPr lang="en-US" altLang="en-US" sz="3200" dirty="0">
                <a:solidFill>
                  <a:schemeClr val="bg1"/>
                </a:solidFill>
              </a:rPr>
              <a:t>Take a few moments to draw your own sacred space, a place which has special meaning and significance to you or your family. </a:t>
            </a:r>
          </a:p>
          <a:p>
            <a:endParaRPr lang="en-US" dirty="0"/>
          </a:p>
        </p:txBody>
      </p:sp>
    </p:spTree>
    <p:extLst>
      <p:ext uri="{BB962C8B-B14F-4D97-AF65-F5344CB8AC3E}">
        <p14:creationId xmlns:p14="http://schemas.microsoft.com/office/powerpoint/2010/main" val="32555277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761297" cy="1018572"/>
          </a:xfrm>
          <a:solidFill>
            <a:schemeClr val="tx1"/>
          </a:solidFill>
        </p:spPr>
        <p:txBody>
          <a:bodyPr>
            <a:noAutofit/>
          </a:bodyPr>
          <a:lstStyle/>
          <a:p>
            <a:r>
              <a:rPr lang="en-US" dirty="0" smtClean="0">
                <a:solidFill>
                  <a:schemeClr val="bg1"/>
                </a:solidFill>
              </a:rPr>
              <a:t>Guiding Principals</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3230074" y="1967697"/>
            <a:ext cx="8089966" cy="4581444"/>
          </a:xfrm>
        </p:spPr>
        <p:txBody>
          <a:bodyPr>
            <a:normAutofit fontScale="55000" lnSpcReduction="20000"/>
          </a:bodyPr>
          <a:lstStyle/>
          <a:p>
            <a:pPr algn="l"/>
            <a:r>
              <a:rPr lang="en-US" sz="4400" dirty="0" smtClean="0">
                <a:solidFill>
                  <a:schemeClr val="bg1"/>
                </a:solidFill>
              </a:rPr>
              <a:t>1.	Teach with a multiple perspectives approach.</a:t>
            </a:r>
          </a:p>
          <a:p>
            <a:pPr algn="l"/>
            <a:r>
              <a:rPr lang="en-US" sz="4400" dirty="0" smtClean="0">
                <a:solidFill>
                  <a:schemeClr val="bg1"/>
                </a:solidFill>
              </a:rPr>
              <a:t>2. 	Focus on the tribal group(s) closest to the 	school first.</a:t>
            </a:r>
          </a:p>
          <a:p>
            <a:pPr algn="l"/>
            <a:r>
              <a:rPr lang="en-US" sz="4400" dirty="0" smtClean="0">
                <a:solidFill>
                  <a:schemeClr val="bg1"/>
                </a:solidFill>
              </a:rPr>
              <a:t>3. 	Deal with real life, sometimes controversial 	issues.</a:t>
            </a:r>
          </a:p>
          <a:p>
            <a:pPr algn="l"/>
            <a:r>
              <a:rPr lang="en-US" sz="4400" dirty="0" smtClean="0">
                <a:solidFill>
                  <a:schemeClr val="bg1"/>
                </a:solidFill>
              </a:rPr>
              <a:t>4. 	Connect the head with the heart with the 	hands for learning.</a:t>
            </a:r>
          </a:p>
          <a:p>
            <a:pPr algn="l"/>
            <a:r>
              <a:rPr lang="en-US" sz="4400" dirty="0" smtClean="0">
                <a:solidFill>
                  <a:schemeClr val="bg1"/>
                </a:solidFill>
              </a:rPr>
              <a:t>5. 	Recognize that culture is dynamic and always 	evolving.</a:t>
            </a:r>
          </a:p>
          <a:p>
            <a:pPr algn="l"/>
            <a:r>
              <a:rPr lang="en-US" sz="4400" dirty="0" smtClean="0">
                <a:solidFill>
                  <a:schemeClr val="bg1"/>
                </a:solidFill>
              </a:rPr>
              <a:t>6. 	Stress the resiliency of Native cultures, despite 	intentional oppression and neglect. </a:t>
            </a:r>
          </a:p>
          <a:p>
            <a:pPr algn="l"/>
            <a:r>
              <a:rPr lang="en-US" sz="4400" dirty="0" smtClean="0">
                <a:solidFill>
                  <a:schemeClr val="bg1"/>
                </a:solidFill>
              </a:rPr>
              <a:t>7. 	Emphasize that co-responsibility for change 	involves developing allies who know how to 	take action. </a:t>
            </a:r>
          </a:p>
          <a:p>
            <a:endParaRPr lang="en-US" dirty="0"/>
          </a:p>
        </p:txBody>
      </p:sp>
    </p:spTree>
    <p:extLst>
      <p:ext uri="{BB962C8B-B14F-4D97-AF65-F5344CB8AC3E}">
        <p14:creationId xmlns:p14="http://schemas.microsoft.com/office/powerpoint/2010/main" val="12038134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3" name="Footer Placeholder 2"/>
          <p:cNvSpPr>
            <a:spLocks noGrp="1"/>
          </p:cNvSpPr>
          <p:nvPr>
            <p:ph type="ftr" sz="quarter" idx="11"/>
          </p:nvPr>
        </p:nvSpPr>
        <p:spPr>
          <a:xfrm>
            <a:off x="8565265" y="6201857"/>
            <a:ext cx="3406077" cy="462987"/>
          </a:xfrm>
        </p:spPr>
        <p:txBody>
          <a:bodyPr/>
          <a:lstStyle/>
          <a:p>
            <a:r>
              <a:rPr lang="en-US" dirty="0">
                <a:solidFill>
                  <a:schemeClr val="bg1"/>
                </a:solidFill>
              </a:rPr>
              <a:t>Source:  Governor’s Office of Indian Affairs</a:t>
            </a:r>
          </a:p>
          <a:p>
            <a:endParaRPr lang="en-US" dirty="0"/>
          </a:p>
        </p:txBody>
      </p:sp>
      <p:pic>
        <p:nvPicPr>
          <p:cNvPr id="5" name="Picture 4"/>
          <p:cNvPicPr>
            <a:picLocks noChangeAspect="1"/>
          </p:cNvPicPr>
          <p:nvPr/>
        </p:nvPicPr>
        <p:blipFill>
          <a:blip r:embed="rId4"/>
          <a:stretch>
            <a:fillRect/>
          </a:stretch>
        </p:blipFill>
        <p:spPr>
          <a:xfrm>
            <a:off x="2355807" y="173371"/>
            <a:ext cx="10032276" cy="6491473"/>
          </a:xfrm>
          <a:prstGeom prst="rect">
            <a:avLst/>
          </a:prstGeom>
        </p:spPr>
      </p:pic>
    </p:spTree>
    <p:extLst>
      <p:ext uri="{BB962C8B-B14F-4D97-AF65-F5344CB8AC3E}">
        <p14:creationId xmlns:p14="http://schemas.microsoft.com/office/powerpoint/2010/main" val="9330665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2" name="TextBox 1"/>
          <p:cNvSpPr txBox="1"/>
          <p:nvPr/>
        </p:nvSpPr>
        <p:spPr>
          <a:xfrm>
            <a:off x="2894409" y="2367171"/>
            <a:ext cx="8860220" cy="2123658"/>
          </a:xfrm>
          <a:prstGeom prst="rect">
            <a:avLst/>
          </a:prstGeom>
          <a:noFill/>
        </p:spPr>
        <p:txBody>
          <a:bodyPr wrap="square" rtlCol="0">
            <a:spAutoFit/>
          </a:bodyPr>
          <a:lstStyle/>
          <a:p>
            <a:pPr algn="ctr"/>
            <a:r>
              <a:rPr lang="en-US" sz="6600" dirty="0" smtClean="0">
                <a:solidFill>
                  <a:schemeClr val="bg1"/>
                </a:solidFill>
              </a:rPr>
              <a:t>20 MINUTE </a:t>
            </a:r>
          </a:p>
          <a:p>
            <a:pPr algn="ctr"/>
            <a:r>
              <a:rPr lang="en-US" sz="6600" dirty="0" smtClean="0">
                <a:solidFill>
                  <a:schemeClr val="bg1"/>
                </a:solidFill>
              </a:rPr>
              <a:t>BRAIN BREAK</a:t>
            </a:r>
            <a:endParaRPr lang="en-US" sz="6600" dirty="0">
              <a:solidFill>
                <a:schemeClr val="bg1"/>
              </a:solidFill>
            </a:endParaRPr>
          </a:p>
        </p:txBody>
      </p:sp>
    </p:spTree>
    <p:extLst>
      <p:ext uri="{BB962C8B-B14F-4D97-AF65-F5344CB8AC3E}">
        <p14:creationId xmlns:p14="http://schemas.microsoft.com/office/powerpoint/2010/main" val="29942990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032568" y="4552839"/>
            <a:ext cx="8762035" cy="740779"/>
          </a:xfrm>
          <a:solidFill>
            <a:schemeClr val="tx1"/>
          </a:solidFill>
        </p:spPr>
        <p:txBody>
          <a:bodyPr>
            <a:noAutofit/>
          </a:bodyPr>
          <a:lstStyle/>
          <a:p>
            <a:r>
              <a:rPr lang="en-US" dirty="0" smtClean="0">
                <a:solidFill>
                  <a:schemeClr val="bg1"/>
                </a:solidFill>
              </a:rPr>
              <a:t/>
            </a:r>
            <a:br>
              <a:rPr lang="en-US" dirty="0" smtClean="0">
                <a:solidFill>
                  <a:schemeClr val="bg1"/>
                </a:solidFill>
              </a:rPr>
            </a:br>
            <a:r>
              <a:rPr lang="en-US" dirty="0" smtClean="0">
                <a:solidFill>
                  <a:schemeClr val="bg1"/>
                </a:solidFill>
              </a:rPr>
              <a:t>Sacred Spaces Lesson</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pic>
        <p:nvPicPr>
          <p:cNvPr id="8" name="Picture 1" descr="header-logo_final_dra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0818" y="351620"/>
            <a:ext cx="9144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674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819171" cy="1471996"/>
          </a:xfrm>
          <a:solidFill>
            <a:schemeClr val="tx1"/>
          </a:solidFill>
        </p:spPr>
        <p:txBody>
          <a:bodyPr>
            <a:noAutofit/>
          </a:bodyPr>
          <a:lstStyle/>
          <a:p>
            <a:r>
              <a:rPr lang="en-US" sz="4800" dirty="0" smtClean="0">
                <a:solidFill>
                  <a:schemeClr val="bg1"/>
                </a:solidFill>
              </a:rPr>
              <a:t>Connect Head With Heart With Hands For Learning</a:t>
            </a:r>
            <a:endParaRPr lang="en-US" sz="4800"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6910085" y="3458584"/>
            <a:ext cx="4884518" cy="1416442"/>
          </a:xfrm>
        </p:spPr>
        <p:txBody>
          <a:bodyPr>
            <a:normAutofit/>
          </a:bodyPr>
          <a:lstStyle/>
          <a:p>
            <a:pPr algn="l"/>
            <a:r>
              <a:rPr lang="en-US" dirty="0" smtClean="0">
                <a:solidFill>
                  <a:schemeClr val="bg1"/>
                </a:solidFill>
              </a:rPr>
              <a:t>Head 	-     factual information </a:t>
            </a:r>
          </a:p>
          <a:p>
            <a:pPr algn="l"/>
            <a:r>
              <a:rPr lang="en-US" dirty="0" smtClean="0">
                <a:solidFill>
                  <a:schemeClr val="bg1"/>
                </a:solidFill>
              </a:rPr>
              <a:t>Heart 	-     attitude and feelings </a:t>
            </a:r>
          </a:p>
          <a:p>
            <a:pPr algn="l"/>
            <a:r>
              <a:rPr lang="en-US" dirty="0" smtClean="0">
                <a:solidFill>
                  <a:schemeClr val="bg1"/>
                </a:solidFill>
              </a:rPr>
              <a:t>Hands -    what you do</a:t>
            </a:r>
          </a:p>
          <a:p>
            <a:endParaRPr lang="en-US" dirty="0"/>
          </a:p>
        </p:txBody>
      </p:sp>
      <p:pic>
        <p:nvPicPr>
          <p:cNvPr id="8" name="Picture 4" descr="dd0064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3862" y="2542793"/>
            <a:ext cx="35052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804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3298786" y="1388962"/>
            <a:ext cx="8495817" cy="5268330"/>
          </a:xfrm>
        </p:spPr>
        <p:txBody>
          <a:bodyPr>
            <a:normAutofit/>
          </a:bodyPr>
          <a:lstStyle/>
          <a:p>
            <a:pPr algn="l"/>
            <a:r>
              <a:rPr lang="en-US" sz="4400" dirty="0" smtClean="0">
                <a:solidFill>
                  <a:schemeClr val="bg1"/>
                </a:solidFill>
              </a:rPr>
              <a:t>History, despite its wrenching pain, cannot be unlived, but if faced with courage, need not be lived again.</a:t>
            </a:r>
          </a:p>
          <a:p>
            <a:pPr algn="l"/>
            <a:endParaRPr lang="en-US" sz="4400" dirty="0" smtClean="0">
              <a:solidFill>
                <a:schemeClr val="bg1"/>
              </a:solidFill>
            </a:endParaRPr>
          </a:p>
          <a:p>
            <a:pPr algn="l"/>
            <a:r>
              <a:rPr lang="en-US" sz="2800" dirty="0" smtClean="0">
                <a:solidFill>
                  <a:schemeClr val="bg1"/>
                </a:solidFill>
              </a:rPr>
              <a:t>Maya Angelou</a:t>
            </a:r>
          </a:p>
          <a:p>
            <a:pPr algn="l"/>
            <a:r>
              <a:rPr lang="en-US" sz="2800" dirty="0" smtClean="0">
                <a:solidFill>
                  <a:schemeClr val="bg1"/>
                </a:solidFill>
              </a:rPr>
              <a:t>President Clinton’s Inauguration</a:t>
            </a:r>
          </a:p>
          <a:p>
            <a:endParaRPr lang="en-US" dirty="0"/>
          </a:p>
        </p:txBody>
      </p:sp>
    </p:spTree>
    <p:extLst>
      <p:ext uri="{BB962C8B-B14F-4D97-AF65-F5344CB8AC3E}">
        <p14:creationId xmlns:p14="http://schemas.microsoft.com/office/powerpoint/2010/main" val="28649317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7557530" cy="855128"/>
          </a:xfrm>
          <a:solidFill>
            <a:schemeClr val="tx1"/>
          </a:solidFill>
        </p:spPr>
        <p:txBody>
          <a:bodyPr>
            <a:normAutofit fontScale="90000"/>
          </a:bodyPr>
          <a:lstStyle/>
          <a:p>
            <a:r>
              <a:rPr lang="en-US" dirty="0" smtClean="0">
                <a:solidFill>
                  <a:schemeClr val="bg1"/>
                </a:solidFill>
              </a:rPr>
              <a:t>Co-Responsibility</a:t>
            </a:r>
            <a:endParaRPr lang="en-US" dirty="0">
              <a:solidFill>
                <a:schemeClr val="bg1"/>
              </a:solidFill>
            </a:endParaRPr>
          </a:p>
        </p:txBody>
      </p:sp>
      <p:sp>
        <p:nvSpPr>
          <p:cNvPr id="9" name="Subtitle 8"/>
          <p:cNvSpPr>
            <a:spLocks noGrp="1"/>
          </p:cNvSpPr>
          <p:nvPr>
            <p:ph type="subTitle" idx="1"/>
          </p:nvPr>
        </p:nvSpPr>
        <p:spPr>
          <a:xfrm>
            <a:off x="3460831" y="1817226"/>
            <a:ext cx="7581418" cy="3298784"/>
          </a:xfrm>
        </p:spPr>
        <p:txBody>
          <a:bodyPr>
            <a:normAutofit/>
          </a:bodyPr>
          <a:lstStyle/>
          <a:p>
            <a:pPr marL="342900" indent="-342900" algn="l">
              <a:buFont typeface="Arial" panose="020B0604020202020204" pitchFamily="34" charset="0"/>
              <a:buChar char="•"/>
            </a:pPr>
            <a:r>
              <a:rPr lang="en-US" sz="2800" dirty="0" smtClean="0">
                <a:solidFill>
                  <a:schemeClr val="bg1"/>
                </a:solidFill>
              </a:rPr>
              <a:t>Speaking out for social justice</a:t>
            </a:r>
          </a:p>
          <a:p>
            <a:pPr marL="342900" indent="-342900" algn="l">
              <a:buFont typeface="Arial" panose="020B0604020202020204" pitchFamily="34" charset="0"/>
              <a:buChar char="•"/>
            </a:pPr>
            <a:r>
              <a:rPr lang="en-US" sz="2800" dirty="0" smtClean="0">
                <a:solidFill>
                  <a:schemeClr val="bg1"/>
                </a:solidFill>
              </a:rPr>
              <a:t>Moving beyond our narrow self-interests</a:t>
            </a:r>
          </a:p>
          <a:p>
            <a:pPr marL="342900" indent="-342900" algn="l">
              <a:buFont typeface="Arial" panose="020B0604020202020204" pitchFamily="34" charset="0"/>
              <a:buChar char="•"/>
            </a:pPr>
            <a:r>
              <a:rPr lang="en-US" sz="2800" dirty="0" smtClean="0">
                <a:solidFill>
                  <a:schemeClr val="bg1"/>
                </a:solidFill>
              </a:rPr>
              <a:t>Embracing community-building and stewardship for others</a:t>
            </a:r>
          </a:p>
          <a:p>
            <a:pPr marL="342900" indent="-342900" algn="l">
              <a:buFont typeface="Arial" panose="020B0604020202020204" pitchFamily="34" charset="0"/>
              <a:buChar char="•"/>
            </a:pPr>
            <a:r>
              <a:rPr lang="en-US" sz="2800" dirty="0" smtClean="0">
                <a:solidFill>
                  <a:schemeClr val="bg1"/>
                </a:solidFill>
              </a:rPr>
              <a:t>Sharing in the problem-solving responsibility</a:t>
            </a:r>
          </a:p>
          <a:p>
            <a:pPr marL="342900" indent="-342900" algn="l">
              <a:buFont typeface="Arial" panose="020B0604020202020204" pitchFamily="34" charset="0"/>
              <a:buChar char="•"/>
            </a:pPr>
            <a:r>
              <a:rPr lang="en-US" sz="2800" dirty="0" smtClean="0">
                <a:solidFill>
                  <a:schemeClr val="bg1"/>
                </a:solidFill>
              </a:rPr>
              <a:t>Focusing on systemic change</a:t>
            </a:r>
          </a:p>
          <a:p>
            <a:endParaRPr lang="en-US" dirty="0"/>
          </a:p>
        </p:txBody>
      </p:sp>
      <p:sp>
        <p:nvSpPr>
          <p:cNvPr id="2" name="TextBox 1"/>
          <p:cNvSpPr txBox="1"/>
          <p:nvPr/>
        </p:nvSpPr>
        <p:spPr>
          <a:xfrm>
            <a:off x="3460831" y="5474825"/>
            <a:ext cx="7477246" cy="923330"/>
          </a:xfrm>
          <a:prstGeom prst="rect">
            <a:avLst/>
          </a:prstGeom>
          <a:noFill/>
        </p:spPr>
        <p:txBody>
          <a:bodyPr wrap="square" rtlCol="0">
            <a:spAutoFit/>
          </a:bodyPr>
          <a:lstStyle/>
          <a:p>
            <a:r>
              <a:rPr lang="en-US" sz="3600" b="1" dirty="0">
                <a:solidFill>
                  <a:schemeClr val="bg1"/>
                </a:solidFill>
              </a:rPr>
              <a:t>Has social action as its outcome!</a:t>
            </a:r>
          </a:p>
          <a:p>
            <a:endParaRPr lang="en-US" dirty="0"/>
          </a:p>
        </p:txBody>
      </p:sp>
    </p:spTree>
    <p:extLst>
      <p:ext uri="{BB962C8B-B14F-4D97-AF65-F5344CB8AC3E}">
        <p14:creationId xmlns:p14="http://schemas.microsoft.com/office/powerpoint/2010/main" val="15618335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7432005" cy="629007"/>
          </a:xfrm>
          <a:solidFill>
            <a:schemeClr val="tx1"/>
          </a:solidFill>
        </p:spPr>
        <p:txBody>
          <a:bodyPr>
            <a:noAutofit/>
          </a:bodyPr>
          <a:lstStyle/>
          <a:p>
            <a:r>
              <a:rPr lang="en-US" sz="4400" dirty="0" smtClean="0">
                <a:solidFill>
                  <a:schemeClr val="bg1"/>
                </a:solidFill>
              </a:rPr>
              <a:t>Tribal Relationship Building</a:t>
            </a:r>
            <a:endParaRPr lang="en-US" sz="4400" dirty="0">
              <a:solidFill>
                <a:schemeClr val="bg1"/>
              </a:solidFill>
            </a:endParaRPr>
          </a:p>
        </p:txBody>
      </p:sp>
      <p:sp>
        <p:nvSpPr>
          <p:cNvPr id="9" name="Subtitle 8"/>
          <p:cNvSpPr>
            <a:spLocks noGrp="1"/>
          </p:cNvSpPr>
          <p:nvPr>
            <p:ph type="subTitle" idx="1"/>
          </p:nvPr>
        </p:nvSpPr>
        <p:spPr>
          <a:xfrm>
            <a:off x="3460830" y="1817225"/>
            <a:ext cx="6865584" cy="3779534"/>
          </a:xfrm>
        </p:spPr>
        <p:txBody>
          <a:bodyPr>
            <a:normAutofit/>
          </a:bodyPr>
          <a:lstStyle/>
          <a:p>
            <a:pPr marL="342900" indent="-342900" algn="l">
              <a:buFont typeface="Arial" panose="020B0604020202020204" pitchFamily="34" charset="0"/>
              <a:buChar char="•"/>
            </a:pPr>
            <a:r>
              <a:rPr lang="en-US" sz="3600" dirty="0" smtClean="0">
                <a:solidFill>
                  <a:schemeClr val="bg1"/>
                </a:solidFill>
              </a:rPr>
              <a:t>WSSDA Recommendations</a:t>
            </a:r>
          </a:p>
          <a:p>
            <a:pPr marL="342900" indent="-342900" algn="l">
              <a:buFont typeface="Arial" panose="020B0604020202020204" pitchFamily="34" charset="0"/>
              <a:buChar char="•"/>
            </a:pPr>
            <a:r>
              <a:rPr lang="en-US" sz="3600" dirty="0" smtClean="0">
                <a:solidFill>
                  <a:schemeClr val="bg1"/>
                </a:solidFill>
              </a:rPr>
              <a:t>Toolkit</a:t>
            </a:r>
          </a:p>
          <a:p>
            <a:pPr marL="342900" indent="-342900" algn="l">
              <a:buFont typeface="Arial" panose="020B0604020202020204" pitchFamily="34" charset="0"/>
              <a:buChar char="•"/>
            </a:pPr>
            <a:r>
              <a:rPr lang="en-US" sz="3600" dirty="0" smtClean="0">
                <a:solidFill>
                  <a:schemeClr val="bg1"/>
                </a:solidFill>
              </a:rPr>
              <a:t>OSPI Directive to School Districts</a:t>
            </a:r>
          </a:p>
          <a:p>
            <a:pPr marL="342900" indent="-342900" algn="l">
              <a:buFont typeface="Arial" panose="020B0604020202020204" pitchFamily="34" charset="0"/>
              <a:buChar char="•"/>
            </a:pPr>
            <a:r>
              <a:rPr lang="en-US" sz="3600" dirty="0" smtClean="0">
                <a:solidFill>
                  <a:schemeClr val="bg1"/>
                </a:solidFill>
              </a:rPr>
              <a:t>Tribal Contact Information</a:t>
            </a:r>
          </a:p>
          <a:p>
            <a:endParaRPr lang="en-US" dirty="0"/>
          </a:p>
        </p:txBody>
      </p:sp>
    </p:spTree>
    <p:extLst>
      <p:ext uri="{BB962C8B-B14F-4D97-AF65-F5344CB8AC3E}">
        <p14:creationId xmlns:p14="http://schemas.microsoft.com/office/powerpoint/2010/main" val="8789505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9" name="Subtitle 8"/>
          <p:cNvSpPr>
            <a:spLocks noGrp="1"/>
          </p:cNvSpPr>
          <p:nvPr>
            <p:ph type="subTitle" idx="1"/>
          </p:nvPr>
        </p:nvSpPr>
        <p:spPr>
          <a:xfrm>
            <a:off x="2894408" y="2488024"/>
            <a:ext cx="8819172" cy="2465941"/>
          </a:xfrm>
        </p:spPr>
        <p:txBody>
          <a:bodyPr>
            <a:normAutofit fontScale="70000" lnSpcReduction="20000"/>
          </a:bodyPr>
          <a:lstStyle/>
          <a:p>
            <a:pPr marL="685800" indent="-685800" algn="l">
              <a:buFont typeface="Arial" panose="020B0604020202020204" pitchFamily="34" charset="0"/>
              <a:buChar char="•"/>
            </a:pPr>
            <a:r>
              <a:rPr lang="en-US" sz="5400" dirty="0" smtClean="0">
                <a:solidFill>
                  <a:schemeClr val="bg1"/>
                </a:solidFill>
              </a:rPr>
              <a:t>Next Steps/ Share Out/ Commitment</a:t>
            </a:r>
          </a:p>
          <a:p>
            <a:pPr marL="685800" indent="-685800" algn="l">
              <a:buFont typeface="Arial" panose="020B0604020202020204" pitchFamily="34" charset="0"/>
              <a:buChar char="•"/>
            </a:pPr>
            <a:r>
              <a:rPr lang="en-US" sz="5400" dirty="0" smtClean="0">
                <a:solidFill>
                  <a:schemeClr val="bg1"/>
                </a:solidFill>
              </a:rPr>
              <a:t>Develop timeline for relationship building with Tribe and School District involvement</a:t>
            </a:r>
            <a:endParaRPr lang="en-US" sz="5400" dirty="0">
              <a:solidFill>
                <a:schemeClr val="bg1"/>
              </a:solidFill>
            </a:endParaRPr>
          </a:p>
          <a:p>
            <a:endParaRPr lang="en-US" dirty="0"/>
          </a:p>
        </p:txBody>
      </p:sp>
      <p:sp>
        <p:nvSpPr>
          <p:cNvPr id="5" name="Title 5"/>
          <p:cNvSpPr>
            <a:spLocks noGrp="1"/>
          </p:cNvSpPr>
          <p:nvPr>
            <p:ph type="ctrTitle"/>
          </p:nvPr>
        </p:nvSpPr>
        <p:spPr>
          <a:xfrm>
            <a:off x="3056455" y="704045"/>
            <a:ext cx="8001000" cy="1038225"/>
          </a:xfrm>
          <a:solidFill>
            <a:schemeClr val="tx1"/>
          </a:solidFill>
        </p:spPr>
        <p:txBody>
          <a:bodyPr>
            <a:normAutofit/>
          </a:bodyPr>
          <a:lstStyle/>
          <a:p>
            <a:pPr algn="l"/>
            <a:r>
              <a:rPr lang="en-US" dirty="0" smtClean="0">
                <a:solidFill>
                  <a:schemeClr val="bg1"/>
                </a:solidFill>
              </a:rPr>
              <a:t>Closing</a:t>
            </a:r>
            <a:endParaRPr lang="en-US" dirty="0">
              <a:solidFill>
                <a:schemeClr val="bg1"/>
              </a:solidFill>
            </a:endParaRPr>
          </a:p>
        </p:txBody>
      </p:sp>
    </p:spTree>
    <p:extLst>
      <p:ext uri="{BB962C8B-B14F-4D97-AF65-F5344CB8AC3E}">
        <p14:creationId xmlns:p14="http://schemas.microsoft.com/office/powerpoint/2010/main" val="33736955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17613" y="704045"/>
            <a:ext cx="8976990" cy="1275226"/>
          </a:xfrm>
          <a:solidFill>
            <a:schemeClr val="tx1"/>
          </a:solidFill>
        </p:spPr>
        <p:txBody>
          <a:bodyPr>
            <a:noAutofit/>
          </a:bodyPr>
          <a:lstStyle/>
          <a:p>
            <a:pPr algn="l"/>
            <a:r>
              <a:rPr lang="en-US" sz="4400" dirty="0" smtClean="0">
                <a:solidFill>
                  <a:schemeClr val="bg1"/>
                </a:solidFill>
              </a:rPr>
              <a:t>Deepening Our Understanding of Tribal Sovereignty</a:t>
            </a: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456645"/>
            <a:ext cx="8089966" cy="2925583"/>
          </a:xfrm>
        </p:spPr>
        <p:txBody>
          <a:bodyPr>
            <a:normAutofit/>
          </a:bodyPr>
          <a:lstStyle/>
          <a:p>
            <a:r>
              <a:rPr lang="en-US" sz="4400" dirty="0" smtClean="0">
                <a:solidFill>
                  <a:schemeClr val="bg1"/>
                </a:solidFill>
              </a:rPr>
              <a:t> </a:t>
            </a:r>
            <a:r>
              <a:rPr lang="en-US" sz="4400" b="1" dirty="0" smtClean="0">
                <a:solidFill>
                  <a:schemeClr val="bg1"/>
                </a:solidFill>
              </a:rPr>
              <a:t>What do we know about </a:t>
            </a:r>
          </a:p>
          <a:p>
            <a:r>
              <a:rPr lang="en-US" sz="4400" b="1" dirty="0" smtClean="0">
                <a:solidFill>
                  <a:schemeClr val="bg1"/>
                </a:solidFill>
              </a:rPr>
              <a:t>   tribal sovereignty?</a:t>
            </a:r>
          </a:p>
          <a:p>
            <a:endParaRPr lang="en-US" sz="4400" dirty="0" smtClean="0">
              <a:solidFill>
                <a:schemeClr val="bg1"/>
              </a:solidFill>
            </a:endParaRPr>
          </a:p>
          <a:p>
            <a:r>
              <a:rPr lang="en-US" sz="4400" dirty="0" smtClean="0">
                <a:solidFill>
                  <a:schemeClr val="bg1"/>
                </a:solidFill>
              </a:rPr>
              <a:t>Think, pair, share</a:t>
            </a:r>
            <a:endParaRPr lang="en-US" sz="4400" dirty="0">
              <a:solidFill>
                <a:schemeClr val="bg1"/>
              </a:solidFill>
            </a:endParaRPr>
          </a:p>
        </p:txBody>
      </p:sp>
    </p:spTree>
    <p:extLst>
      <p:ext uri="{BB962C8B-B14F-4D97-AF65-F5344CB8AC3E}">
        <p14:creationId xmlns:p14="http://schemas.microsoft.com/office/powerpoint/2010/main" val="15735117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613458"/>
            <a:ext cx="6210300" cy="981424"/>
          </a:xfrm>
          <a:solidFill>
            <a:schemeClr val="tx1"/>
          </a:solidFill>
        </p:spPr>
        <p:txBody>
          <a:bodyPr>
            <a:normAutofit/>
          </a:bodyPr>
          <a:lstStyle/>
          <a:p>
            <a:pPr algn="l"/>
            <a:r>
              <a:rPr lang="en-US" dirty="0" smtClean="0">
                <a:solidFill>
                  <a:schemeClr val="bg1"/>
                </a:solidFill>
              </a:rPr>
              <a:t>Introductions</a:t>
            </a:r>
            <a:endParaRPr lang="en-US" dirty="0">
              <a:solidFill>
                <a:schemeClr val="bg1"/>
              </a:solidFill>
            </a:endParaRPr>
          </a:p>
        </p:txBody>
      </p:sp>
      <p:sp>
        <p:nvSpPr>
          <p:cNvPr id="9" name="Subtitle 8"/>
          <p:cNvSpPr>
            <a:spLocks noGrp="1"/>
          </p:cNvSpPr>
          <p:nvPr>
            <p:ph type="subTitle" idx="1"/>
          </p:nvPr>
        </p:nvSpPr>
        <p:spPr>
          <a:xfrm>
            <a:off x="3495251" y="5281343"/>
            <a:ext cx="2761105" cy="1131205"/>
          </a:xfrm>
        </p:spPr>
        <p:txBody>
          <a:bodyPr>
            <a:normAutofit/>
          </a:bodyPr>
          <a:lstStyle/>
          <a:p>
            <a:pPr algn="l">
              <a:lnSpc>
                <a:spcPct val="100000"/>
              </a:lnSpc>
              <a:spcBef>
                <a:spcPts val="0"/>
              </a:spcBef>
              <a:defRPr/>
            </a:pPr>
            <a:r>
              <a:rPr lang="en-US" altLang="en-US" sz="2200" dirty="0" smtClean="0">
                <a:solidFill>
                  <a:schemeClr val="bg1"/>
                </a:solidFill>
              </a:rPr>
              <a:t>Crystal Florez, MPA</a:t>
            </a:r>
          </a:p>
          <a:p>
            <a:pPr algn="l">
              <a:lnSpc>
                <a:spcPct val="100000"/>
              </a:lnSpc>
              <a:spcBef>
                <a:spcPts val="0"/>
              </a:spcBef>
              <a:defRPr/>
            </a:pPr>
            <a:r>
              <a:rPr lang="en-US" altLang="en-US" sz="2200" dirty="0" smtClean="0">
                <a:solidFill>
                  <a:schemeClr val="bg1"/>
                </a:solidFill>
              </a:rPr>
              <a:t>White Earth </a:t>
            </a:r>
            <a:r>
              <a:rPr lang="en-US" altLang="en-US" sz="2200" dirty="0" err="1" smtClean="0">
                <a:solidFill>
                  <a:schemeClr val="bg1"/>
                </a:solidFill>
              </a:rPr>
              <a:t>Ojibwe</a:t>
            </a:r>
            <a:endParaRPr lang="en-US" altLang="en-US" sz="2200" dirty="0" smtClean="0">
              <a:solidFill>
                <a:schemeClr val="bg1"/>
              </a:solidFill>
            </a:endParaRPr>
          </a:p>
          <a:p>
            <a:pPr algn="l">
              <a:lnSpc>
                <a:spcPct val="100000"/>
              </a:lnSpc>
              <a:spcBef>
                <a:spcPts val="0"/>
              </a:spcBef>
              <a:defRPr/>
            </a:pPr>
            <a:r>
              <a:rPr lang="en-US" altLang="en-US" sz="2200" dirty="0" smtClean="0">
                <a:solidFill>
                  <a:schemeClr val="bg1"/>
                </a:solidFill>
              </a:rPr>
              <a:t>crflorez@uw.edu</a:t>
            </a:r>
            <a:endParaRPr lang="en-US" altLang="en-US" sz="2200" dirty="0">
              <a:solidFill>
                <a:schemeClr val="bg1"/>
              </a:solidFill>
            </a:endParaRPr>
          </a:p>
          <a:p>
            <a:endParaRPr lang="en-US" dirty="0"/>
          </a:p>
        </p:txBody>
      </p:sp>
      <p:sp>
        <p:nvSpPr>
          <p:cNvPr id="8" name="Subtitle 8"/>
          <p:cNvSpPr txBox="1">
            <a:spLocks/>
          </p:cNvSpPr>
          <p:nvPr/>
        </p:nvSpPr>
        <p:spPr>
          <a:xfrm>
            <a:off x="7098819" y="5240851"/>
            <a:ext cx="4617583" cy="14432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defRPr/>
            </a:pPr>
            <a:r>
              <a:rPr lang="en-US" altLang="en-US" sz="3200" dirty="0" smtClean="0">
                <a:solidFill>
                  <a:schemeClr val="bg1"/>
                </a:solidFill>
              </a:rPr>
              <a:t>	 </a:t>
            </a:r>
          </a:p>
          <a:p>
            <a:endParaRPr lang="en-US" dirty="0" smtClean="0"/>
          </a:p>
        </p:txBody>
      </p:sp>
      <p:cxnSp>
        <p:nvCxnSpPr>
          <p:cNvPr id="5" name="Straight Connector 4"/>
          <p:cNvCxnSpPr/>
          <p:nvPr/>
        </p:nvCxnSpPr>
        <p:spPr>
          <a:xfrm>
            <a:off x="6828438" y="1642105"/>
            <a:ext cx="0" cy="4897591"/>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446" y="1701842"/>
            <a:ext cx="2632365" cy="3454315"/>
          </a:xfrm>
          <a:prstGeom prst="rect">
            <a:avLst/>
          </a:prstGeom>
        </p:spPr>
      </p:pic>
      <p:sp>
        <p:nvSpPr>
          <p:cNvPr id="14" name="Rectangle 13"/>
          <p:cNvSpPr/>
          <p:nvPr/>
        </p:nvSpPr>
        <p:spPr>
          <a:xfrm>
            <a:off x="7098819" y="5396885"/>
            <a:ext cx="4581541" cy="1015663"/>
          </a:xfrm>
          <a:prstGeom prst="rect">
            <a:avLst/>
          </a:prstGeom>
        </p:spPr>
        <p:txBody>
          <a:bodyPr wrap="square">
            <a:spAutoFit/>
          </a:bodyPr>
          <a:lstStyle/>
          <a:p>
            <a:pPr>
              <a:defRPr/>
            </a:pPr>
            <a:r>
              <a:rPr lang="en-US" altLang="en-US" sz="2000" dirty="0">
                <a:solidFill>
                  <a:schemeClr val="bg1"/>
                </a:solidFill>
              </a:rPr>
              <a:t>Peggen Frank, MPA</a:t>
            </a:r>
          </a:p>
          <a:p>
            <a:pPr>
              <a:defRPr/>
            </a:pPr>
            <a:r>
              <a:rPr lang="en-US" altLang="en-US" sz="2000" dirty="0" smtClean="0">
                <a:solidFill>
                  <a:schemeClr val="bg1"/>
                </a:solidFill>
              </a:rPr>
              <a:t>Northern Arapaho/ Oglala Lakota</a:t>
            </a:r>
            <a:endParaRPr lang="en-US" altLang="en-US" sz="2000" dirty="0">
              <a:solidFill>
                <a:schemeClr val="bg1"/>
              </a:solidFill>
            </a:endParaRPr>
          </a:p>
          <a:p>
            <a:pPr>
              <a:defRPr/>
            </a:pPr>
            <a:r>
              <a:rPr lang="en-US" altLang="en-US" sz="2000" dirty="0" smtClean="0">
                <a:solidFill>
                  <a:schemeClr val="bg1"/>
                </a:solidFill>
              </a:rPr>
              <a:t>peggenfrank@gmail.com</a:t>
            </a:r>
            <a:endParaRPr lang="en-US" sz="2000" dirty="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8618" t="6245" r="7723" b="7955"/>
          <a:stretch/>
        </p:blipFill>
        <p:spPr>
          <a:xfrm>
            <a:off x="7474958" y="1696328"/>
            <a:ext cx="2626761" cy="3443077"/>
          </a:xfrm>
          <a:prstGeom prst="rect">
            <a:avLst/>
          </a:prstGeom>
        </p:spPr>
      </p:pic>
    </p:spTree>
    <p:extLst>
      <p:ext uri="{BB962C8B-B14F-4D97-AF65-F5344CB8AC3E}">
        <p14:creationId xmlns:p14="http://schemas.microsoft.com/office/powerpoint/2010/main" val="4575998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1390973"/>
          </a:xfrm>
          <a:solidFill>
            <a:schemeClr val="tx1"/>
          </a:solidFill>
        </p:spPr>
        <p:txBody>
          <a:bodyPr>
            <a:normAutofit fontScale="90000"/>
          </a:bodyPr>
          <a:lstStyle/>
          <a:p>
            <a:r>
              <a:rPr lang="en-US" dirty="0" smtClean="0">
                <a:solidFill>
                  <a:schemeClr val="bg1"/>
                </a:solidFill>
              </a:rPr>
              <a:t>Powers  Inherent  to Sovereigns</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095018"/>
            <a:ext cx="8900194" cy="4646912"/>
          </a:xfrm>
        </p:spPr>
        <p:txBody>
          <a:bodyPr>
            <a:normAutofit fontScale="70000" lnSpcReduction="20000"/>
          </a:bodyPr>
          <a:lstStyle/>
          <a:p>
            <a:pPr marL="342900" indent="-342900" algn="l">
              <a:buFont typeface="Arial" panose="020B0604020202020204" pitchFamily="34" charset="0"/>
              <a:buChar char="•"/>
            </a:pPr>
            <a:r>
              <a:rPr lang="en-US" sz="3200" dirty="0" smtClean="0">
                <a:solidFill>
                  <a:schemeClr val="bg1"/>
                </a:solidFill>
              </a:rPr>
              <a:t>To determine form of government</a:t>
            </a:r>
          </a:p>
          <a:p>
            <a:pPr marL="342900" indent="-342900" algn="l">
              <a:buFont typeface="Arial" panose="020B0604020202020204" pitchFamily="34" charset="0"/>
              <a:buChar char="•"/>
            </a:pPr>
            <a:r>
              <a:rPr lang="en-US" sz="3200" dirty="0" smtClean="0">
                <a:solidFill>
                  <a:schemeClr val="bg1"/>
                </a:solidFill>
              </a:rPr>
              <a:t>To make and enforce laws</a:t>
            </a:r>
          </a:p>
          <a:p>
            <a:pPr marL="342900" indent="-342900" algn="l">
              <a:buFont typeface="Arial" panose="020B0604020202020204" pitchFamily="34" charset="0"/>
              <a:buChar char="•"/>
            </a:pPr>
            <a:r>
              <a:rPr lang="en-US" sz="3200" dirty="0" smtClean="0">
                <a:solidFill>
                  <a:schemeClr val="bg1"/>
                </a:solidFill>
              </a:rPr>
              <a:t>To define conditions for citizenship in the nation</a:t>
            </a:r>
          </a:p>
          <a:p>
            <a:pPr marL="342900" indent="-342900" algn="l">
              <a:buFont typeface="Arial" panose="020B0604020202020204" pitchFamily="34" charset="0"/>
              <a:buChar char="•"/>
            </a:pPr>
            <a:r>
              <a:rPr lang="en-US" sz="3200" dirty="0" smtClean="0">
                <a:solidFill>
                  <a:schemeClr val="bg1"/>
                </a:solidFill>
              </a:rPr>
              <a:t>To regulate domestic and international trade</a:t>
            </a:r>
          </a:p>
          <a:p>
            <a:pPr marL="342900" indent="-342900" algn="l">
              <a:buFont typeface="Arial" panose="020B0604020202020204" pitchFamily="34" charset="0"/>
              <a:buChar char="•"/>
            </a:pPr>
            <a:r>
              <a:rPr lang="en-US" sz="3200" dirty="0" smtClean="0">
                <a:solidFill>
                  <a:schemeClr val="bg1"/>
                </a:solidFill>
              </a:rPr>
              <a:t>To impose and collect taxes</a:t>
            </a:r>
          </a:p>
          <a:p>
            <a:pPr marL="342900" indent="-342900" algn="l">
              <a:buFont typeface="Arial" panose="020B0604020202020204" pitchFamily="34" charset="0"/>
              <a:buChar char="•"/>
            </a:pPr>
            <a:r>
              <a:rPr lang="en-US" sz="3200" dirty="0" smtClean="0">
                <a:solidFill>
                  <a:schemeClr val="bg1"/>
                </a:solidFill>
              </a:rPr>
              <a:t>To regulate property use</a:t>
            </a:r>
          </a:p>
          <a:p>
            <a:pPr marL="342900" indent="-342900" algn="l">
              <a:buFont typeface="Arial" panose="020B0604020202020204" pitchFamily="34" charset="0"/>
              <a:buChar char="•"/>
            </a:pPr>
            <a:r>
              <a:rPr lang="en-US" sz="3200" dirty="0" smtClean="0">
                <a:solidFill>
                  <a:schemeClr val="bg1"/>
                </a:solidFill>
              </a:rPr>
              <a:t>To regulate domestic relations of its members (marriage, divorce, etc.)</a:t>
            </a:r>
          </a:p>
          <a:p>
            <a:pPr marL="342900" indent="-342900" algn="l">
              <a:buFont typeface="Arial" panose="020B0604020202020204" pitchFamily="34" charset="0"/>
              <a:buChar char="•"/>
            </a:pPr>
            <a:r>
              <a:rPr lang="en-US" sz="3200" dirty="0" smtClean="0">
                <a:solidFill>
                  <a:schemeClr val="bg1"/>
                </a:solidFill>
              </a:rPr>
              <a:t>To appropriate monies</a:t>
            </a:r>
          </a:p>
          <a:p>
            <a:pPr marL="342900" indent="-342900" algn="l">
              <a:buFont typeface="Arial" panose="020B0604020202020204" pitchFamily="34" charset="0"/>
              <a:buChar char="•"/>
            </a:pPr>
            <a:r>
              <a:rPr lang="en-US" sz="3200" dirty="0" smtClean="0">
                <a:solidFill>
                  <a:schemeClr val="bg1"/>
                </a:solidFill>
              </a:rPr>
              <a:t>To establish a monetary system</a:t>
            </a:r>
          </a:p>
          <a:p>
            <a:pPr marL="342900" indent="-342900" algn="l">
              <a:buFont typeface="Arial" panose="020B0604020202020204" pitchFamily="34" charset="0"/>
              <a:buChar char="•"/>
            </a:pPr>
            <a:r>
              <a:rPr lang="en-US" sz="3200" dirty="0" smtClean="0">
                <a:solidFill>
                  <a:schemeClr val="bg1"/>
                </a:solidFill>
              </a:rPr>
              <a:t>To make war and peace</a:t>
            </a:r>
          </a:p>
          <a:p>
            <a:pPr marL="342900" indent="-342900" algn="l">
              <a:buFont typeface="Arial" panose="020B0604020202020204" pitchFamily="34" charset="0"/>
              <a:buChar char="•"/>
            </a:pPr>
            <a:r>
              <a:rPr lang="en-US" sz="3200" dirty="0" smtClean="0">
                <a:solidFill>
                  <a:schemeClr val="bg1"/>
                </a:solidFill>
              </a:rPr>
              <a:t>To form alliances with other nations through treaties, contracts, or agreements</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9956062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172202" y="2543536"/>
            <a:ext cx="8622401" cy="1770928"/>
          </a:xfrm>
          <a:solidFill>
            <a:schemeClr val="tx1"/>
          </a:solidFill>
        </p:spPr>
        <p:txBody>
          <a:bodyPr>
            <a:normAutofit/>
          </a:bodyPr>
          <a:lstStyle/>
          <a:p>
            <a:r>
              <a:rPr lang="en-US" dirty="0" smtClean="0">
                <a:solidFill>
                  <a:schemeClr val="bg1"/>
                </a:solidFill>
              </a:rPr>
              <a:t>Right or Privilege</a:t>
            </a:r>
            <a:br>
              <a:rPr lang="en-US" dirty="0" smtClean="0">
                <a:solidFill>
                  <a:schemeClr val="bg1"/>
                </a:solidFill>
              </a:rPr>
            </a:br>
            <a:r>
              <a:rPr lang="en-US" dirty="0" smtClean="0">
                <a:solidFill>
                  <a:schemeClr val="bg1"/>
                </a:solidFill>
              </a:rPr>
              <a:t>Activity</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Tree>
    <p:extLst>
      <p:ext uri="{BB962C8B-B14F-4D97-AF65-F5344CB8AC3E}">
        <p14:creationId xmlns:p14="http://schemas.microsoft.com/office/powerpoint/2010/main" val="5048541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1390973"/>
          </a:xfrm>
          <a:solidFill>
            <a:schemeClr val="tx1"/>
          </a:solidFill>
        </p:spPr>
        <p:txBody>
          <a:bodyPr>
            <a:noAutofit/>
          </a:bodyPr>
          <a:lstStyle/>
          <a:p>
            <a:r>
              <a:rPr lang="en-US" sz="4800" dirty="0" smtClean="0">
                <a:solidFill>
                  <a:schemeClr val="bg1"/>
                </a:solidFill>
              </a:rPr>
              <a:t>Sovereignty affects every issue Tribes face, such as…</a:t>
            </a:r>
            <a:endParaRPr lang="en-US" sz="4800"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095018"/>
            <a:ext cx="8900194" cy="4646912"/>
          </a:xfrm>
        </p:spPr>
        <p:txBody>
          <a:bodyPr>
            <a:normAutofit/>
          </a:bodyPr>
          <a:lstStyle/>
          <a:p>
            <a:pPr marL="342900" indent="-342900" algn="l">
              <a:buFont typeface="Arial" panose="020B0604020202020204" pitchFamily="34" charset="0"/>
              <a:buChar char="•"/>
            </a:pPr>
            <a:r>
              <a:rPr lang="en-US" sz="3200" dirty="0" smtClean="0">
                <a:solidFill>
                  <a:schemeClr val="bg1"/>
                </a:solidFill>
              </a:rPr>
              <a:t>Language</a:t>
            </a:r>
          </a:p>
          <a:p>
            <a:pPr marL="342900" indent="-342900" algn="l">
              <a:buFont typeface="Arial" panose="020B0604020202020204" pitchFamily="34" charset="0"/>
              <a:buChar char="•"/>
            </a:pPr>
            <a:r>
              <a:rPr lang="en-US" sz="3200" dirty="0" smtClean="0">
                <a:solidFill>
                  <a:schemeClr val="bg1"/>
                </a:solidFill>
              </a:rPr>
              <a:t>Education</a:t>
            </a:r>
          </a:p>
          <a:p>
            <a:pPr marL="342900" indent="-342900" algn="l">
              <a:buFont typeface="Arial" panose="020B0604020202020204" pitchFamily="34" charset="0"/>
              <a:buChar char="•"/>
            </a:pPr>
            <a:r>
              <a:rPr lang="en-US" sz="3200" dirty="0" smtClean="0">
                <a:solidFill>
                  <a:schemeClr val="bg1"/>
                </a:solidFill>
              </a:rPr>
              <a:t>Environmental Protection</a:t>
            </a:r>
          </a:p>
          <a:p>
            <a:pPr marL="342900" indent="-342900" algn="l">
              <a:buFont typeface="Arial" panose="020B0604020202020204" pitchFamily="34" charset="0"/>
              <a:buChar char="•"/>
            </a:pPr>
            <a:r>
              <a:rPr lang="en-US" sz="3200" dirty="0" smtClean="0">
                <a:solidFill>
                  <a:schemeClr val="bg1"/>
                </a:solidFill>
              </a:rPr>
              <a:t> Healthcare</a:t>
            </a:r>
          </a:p>
          <a:p>
            <a:pPr marL="342900" indent="-342900" algn="l">
              <a:buFont typeface="Arial" panose="020B0604020202020204" pitchFamily="34" charset="0"/>
              <a:buChar char="•"/>
            </a:pPr>
            <a:r>
              <a:rPr lang="en-US" sz="3200" dirty="0" smtClean="0">
                <a:solidFill>
                  <a:schemeClr val="bg1"/>
                </a:solidFill>
              </a:rPr>
              <a:t> Safety and Security ( including civil and criminal jurisdiction)</a:t>
            </a:r>
          </a:p>
          <a:p>
            <a:pPr marL="342900" indent="-342900" algn="l">
              <a:buFont typeface="Arial" panose="020B0604020202020204" pitchFamily="34" charset="0"/>
              <a:buChar char="•"/>
            </a:pPr>
            <a:r>
              <a:rPr lang="en-US" sz="3200" dirty="0" smtClean="0">
                <a:solidFill>
                  <a:schemeClr val="bg1"/>
                </a:solidFill>
              </a:rPr>
              <a:t>Taxation</a:t>
            </a:r>
          </a:p>
          <a:p>
            <a:pPr marL="342900" indent="-342900" algn="l">
              <a:buFont typeface="Arial" panose="020B0604020202020204" pitchFamily="34" charset="0"/>
              <a:buChar char="•"/>
            </a:pPr>
            <a:r>
              <a:rPr lang="en-US" sz="3200" dirty="0" smtClean="0">
                <a:solidFill>
                  <a:schemeClr val="bg1"/>
                </a:solidFill>
              </a:rPr>
              <a:t>Economic Development</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770975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576102" cy="949124"/>
          </a:xfrm>
          <a:solidFill>
            <a:schemeClr val="tx1"/>
          </a:solidFill>
        </p:spPr>
        <p:txBody>
          <a:bodyPr>
            <a:normAutofit/>
          </a:bodyPr>
          <a:lstStyle/>
          <a:p>
            <a:r>
              <a:rPr lang="en-US" dirty="0" smtClean="0">
                <a:solidFill>
                  <a:schemeClr val="bg1"/>
                </a:solidFill>
              </a:rPr>
              <a:t>Essential Questions</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095018"/>
            <a:ext cx="8900194" cy="4646912"/>
          </a:xfrm>
        </p:spPr>
        <p:txBody>
          <a:bodyPr>
            <a:normAutofit fontScale="77500" lnSpcReduction="20000"/>
          </a:bodyPr>
          <a:lstStyle/>
          <a:p>
            <a:pPr algn="l"/>
            <a:r>
              <a:rPr lang="en-US" sz="3200" dirty="0" smtClean="0">
                <a:solidFill>
                  <a:schemeClr val="bg1"/>
                </a:solidFill>
              </a:rPr>
              <a:t>1.  How does physical geography affect Northwest tribes’ culture, economy, and where they choose to settle and trade?</a:t>
            </a:r>
          </a:p>
          <a:p>
            <a:pPr algn="l"/>
            <a:r>
              <a:rPr lang="en-US" sz="3200" dirty="0" smtClean="0">
                <a:solidFill>
                  <a:schemeClr val="bg1"/>
                </a:solidFill>
              </a:rPr>
              <a:t>2.  What is the legal status of the tribes who negotiated or who did not enter into United States treaties?</a:t>
            </a:r>
          </a:p>
          <a:p>
            <a:pPr algn="l"/>
            <a:r>
              <a:rPr lang="en-US" sz="3200" dirty="0" smtClean="0">
                <a:solidFill>
                  <a:schemeClr val="bg1"/>
                </a:solidFill>
              </a:rPr>
              <a:t>3.  What were the political, economic, and cultural forces that led to the treaties?  </a:t>
            </a:r>
          </a:p>
          <a:p>
            <a:pPr algn="l"/>
            <a:r>
              <a:rPr lang="en-US" sz="3200" dirty="0" smtClean="0">
                <a:solidFill>
                  <a:schemeClr val="bg1"/>
                </a:solidFill>
              </a:rPr>
              <a:t>4.  What are the ways in which tribes respond to the threats and outside pressure to extinguish their cultures and independence? </a:t>
            </a:r>
          </a:p>
          <a:p>
            <a:pPr algn="l"/>
            <a:r>
              <a:rPr lang="en-US" sz="3200" dirty="0" smtClean="0">
                <a:solidFill>
                  <a:schemeClr val="bg1"/>
                </a:solidFill>
              </a:rPr>
              <a:t>5.  What do local tribes do to meet the challenges of reservation life? What do these tribes, as sovereign nations, do to meet the economic and cultural needs of their tribal communities?</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41979385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11" name="TextBox 10"/>
          <p:cNvSpPr txBox="1"/>
          <p:nvPr/>
        </p:nvSpPr>
        <p:spPr>
          <a:xfrm>
            <a:off x="2894409" y="889812"/>
            <a:ext cx="1723889" cy="2062103"/>
          </a:xfrm>
          <a:prstGeom prst="rect">
            <a:avLst/>
          </a:prstGeom>
          <a:noFill/>
        </p:spPr>
        <p:txBody>
          <a:bodyPr wrap="square" rtlCol="0">
            <a:spAutoFit/>
          </a:bodyPr>
          <a:lstStyle/>
          <a:p>
            <a:r>
              <a:rPr lang="en-US" sz="2000" b="1" dirty="0">
                <a:solidFill>
                  <a:schemeClr val="bg1"/>
                </a:solidFill>
              </a:rPr>
              <a:t>Elementary </a:t>
            </a:r>
            <a:r>
              <a:rPr lang="en-US" sz="2000" b="1" dirty="0" smtClean="0">
                <a:solidFill>
                  <a:schemeClr val="bg1"/>
                </a:solidFill>
              </a:rPr>
              <a:t>Outcomes</a:t>
            </a:r>
          </a:p>
          <a:p>
            <a:r>
              <a:rPr lang="en-US" sz="1200" dirty="0">
                <a:solidFill>
                  <a:schemeClr val="bg1"/>
                </a:solidFill>
              </a:rPr>
              <a:t>By the time Washington State students leave elementary school, they </a:t>
            </a:r>
            <a:r>
              <a:rPr lang="en-US" sz="1200" dirty="0" smtClean="0">
                <a:solidFill>
                  <a:schemeClr val="bg1"/>
                </a:solidFill>
              </a:rPr>
              <a:t>will:</a:t>
            </a:r>
            <a:endParaRPr lang="en-US" sz="1200" dirty="0">
              <a:solidFill>
                <a:schemeClr val="bg1"/>
              </a:solidFill>
            </a:endParaRPr>
          </a:p>
          <a:p>
            <a:endParaRPr lang="en-US" sz="2800" b="1" dirty="0">
              <a:solidFill>
                <a:schemeClr val="bg1"/>
              </a:solidFill>
            </a:endParaRPr>
          </a:p>
        </p:txBody>
      </p:sp>
      <p:sp>
        <p:nvSpPr>
          <p:cNvPr id="12" name="TextBox 11"/>
          <p:cNvSpPr txBox="1"/>
          <p:nvPr/>
        </p:nvSpPr>
        <p:spPr>
          <a:xfrm>
            <a:off x="4618298" y="935978"/>
            <a:ext cx="7396223" cy="2031325"/>
          </a:xfrm>
          <a:prstGeom prst="rect">
            <a:avLst/>
          </a:prstGeom>
          <a:solidFill>
            <a:schemeClr val="accent2">
              <a:lumMod val="60000"/>
              <a:lumOff val="40000"/>
            </a:schemeClr>
          </a:solidFill>
        </p:spPr>
        <p:txBody>
          <a:bodyPr wrap="square" rtlCol="0">
            <a:spAutoFit/>
          </a:bodyPr>
          <a:lstStyle/>
          <a:p>
            <a:pPr marL="171450" indent="-171450">
              <a:buFont typeface="Arial" panose="020B0604020202020204" pitchFamily="34" charset="0"/>
              <a:buChar char="•"/>
            </a:pPr>
            <a:r>
              <a:rPr lang="en-US" sz="1400" b="1" dirty="0" smtClean="0">
                <a:solidFill>
                  <a:schemeClr val="bg1"/>
                </a:solidFill>
              </a:rPr>
              <a:t>Understand that </a:t>
            </a:r>
            <a:r>
              <a:rPr lang="en-US" sz="1400" b="1" dirty="0">
                <a:solidFill>
                  <a:schemeClr val="bg1"/>
                </a:solidFill>
              </a:rPr>
              <a:t>over 500 independent tribal nations exist within the United States today, and that they interact with the United States, as well as each other, on a government-to-government basis;</a:t>
            </a:r>
          </a:p>
          <a:p>
            <a:pPr marL="171450" indent="-171450">
              <a:buFont typeface="Arial" panose="020B0604020202020204" pitchFamily="34" charset="0"/>
              <a:buChar char="•"/>
            </a:pPr>
            <a:r>
              <a:rPr lang="en-US" sz="1400" b="1" dirty="0" smtClean="0">
                <a:solidFill>
                  <a:schemeClr val="bg1"/>
                </a:solidFill>
              </a:rPr>
              <a:t>Understand tribal </a:t>
            </a:r>
            <a:r>
              <a:rPr lang="en-US" sz="1400" b="1" dirty="0">
                <a:solidFill>
                  <a:schemeClr val="bg1"/>
                </a:solidFill>
              </a:rPr>
              <a:t>sovereignty is "a way that tribes govern themselves in order to keep and support their ways of life";</a:t>
            </a:r>
          </a:p>
          <a:p>
            <a:pPr marL="171450" indent="-171450">
              <a:buFont typeface="Arial" panose="020B0604020202020204" pitchFamily="34" charset="0"/>
              <a:buChar char="•"/>
            </a:pPr>
            <a:r>
              <a:rPr lang="en-US" sz="1400" b="1" dirty="0" smtClean="0">
                <a:solidFill>
                  <a:schemeClr val="bg1"/>
                </a:solidFill>
              </a:rPr>
              <a:t>Understand that </a:t>
            </a:r>
            <a:r>
              <a:rPr lang="en-US" sz="1400" b="1" dirty="0">
                <a:solidFill>
                  <a:schemeClr val="bg1"/>
                </a:solidFill>
              </a:rPr>
              <a:t>tribal sovereignty predates treaty times;</a:t>
            </a:r>
          </a:p>
          <a:p>
            <a:pPr marL="171450" indent="-171450">
              <a:buFont typeface="Arial" panose="020B0604020202020204" pitchFamily="34" charset="0"/>
              <a:buChar char="•"/>
            </a:pPr>
            <a:r>
              <a:rPr lang="en-US" sz="1400" b="1" dirty="0" smtClean="0">
                <a:solidFill>
                  <a:schemeClr val="bg1"/>
                </a:solidFill>
              </a:rPr>
              <a:t>Understand how </a:t>
            </a:r>
            <a:r>
              <a:rPr lang="en-US" sz="1400" b="1" dirty="0">
                <a:solidFill>
                  <a:schemeClr val="bg1"/>
                </a:solidFill>
              </a:rPr>
              <a:t>the treaties that tribal nations entered into with the United States government limited their sovereignty; and</a:t>
            </a:r>
          </a:p>
          <a:p>
            <a:pPr marL="171450" indent="-171450">
              <a:buFont typeface="Arial" panose="020B0604020202020204" pitchFamily="34" charset="0"/>
              <a:buChar char="•"/>
            </a:pPr>
            <a:r>
              <a:rPr lang="en-US" sz="1400" b="1" dirty="0">
                <a:solidFill>
                  <a:schemeClr val="bg1"/>
                </a:solidFill>
              </a:rPr>
              <a:t>Identify the names and locations of tribes in their area.</a:t>
            </a:r>
          </a:p>
        </p:txBody>
      </p:sp>
      <p:sp>
        <p:nvSpPr>
          <p:cNvPr id="13" name="TextBox 12"/>
          <p:cNvSpPr txBox="1"/>
          <p:nvPr/>
        </p:nvSpPr>
        <p:spPr>
          <a:xfrm>
            <a:off x="4618298" y="2967303"/>
            <a:ext cx="7396223" cy="1815882"/>
          </a:xfrm>
          <a:prstGeom prst="rect">
            <a:avLst/>
          </a:prstGeom>
          <a:solidFill>
            <a:schemeClr val="accent1">
              <a:lumMod val="75000"/>
            </a:schemeClr>
          </a:solidFill>
        </p:spPr>
        <p:txBody>
          <a:bodyPr wrap="square" rtlCol="0">
            <a:spAutoFit/>
          </a:bodyPr>
          <a:lstStyle/>
          <a:p>
            <a:pPr marL="171450" indent="-171450">
              <a:buFont typeface="Arial" panose="020B0604020202020204" pitchFamily="34" charset="0"/>
              <a:buChar char="•"/>
            </a:pPr>
            <a:r>
              <a:rPr lang="en-US" sz="1400" b="1" dirty="0" smtClean="0"/>
              <a:t>that </a:t>
            </a:r>
            <a:r>
              <a:rPr lang="en-US" sz="1400" b="1" dirty="0"/>
              <a:t>according to the US Constitution, treaties are "the supreme law of the land" consequently treaty rights supersede most state laws;</a:t>
            </a:r>
          </a:p>
          <a:p>
            <a:pPr marL="171450" indent="-171450">
              <a:buFont typeface="Arial" panose="020B0604020202020204" pitchFamily="34" charset="0"/>
              <a:buChar char="•"/>
            </a:pPr>
            <a:r>
              <a:rPr lang="en-US" sz="1400" b="1" dirty="0"/>
              <a:t>that Tribal sovereignty has cultural, political, and economic bases;</a:t>
            </a:r>
          </a:p>
          <a:p>
            <a:pPr marL="171450" indent="-171450">
              <a:buFont typeface="Arial" panose="020B0604020202020204" pitchFamily="34" charset="0"/>
              <a:buChar char="•"/>
            </a:pPr>
            <a:r>
              <a:rPr lang="en-US" sz="1400" b="1" dirty="0"/>
              <a:t>that Tribes are subject to federal law and taxes, as well as some state regulations;</a:t>
            </a:r>
          </a:p>
          <a:p>
            <a:pPr marL="171450" indent="-171450">
              <a:buFont typeface="Arial" panose="020B0604020202020204" pitchFamily="34" charset="0"/>
              <a:buChar char="•"/>
            </a:pPr>
            <a:r>
              <a:rPr lang="en-US" sz="1400" b="1" dirty="0"/>
              <a:t>that Tribal sovereignty is ever-evolving and therefore levels of sovereignty and status vary from Tribe to Tribe; and</a:t>
            </a:r>
          </a:p>
          <a:p>
            <a:pPr marL="171450" indent="-171450">
              <a:buFont typeface="Arial" panose="020B0604020202020204" pitchFamily="34" charset="0"/>
              <a:buChar char="•"/>
            </a:pPr>
            <a:r>
              <a:rPr lang="en-US" sz="1400" b="1" dirty="0"/>
              <a:t>that there were and are frequent and continued threats to Tribal sovereignty that are mostly addressed through the courts.</a:t>
            </a:r>
          </a:p>
        </p:txBody>
      </p:sp>
      <p:sp>
        <p:nvSpPr>
          <p:cNvPr id="14" name="TextBox 13"/>
          <p:cNvSpPr txBox="1"/>
          <p:nvPr/>
        </p:nvSpPr>
        <p:spPr>
          <a:xfrm>
            <a:off x="4618298" y="4783185"/>
            <a:ext cx="7396223" cy="1815880"/>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US" sz="1400" b="1" dirty="0" smtClean="0"/>
              <a:t>recognize </a:t>
            </a:r>
            <a:r>
              <a:rPr lang="en-US" sz="1400" b="1" dirty="0"/>
              <a:t>landmark court decisions and legislation that affected and continue to affect Tribal sovereignty;</a:t>
            </a:r>
          </a:p>
          <a:p>
            <a:pPr marL="171450" indent="-171450">
              <a:buFont typeface="Arial" panose="020B0604020202020204" pitchFamily="34" charset="0"/>
              <a:buChar char="•"/>
            </a:pPr>
            <a:r>
              <a:rPr lang="en-US" sz="1400" b="1" dirty="0"/>
              <a:t>understand that Tribal sovereignty protects Tribes' ways of life and the development of their nations;</a:t>
            </a:r>
          </a:p>
          <a:p>
            <a:pPr marL="171450" indent="-171450">
              <a:buFont typeface="Arial" panose="020B0604020202020204" pitchFamily="34" charset="0"/>
              <a:buChar char="•"/>
            </a:pPr>
            <a:r>
              <a:rPr lang="en-US" sz="1400" b="1" dirty="0"/>
              <a:t>understand that Tribal, state, and federal agencies often work together toward the same goal;</a:t>
            </a:r>
          </a:p>
          <a:p>
            <a:pPr marL="171450" indent="-171450">
              <a:buFont typeface="Arial" panose="020B0604020202020204" pitchFamily="34" charset="0"/>
              <a:buChar char="•"/>
            </a:pPr>
            <a:r>
              <a:rPr lang="en-US" sz="1400" b="1" dirty="0"/>
              <a:t>explain the governmental structure of at least one Tribe in their community; and</a:t>
            </a:r>
          </a:p>
          <a:p>
            <a:pPr marL="171450" indent="-171450">
              <a:buFont typeface="Arial" panose="020B0604020202020204" pitchFamily="34" charset="0"/>
              <a:buChar char="•"/>
            </a:pPr>
            <a:r>
              <a:rPr lang="en-US" sz="1400" b="1" dirty="0"/>
              <a:t>distinguish between federally and non-federally recognized Tribes.</a:t>
            </a:r>
          </a:p>
        </p:txBody>
      </p:sp>
      <p:sp>
        <p:nvSpPr>
          <p:cNvPr id="15" name="TextBox 14"/>
          <p:cNvSpPr txBox="1"/>
          <p:nvPr/>
        </p:nvSpPr>
        <p:spPr>
          <a:xfrm>
            <a:off x="2894409" y="2813415"/>
            <a:ext cx="1723889" cy="2123658"/>
          </a:xfrm>
          <a:prstGeom prst="rect">
            <a:avLst/>
          </a:prstGeom>
          <a:noFill/>
        </p:spPr>
        <p:txBody>
          <a:bodyPr wrap="square" rtlCol="0">
            <a:spAutoFit/>
          </a:bodyPr>
          <a:lstStyle/>
          <a:p>
            <a:r>
              <a:rPr lang="en-US" sz="2000" b="1" dirty="0" smtClean="0">
                <a:solidFill>
                  <a:schemeClr val="bg1"/>
                </a:solidFill>
              </a:rPr>
              <a:t>Middle School Outcomes</a:t>
            </a:r>
          </a:p>
          <a:p>
            <a:r>
              <a:rPr lang="en-US" sz="1200" dirty="0">
                <a:solidFill>
                  <a:schemeClr val="bg1"/>
                </a:solidFill>
              </a:rPr>
              <a:t>By the time Washington State students leave middle school, they </a:t>
            </a:r>
            <a:r>
              <a:rPr lang="en-US" sz="1200" dirty="0" smtClean="0">
                <a:solidFill>
                  <a:schemeClr val="bg1"/>
                </a:solidFill>
              </a:rPr>
              <a:t>will understand:</a:t>
            </a:r>
            <a:endParaRPr lang="en-US" sz="1200" dirty="0">
              <a:solidFill>
                <a:schemeClr val="bg1"/>
              </a:solidFill>
            </a:endParaRPr>
          </a:p>
          <a:p>
            <a:endParaRPr lang="en-US" sz="1200" b="1" dirty="0">
              <a:solidFill>
                <a:schemeClr val="bg1"/>
              </a:solidFill>
            </a:endParaRPr>
          </a:p>
        </p:txBody>
      </p:sp>
      <p:sp>
        <p:nvSpPr>
          <p:cNvPr id="16" name="TextBox 15"/>
          <p:cNvSpPr txBox="1"/>
          <p:nvPr/>
        </p:nvSpPr>
        <p:spPr>
          <a:xfrm>
            <a:off x="2855004" y="4967849"/>
            <a:ext cx="1763294" cy="1631216"/>
          </a:xfrm>
          <a:prstGeom prst="rect">
            <a:avLst/>
          </a:prstGeom>
          <a:noFill/>
        </p:spPr>
        <p:txBody>
          <a:bodyPr wrap="square" rtlCol="0">
            <a:spAutoFit/>
          </a:bodyPr>
          <a:lstStyle/>
          <a:p>
            <a:r>
              <a:rPr lang="en-US" sz="2000" b="1" dirty="0" smtClean="0">
                <a:solidFill>
                  <a:schemeClr val="bg1"/>
                </a:solidFill>
              </a:rPr>
              <a:t>High School Outcomes</a:t>
            </a:r>
          </a:p>
          <a:p>
            <a:r>
              <a:rPr lang="en-US" sz="1200" dirty="0">
                <a:solidFill>
                  <a:schemeClr val="bg1"/>
                </a:solidFill>
              </a:rPr>
              <a:t>By the time Washington State students leave high school, they will</a:t>
            </a:r>
            <a:r>
              <a:rPr lang="en-US" sz="1200" dirty="0" smtClean="0">
                <a:solidFill>
                  <a:schemeClr val="bg1"/>
                </a:solidFill>
              </a:rPr>
              <a:t>:</a:t>
            </a:r>
          </a:p>
          <a:p>
            <a:endParaRPr lang="en-US" sz="1200" b="1" dirty="0"/>
          </a:p>
        </p:txBody>
      </p:sp>
      <p:sp>
        <p:nvSpPr>
          <p:cNvPr id="17" name="TextBox 16"/>
          <p:cNvSpPr txBox="1"/>
          <p:nvPr/>
        </p:nvSpPr>
        <p:spPr>
          <a:xfrm>
            <a:off x="2894409" y="289367"/>
            <a:ext cx="9120111" cy="584775"/>
          </a:xfrm>
          <a:prstGeom prst="rect">
            <a:avLst/>
          </a:prstGeom>
          <a:solidFill>
            <a:schemeClr val="bg1">
              <a:lumMod val="75000"/>
              <a:lumOff val="25000"/>
            </a:schemeClr>
          </a:solidFill>
        </p:spPr>
        <p:txBody>
          <a:bodyPr wrap="square" rtlCol="0">
            <a:spAutoFit/>
          </a:bodyPr>
          <a:lstStyle/>
          <a:p>
            <a:pPr algn="ctr"/>
            <a:r>
              <a:rPr lang="en-US" sz="3200" dirty="0" smtClean="0"/>
              <a:t>Grade Level Goals</a:t>
            </a:r>
            <a:endParaRPr lang="en-US" sz="3200" dirty="0"/>
          </a:p>
        </p:txBody>
      </p:sp>
    </p:spTree>
    <p:extLst>
      <p:ext uri="{BB962C8B-B14F-4D97-AF65-F5344CB8AC3E}">
        <p14:creationId xmlns:p14="http://schemas.microsoft.com/office/powerpoint/2010/main" val="5648153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10" y="401195"/>
            <a:ext cx="3676890" cy="1520202"/>
          </a:xfrm>
          <a:solidFill>
            <a:schemeClr val="tx1"/>
          </a:solidFill>
        </p:spPr>
        <p:txBody>
          <a:bodyPr>
            <a:normAutofit fontScale="90000"/>
          </a:bodyPr>
          <a:lstStyle/>
          <a:p>
            <a:r>
              <a:rPr lang="en-US" dirty="0" smtClean="0">
                <a:solidFill>
                  <a:schemeClr val="bg1"/>
                </a:solidFill>
              </a:rPr>
              <a:t>I Can Do That!</a:t>
            </a:r>
            <a:endParaRPr lang="en-US" dirty="0">
              <a:solidFill>
                <a:schemeClr val="bg1"/>
              </a:solidFill>
            </a:endParaRPr>
          </a:p>
        </p:txBody>
      </p:sp>
      <p:pic>
        <p:nvPicPr>
          <p:cNvPr id="8" name="Picture 3" descr="STI Curriculum Flow Chart.pdf"/>
          <p:cNvPicPr>
            <a:picLocks noChangeAspect="1"/>
          </p:cNvPicPr>
          <p:nvPr/>
        </p:nvPicPr>
        <p:blipFill rotWithShape="1">
          <a:blip r:embed="rId4">
            <a:extLst>
              <a:ext uri="{28A0092B-C50C-407E-A947-70E740481C1C}">
                <a14:useLocalDpi xmlns:a14="http://schemas.microsoft.com/office/drawing/2010/main" val="0"/>
              </a:ext>
            </a:extLst>
          </a:blip>
          <a:srcRect l="5116" t="4732" r="4884" b="9014"/>
          <a:stretch/>
        </p:blipFill>
        <p:spPr bwMode="auto">
          <a:xfrm>
            <a:off x="6724891" y="401195"/>
            <a:ext cx="5069712" cy="628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P90043956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1567" y="2289436"/>
            <a:ext cx="28225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7903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1390973"/>
          </a:xfrm>
          <a:solidFill>
            <a:schemeClr val="tx1"/>
          </a:solidFill>
        </p:spPr>
        <p:txBody>
          <a:bodyPr>
            <a:normAutofit fontScale="90000"/>
          </a:bodyPr>
          <a:lstStyle/>
          <a:p>
            <a:r>
              <a:rPr lang="en-US" dirty="0" smtClean="0">
                <a:solidFill>
                  <a:schemeClr val="bg1"/>
                </a:solidFill>
              </a:rPr>
              <a:t>STI Tribal </a:t>
            </a:r>
            <a:r>
              <a:rPr lang="en-US" dirty="0" smtClean="0">
                <a:solidFill>
                  <a:schemeClr val="bg1"/>
                </a:solidFill>
              </a:rPr>
              <a:t>Sovereignty Curriculum Structure</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4213923" y="2622590"/>
            <a:ext cx="6897773" cy="3206187"/>
          </a:xfrm>
        </p:spPr>
        <p:txBody>
          <a:bodyPr>
            <a:normAutofit/>
          </a:bodyPr>
          <a:lstStyle/>
          <a:p>
            <a:pPr marL="342900" indent="-342900" algn="l">
              <a:buFont typeface="Arial" panose="020B0604020202020204" pitchFamily="34" charset="0"/>
              <a:buChar char="•"/>
            </a:pPr>
            <a:r>
              <a:rPr lang="en-US" sz="3200" dirty="0" smtClean="0">
                <a:solidFill>
                  <a:schemeClr val="bg1"/>
                </a:solidFill>
              </a:rPr>
              <a:t>Essential Questions</a:t>
            </a:r>
          </a:p>
          <a:p>
            <a:pPr marL="342900" indent="-342900" algn="l">
              <a:buFont typeface="Arial" panose="020B0604020202020204" pitchFamily="34" charset="0"/>
              <a:buChar char="•"/>
            </a:pPr>
            <a:r>
              <a:rPr lang="en-US" sz="3200" dirty="0" smtClean="0">
                <a:solidFill>
                  <a:schemeClr val="bg1"/>
                </a:solidFill>
              </a:rPr>
              <a:t>Five Outcomes</a:t>
            </a:r>
          </a:p>
          <a:p>
            <a:pPr marL="342900" indent="-342900" algn="l">
              <a:buFont typeface="Arial" panose="020B0604020202020204" pitchFamily="34" charset="0"/>
              <a:buChar char="•"/>
            </a:pPr>
            <a:r>
              <a:rPr lang="en-US" sz="3200" dirty="0" smtClean="0">
                <a:solidFill>
                  <a:schemeClr val="bg1"/>
                </a:solidFill>
              </a:rPr>
              <a:t>Levels 1-2-3</a:t>
            </a:r>
          </a:p>
          <a:p>
            <a:pPr marL="342900" indent="-342900" algn="l">
              <a:buFont typeface="Arial" panose="020B0604020202020204" pitchFamily="34" charset="0"/>
              <a:buChar char="•"/>
            </a:pPr>
            <a:r>
              <a:rPr lang="en-US" sz="3200" dirty="0" smtClean="0">
                <a:solidFill>
                  <a:schemeClr val="bg1"/>
                </a:solidFill>
              </a:rPr>
              <a:t>Alignment with ELA CCSS</a:t>
            </a:r>
          </a:p>
          <a:p>
            <a:pPr marL="342900" indent="-342900" algn="l">
              <a:buFont typeface="Arial" panose="020B0604020202020204" pitchFamily="34" charset="0"/>
              <a:buChar char="•"/>
            </a:pPr>
            <a:r>
              <a:rPr lang="en-US" sz="3200" dirty="0" smtClean="0">
                <a:solidFill>
                  <a:schemeClr val="bg1"/>
                </a:solidFill>
              </a:rPr>
              <a:t>Curriculum Based Assessments</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5557552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1390973"/>
          </a:xfrm>
          <a:solidFill>
            <a:schemeClr val="tx1"/>
          </a:solidFill>
        </p:spPr>
        <p:txBody>
          <a:bodyPr>
            <a:normAutofit fontScale="90000"/>
          </a:bodyPr>
          <a:lstStyle/>
          <a:p>
            <a:r>
              <a:rPr lang="en-US" dirty="0" smtClean="0">
                <a:solidFill>
                  <a:schemeClr val="bg1"/>
                </a:solidFill>
              </a:rPr>
              <a:t>STI Aligned Required Civics CBAs</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4074289" y="3062428"/>
            <a:ext cx="7720314" cy="2326511"/>
          </a:xfrm>
        </p:spPr>
        <p:txBody>
          <a:bodyPr>
            <a:normAutofit/>
          </a:bodyPr>
          <a:lstStyle/>
          <a:p>
            <a:pPr marL="342900" indent="-342900" algn="l">
              <a:buFont typeface="Arial" panose="020B0604020202020204" pitchFamily="34" charset="0"/>
              <a:buChar char="•"/>
            </a:pPr>
            <a:r>
              <a:rPr lang="en-US" sz="3200" dirty="0" smtClean="0">
                <a:solidFill>
                  <a:schemeClr val="bg1"/>
                </a:solidFill>
              </a:rPr>
              <a:t>4th: Whose Rules?</a:t>
            </a:r>
          </a:p>
          <a:p>
            <a:pPr marL="342900" indent="-342900" algn="l">
              <a:buFont typeface="Arial" panose="020B0604020202020204" pitchFamily="34" charset="0"/>
              <a:buChar char="•"/>
            </a:pPr>
            <a:r>
              <a:rPr lang="en-US" sz="3200" dirty="0" smtClean="0">
                <a:solidFill>
                  <a:schemeClr val="bg1"/>
                </a:solidFill>
              </a:rPr>
              <a:t>8th: Constitutional Issues</a:t>
            </a:r>
          </a:p>
          <a:p>
            <a:pPr marL="342900" indent="-342900" algn="l">
              <a:buFont typeface="Arial" panose="020B0604020202020204" pitchFamily="34" charset="0"/>
              <a:buChar char="•"/>
            </a:pPr>
            <a:r>
              <a:rPr lang="en-US" sz="3200" dirty="0" smtClean="0">
                <a:solidFill>
                  <a:schemeClr val="bg1"/>
                </a:solidFill>
              </a:rPr>
              <a:t>11th and 12th:  Checks and Balances, Constitutional Issues</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7099762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900194" cy="939560"/>
          </a:xfrm>
          <a:solidFill>
            <a:schemeClr val="tx1"/>
          </a:solidFill>
        </p:spPr>
        <p:txBody>
          <a:bodyPr>
            <a:normAutofit/>
          </a:bodyPr>
          <a:lstStyle/>
          <a:p>
            <a:r>
              <a:rPr lang="en-US" dirty="0" smtClean="0">
                <a:solidFill>
                  <a:schemeClr val="bg1"/>
                </a:solidFill>
              </a:rPr>
              <a:t>General Considerations</a:t>
            </a:r>
            <a:endParaRPr lang="en-US" dirty="0">
              <a:solidFill>
                <a:schemeClr val="bg1"/>
              </a:solidFill>
            </a:endParaRPr>
          </a:p>
        </p:txBody>
      </p:sp>
      <p:sp>
        <p:nvSpPr>
          <p:cNvPr id="9" name="Subtitle 8"/>
          <p:cNvSpPr>
            <a:spLocks noGrp="1"/>
          </p:cNvSpPr>
          <p:nvPr>
            <p:ph type="subTitle" idx="1"/>
          </p:nvPr>
        </p:nvSpPr>
        <p:spPr>
          <a:xfrm>
            <a:off x="2894409" y="2002420"/>
            <a:ext cx="8900194" cy="3981691"/>
          </a:xfrm>
        </p:spPr>
        <p:txBody>
          <a:bodyPr>
            <a:normAutofit/>
          </a:bodyPr>
          <a:lstStyle/>
          <a:p>
            <a:pPr marL="342900" indent="-342900" algn="l">
              <a:buFont typeface="Arial" panose="020B0604020202020204" pitchFamily="34" charset="0"/>
              <a:buChar char="•"/>
              <a:defRPr/>
            </a:pPr>
            <a:r>
              <a:rPr lang="en-US" sz="3200" dirty="0">
                <a:solidFill>
                  <a:schemeClr val="bg1"/>
                </a:solidFill>
              </a:rPr>
              <a:t>An understanding of tribal sovereignty is key to understanding many controversial issues involving American Indians.</a:t>
            </a:r>
          </a:p>
          <a:p>
            <a:pPr marL="342900" indent="-342900" algn="l">
              <a:buFont typeface="Arial" panose="020B0604020202020204" pitchFamily="34" charset="0"/>
              <a:buChar char="•"/>
              <a:defRPr/>
            </a:pPr>
            <a:r>
              <a:rPr lang="en-US" sz="3200" dirty="0">
                <a:solidFill>
                  <a:schemeClr val="bg1"/>
                </a:solidFill>
              </a:rPr>
              <a:t>Tribal sovereignty is best understood in the context of lessons on politics and government.</a:t>
            </a:r>
          </a:p>
          <a:p>
            <a:pPr marL="342900" indent="-342900" algn="l">
              <a:buFont typeface="Arial" panose="020B0604020202020204" pitchFamily="34" charset="0"/>
              <a:buChar char="•"/>
              <a:defRPr/>
            </a:pPr>
            <a:r>
              <a:rPr lang="en-US" sz="3200" dirty="0">
                <a:solidFill>
                  <a:schemeClr val="bg1"/>
                </a:solidFill>
              </a:rPr>
              <a:t>Concepts related to tribal sovereignty can be introduced as early as preschool.</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170142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9073814" cy="2433638"/>
          </a:xfrm>
          <a:solidFill>
            <a:schemeClr val="tx1"/>
          </a:solidFill>
        </p:spPr>
        <p:txBody>
          <a:bodyPr>
            <a:normAutofit fontScale="90000"/>
          </a:bodyPr>
          <a:lstStyle/>
          <a:p>
            <a:r>
              <a:rPr lang="en-US" dirty="0" smtClean="0">
                <a:solidFill>
                  <a:schemeClr val="bg1"/>
                </a:solidFill>
              </a:rPr>
              <a:t>Navigating the </a:t>
            </a:r>
            <a:br>
              <a:rPr lang="en-US" dirty="0" smtClean="0">
                <a:solidFill>
                  <a:schemeClr val="bg1"/>
                </a:solidFill>
              </a:rPr>
            </a:br>
            <a:r>
              <a:rPr lang="en-US" dirty="0" smtClean="0">
                <a:solidFill>
                  <a:schemeClr val="bg1"/>
                </a:solidFill>
              </a:rPr>
              <a:t>“Since Time Immemorial” Website</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2" name="Subtitle 1"/>
          <p:cNvSpPr>
            <a:spLocks noGrp="1"/>
          </p:cNvSpPr>
          <p:nvPr>
            <p:ph type="subTitle" idx="1"/>
          </p:nvPr>
        </p:nvSpPr>
        <p:spPr>
          <a:xfrm>
            <a:off x="2894409" y="3578888"/>
            <a:ext cx="9073814" cy="2428373"/>
          </a:xfrm>
        </p:spPr>
        <p:txBody>
          <a:bodyPr>
            <a:normAutofit/>
          </a:bodyPr>
          <a:lstStyle/>
          <a:p>
            <a:r>
              <a:rPr lang="en-US" sz="2200" dirty="0" smtClean="0">
                <a:solidFill>
                  <a:schemeClr val="bg1"/>
                </a:solidFill>
                <a:hlinkClick r:id="rId4"/>
              </a:rPr>
              <a:t>http://www.k12.wa.us/IndianEd/TribalSovereignty/default.aspx</a:t>
            </a:r>
            <a:endParaRPr lang="en-US" sz="2200" dirty="0" smtClean="0">
              <a:solidFill>
                <a:schemeClr val="bg1"/>
              </a:solidFill>
            </a:endParaRPr>
          </a:p>
          <a:p>
            <a:r>
              <a:rPr lang="en-US" sz="2200" dirty="0" smtClean="0">
                <a:solidFill>
                  <a:schemeClr val="bg1"/>
                </a:solidFill>
                <a:hlinkClick r:id="rId5"/>
              </a:rPr>
              <a:t>www.indian-ed.org</a:t>
            </a:r>
            <a:endParaRPr lang="en-US" sz="2200" dirty="0" smtClean="0">
              <a:solidFill>
                <a:schemeClr val="bg1"/>
              </a:solidFill>
            </a:endParaRPr>
          </a:p>
          <a:p>
            <a:endParaRPr lang="en-US" sz="2200" dirty="0">
              <a:solidFill>
                <a:schemeClr val="bg1"/>
              </a:solidFill>
            </a:endParaRPr>
          </a:p>
          <a:p>
            <a:pPr algn="l"/>
            <a:r>
              <a:rPr lang="en-US" sz="2200" dirty="0" smtClean="0">
                <a:solidFill>
                  <a:schemeClr val="bg1"/>
                </a:solidFill>
              </a:rPr>
              <a:t>Network:  </a:t>
            </a:r>
          </a:p>
          <a:p>
            <a:pPr algn="l"/>
            <a:r>
              <a:rPr lang="en-US" sz="2200" dirty="0" smtClean="0">
                <a:solidFill>
                  <a:schemeClr val="bg1"/>
                </a:solidFill>
              </a:rPr>
              <a:t>Password:  </a:t>
            </a:r>
          </a:p>
          <a:p>
            <a:endParaRPr lang="en-US" sz="2200" dirty="0">
              <a:solidFill>
                <a:schemeClr val="bg1"/>
              </a:solidFill>
            </a:endParaRPr>
          </a:p>
        </p:txBody>
      </p:sp>
    </p:spTree>
    <p:extLst>
      <p:ext uri="{BB962C8B-B14F-4D97-AF65-F5344CB8AC3E}">
        <p14:creationId xmlns:p14="http://schemas.microsoft.com/office/powerpoint/2010/main" val="22336720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6210300" cy="1038225"/>
          </a:xfrm>
          <a:solidFill>
            <a:schemeClr val="tx1"/>
          </a:solidFill>
        </p:spPr>
        <p:txBody>
          <a:bodyPr>
            <a:normAutofit/>
          </a:bodyPr>
          <a:lstStyle/>
          <a:p>
            <a:pPr algn="l"/>
            <a:r>
              <a:rPr lang="en-US" dirty="0" smtClean="0">
                <a:solidFill>
                  <a:schemeClr val="bg1"/>
                </a:solidFill>
              </a:rPr>
              <a:t>That’s Me</a:t>
            </a:r>
            <a:endParaRPr lang="en-US" dirty="0">
              <a:solidFill>
                <a:schemeClr val="bg1"/>
              </a:solidFill>
            </a:endParaRPr>
          </a:p>
        </p:txBody>
      </p:sp>
      <p:sp>
        <p:nvSpPr>
          <p:cNvPr id="9" name="Subtitle 8"/>
          <p:cNvSpPr>
            <a:spLocks noGrp="1"/>
          </p:cNvSpPr>
          <p:nvPr>
            <p:ph type="subTitle" idx="1"/>
          </p:nvPr>
        </p:nvSpPr>
        <p:spPr>
          <a:xfrm>
            <a:off x="2740818" y="2456645"/>
            <a:ext cx="8243557" cy="3191802"/>
          </a:xfrm>
        </p:spPr>
        <p:txBody>
          <a:bodyPr/>
          <a:lstStyle/>
          <a:p>
            <a:r>
              <a:rPr lang="en-US" sz="6000" dirty="0" smtClean="0">
                <a:solidFill>
                  <a:schemeClr val="bg1"/>
                </a:solidFill>
              </a:rPr>
              <a:t>I’m eager to learn!</a:t>
            </a:r>
          </a:p>
          <a:p>
            <a:endParaRPr lang="en-US" dirty="0">
              <a:solidFill>
                <a:schemeClr val="bg1"/>
              </a:solidFill>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4245" y="3429000"/>
            <a:ext cx="2776704" cy="27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1586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87062" y="704045"/>
            <a:ext cx="8761297" cy="914400"/>
          </a:xfrm>
          <a:solidFill>
            <a:schemeClr val="tx1"/>
          </a:solidFill>
        </p:spPr>
        <p:txBody>
          <a:bodyPr>
            <a:normAutofit fontScale="90000"/>
          </a:bodyPr>
          <a:lstStyle/>
          <a:p>
            <a:r>
              <a:rPr lang="en-US" dirty="0" smtClean="0">
                <a:solidFill>
                  <a:schemeClr val="bg1"/>
                </a:solidFill>
              </a:rPr>
              <a:t>Scavenger Hunt Activity</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3264799" y="1759352"/>
            <a:ext cx="8055242" cy="1689904"/>
          </a:xfrm>
        </p:spPr>
        <p:txBody>
          <a:bodyPr>
            <a:normAutofit fontScale="92500" lnSpcReduction="10000"/>
          </a:bodyPr>
          <a:lstStyle/>
          <a:p>
            <a:pPr algn="l"/>
            <a:r>
              <a:rPr lang="en-US" sz="4200" dirty="0" smtClean="0">
                <a:solidFill>
                  <a:schemeClr val="bg1"/>
                </a:solidFill>
              </a:rPr>
              <a:t>1.	Work individually or in pairs.</a:t>
            </a:r>
          </a:p>
          <a:p>
            <a:pPr algn="l"/>
            <a:r>
              <a:rPr lang="en-US" sz="4200" dirty="0" smtClean="0">
                <a:solidFill>
                  <a:schemeClr val="bg1"/>
                </a:solidFill>
              </a:rPr>
              <a:t>2.	Write down where you found 	resources/answers.</a:t>
            </a:r>
          </a:p>
          <a:p>
            <a:pPr marL="342900" indent="-342900" algn="l">
              <a:buFont typeface="Arial" panose="020B0604020202020204" pitchFamily="34" charset="0"/>
              <a:buChar char="•"/>
            </a:pPr>
            <a:endParaRPr lang="en-US" sz="3200" dirty="0" smtClean="0">
              <a:solidFill>
                <a:schemeClr val="bg1"/>
              </a:solidFill>
            </a:endParaRPr>
          </a:p>
          <a:p>
            <a:pPr marL="342900" indent="-342900" algn="l">
              <a:buFont typeface="Arial" panose="020B0604020202020204" pitchFamily="34" charset="0"/>
              <a:buChar char="•"/>
            </a:pPr>
            <a:endParaRPr lang="en-US" dirty="0"/>
          </a:p>
        </p:txBody>
      </p:sp>
      <p:pic>
        <p:nvPicPr>
          <p:cNvPr id="8" name="Picture 3" descr="header-logo_final_dra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7062" y="3590163"/>
            <a:ext cx="9144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2447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7927920" cy="1471996"/>
          </a:xfrm>
          <a:solidFill>
            <a:schemeClr val="tx1"/>
          </a:solidFill>
        </p:spPr>
        <p:txBody>
          <a:bodyPr>
            <a:normAutofit fontScale="90000"/>
          </a:bodyPr>
          <a:lstStyle/>
          <a:p>
            <a:r>
              <a:rPr lang="en-US" dirty="0" smtClean="0">
                <a:solidFill>
                  <a:schemeClr val="bg1"/>
                </a:solidFill>
              </a:rPr>
              <a:t>Treaties and Treaty Responsibilities</a:t>
            </a:r>
            <a:endParaRPr lang="en-US" dirty="0">
              <a:solidFill>
                <a:schemeClr val="bg1"/>
              </a:solidFill>
            </a:endParaRPr>
          </a:p>
        </p:txBody>
      </p:sp>
      <p:sp>
        <p:nvSpPr>
          <p:cNvPr id="9" name="Subtitle 8"/>
          <p:cNvSpPr>
            <a:spLocks noGrp="1"/>
          </p:cNvSpPr>
          <p:nvPr>
            <p:ph type="subTitle" idx="1"/>
          </p:nvPr>
        </p:nvSpPr>
        <p:spPr>
          <a:xfrm>
            <a:off x="3240911" y="2500132"/>
            <a:ext cx="7581418" cy="3298784"/>
          </a:xfrm>
        </p:spPr>
        <p:txBody>
          <a:bodyPr>
            <a:normAutofit/>
          </a:bodyPr>
          <a:lstStyle/>
          <a:p>
            <a:pPr marL="457200" indent="-457200" algn="l">
              <a:buFont typeface="Arial" panose="020B0604020202020204" pitchFamily="34" charset="0"/>
              <a:buChar char="•"/>
              <a:defRPr/>
            </a:pPr>
            <a:r>
              <a:rPr lang="en-US" sz="2800" dirty="0">
                <a:solidFill>
                  <a:schemeClr val="bg1"/>
                </a:solidFill>
              </a:rPr>
              <a:t>Treaties are formal, negotiated agreements  between governments.  </a:t>
            </a:r>
          </a:p>
          <a:p>
            <a:pPr marL="457200" indent="-457200" algn="l">
              <a:buFont typeface="Arial" panose="020B0604020202020204" pitchFamily="34" charset="0"/>
              <a:buChar char="•"/>
              <a:defRPr/>
            </a:pPr>
            <a:r>
              <a:rPr lang="en-US" sz="2800" dirty="0">
                <a:solidFill>
                  <a:schemeClr val="bg1"/>
                </a:solidFill>
              </a:rPr>
              <a:t>Each party takes on certain responsibilities and obligations, which limit the exercise of sovereignty for both parties.  </a:t>
            </a:r>
          </a:p>
          <a:p>
            <a:endParaRPr lang="en-US" dirty="0"/>
          </a:p>
        </p:txBody>
      </p:sp>
    </p:spTree>
    <p:extLst>
      <p:ext uri="{BB962C8B-B14F-4D97-AF65-F5344CB8AC3E}">
        <p14:creationId xmlns:p14="http://schemas.microsoft.com/office/powerpoint/2010/main" val="29034139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678885"/>
            <a:ext cx="8529804" cy="1553553"/>
          </a:xfrm>
          <a:solidFill>
            <a:schemeClr val="tx1"/>
          </a:solidFill>
        </p:spPr>
        <p:txBody>
          <a:bodyPr>
            <a:normAutofit fontScale="90000"/>
          </a:bodyPr>
          <a:lstStyle/>
          <a:p>
            <a:r>
              <a:rPr lang="en-US" dirty="0" smtClean="0">
                <a:solidFill>
                  <a:schemeClr val="bg1"/>
                </a:solidFill>
              </a:rPr>
              <a:t>Powers Retained by Tribes</a:t>
            </a:r>
            <a:endParaRPr lang="en-US" dirty="0">
              <a:solidFill>
                <a:schemeClr val="bg1"/>
              </a:solidFill>
            </a:endParaRPr>
          </a:p>
        </p:txBody>
      </p:sp>
      <p:sp>
        <p:nvSpPr>
          <p:cNvPr id="9" name="Subtitle 8"/>
          <p:cNvSpPr>
            <a:spLocks noGrp="1"/>
          </p:cNvSpPr>
          <p:nvPr>
            <p:ph type="subTitle" idx="1"/>
          </p:nvPr>
        </p:nvSpPr>
        <p:spPr>
          <a:xfrm>
            <a:off x="3125533" y="2475505"/>
            <a:ext cx="8298680" cy="3796496"/>
          </a:xfrm>
        </p:spPr>
        <p:txBody>
          <a:bodyPr>
            <a:normAutofit fontScale="85000" lnSpcReduction="20000"/>
          </a:bodyPr>
          <a:lstStyle/>
          <a:p>
            <a:pPr marL="342900" indent="-342900" algn="l">
              <a:buFont typeface="Arial" panose="020B0604020202020204" pitchFamily="34" charset="0"/>
              <a:buChar char="•"/>
            </a:pPr>
            <a:r>
              <a:rPr lang="en-US" sz="2800" dirty="0" smtClean="0">
                <a:solidFill>
                  <a:schemeClr val="bg1"/>
                </a:solidFill>
              </a:rPr>
              <a:t>Right to form a government</a:t>
            </a:r>
          </a:p>
          <a:p>
            <a:pPr marL="342900" indent="-342900" algn="l">
              <a:buFont typeface="Arial" panose="020B0604020202020204" pitchFamily="34" charset="0"/>
              <a:buChar char="•"/>
            </a:pPr>
            <a:r>
              <a:rPr lang="en-US" sz="2800" dirty="0" smtClean="0">
                <a:solidFill>
                  <a:schemeClr val="bg1"/>
                </a:solidFill>
              </a:rPr>
              <a:t>Right to determine tribal membership</a:t>
            </a:r>
          </a:p>
          <a:p>
            <a:pPr marL="342900" indent="-342900" algn="l">
              <a:buFont typeface="Arial" panose="020B0604020202020204" pitchFamily="34" charset="0"/>
              <a:buChar char="•"/>
            </a:pPr>
            <a:r>
              <a:rPr lang="en-US" sz="2800" dirty="0" smtClean="0">
                <a:solidFill>
                  <a:schemeClr val="bg1"/>
                </a:solidFill>
              </a:rPr>
              <a:t>Right to regulate tribal lands</a:t>
            </a:r>
          </a:p>
          <a:p>
            <a:pPr marL="342900" indent="-342900" algn="l">
              <a:buFont typeface="Arial" panose="020B0604020202020204" pitchFamily="34" charset="0"/>
              <a:buChar char="•"/>
            </a:pPr>
            <a:r>
              <a:rPr lang="en-US" sz="2800" dirty="0" smtClean="0">
                <a:solidFill>
                  <a:schemeClr val="bg1"/>
                </a:solidFill>
              </a:rPr>
              <a:t>Right to regulate individually owned lands</a:t>
            </a:r>
          </a:p>
          <a:p>
            <a:pPr marL="342900" indent="-342900" algn="l">
              <a:buFont typeface="Arial" panose="020B0604020202020204" pitchFamily="34" charset="0"/>
              <a:buChar char="•"/>
            </a:pPr>
            <a:r>
              <a:rPr lang="en-US" sz="2800" dirty="0" smtClean="0">
                <a:solidFill>
                  <a:schemeClr val="bg1"/>
                </a:solidFill>
              </a:rPr>
              <a:t>Right to tax</a:t>
            </a:r>
          </a:p>
          <a:p>
            <a:pPr marL="342900" indent="-342900" algn="l">
              <a:buFont typeface="Arial" panose="020B0604020202020204" pitchFamily="34" charset="0"/>
              <a:buChar char="•"/>
            </a:pPr>
            <a:r>
              <a:rPr lang="en-US" sz="2800" dirty="0" smtClean="0">
                <a:solidFill>
                  <a:schemeClr val="bg1"/>
                </a:solidFill>
              </a:rPr>
              <a:t>Right to maintain law and order</a:t>
            </a:r>
          </a:p>
          <a:p>
            <a:pPr marL="342900" indent="-342900" algn="l">
              <a:buFont typeface="Arial" panose="020B0604020202020204" pitchFamily="34" charset="0"/>
              <a:buChar char="•"/>
            </a:pPr>
            <a:r>
              <a:rPr lang="en-US" sz="2800" dirty="0" smtClean="0">
                <a:solidFill>
                  <a:schemeClr val="bg1"/>
                </a:solidFill>
              </a:rPr>
              <a:t>Right to regulate conduct of non-members</a:t>
            </a:r>
          </a:p>
          <a:p>
            <a:pPr marL="342900" indent="-342900" algn="l">
              <a:buFont typeface="Arial" panose="020B0604020202020204" pitchFamily="34" charset="0"/>
              <a:buChar char="•"/>
            </a:pPr>
            <a:r>
              <a:rPr lang="en-US" sz="2800" dirty="0" smtClean="0">
                <a:solidFill>
                  <a:schemeClr val="bg1"/>
                </a:solidFill>
              </a:rPr>
              <a:t>Right to regulate domestic relations</a:t>
            </a:r>
          </a:p>
          <a:p>
            <a:pPr marL="342900" indent="-342900" algn="l">
              <a:buFont typeface="Arial" panose="020B0604020202020204" pitchFamily="34" charset="0"/>
              <a:buChar char="•"/>
            </a:pPr>
            <a:r>
              <a:rPr lang="en-US" sz="2800" dirty="0" smtClean="0">
                <a:solidFill>
                  <a:schemeClr val="bg1"/>
                </a:solidFill>
              </a:rPr>
              <a:t>Right to engage in and regulate commercial activity</a:t>
            </a:r>
          </a:p>
          <a:p>
            <a:endParaRPr lang="en-US" dirty="0"/>
          </a:p>
        </p:txBody>
      </p:sp>
    </p:spTree>
    <p:extLst>
      <p:ext uri="{BB962C8B-B14F-4D97-AF65-F5344CB8AC3E}">
        <p14:creationId xmlns:p14="http://schemas.microsoft.com/office/powerpoint/2010/main" val="5873563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363551" y="704045"/>
            <a:ext cx="8483505" cy="1518295"/>
          </a:xfrm>
          <a:solidFill>
            <a:schemeClr val="tx1"/>
          </a:solidFill>
        </p:spPr>
        <p:txBody>
          <a:bodyPr>
            <a:normAutofit fontScale="90000"/>
          </a:bodyPr>
          <a:lstStyle/>
          <a:p>
            <a:pPr algn="l"/>
            <a:r>
              <a:rPr lang="en-US" dirty="0" smtClean="0">
                <a:solidFill>
                  <a:schemeClr val="bg1"/>
                </a:solidFill>
              </a:rPr>
              <a:t>United States Constitution, Article I</a:t>
            </a:r>
            <a:endParaRPr lang="en-US" dirty="0">
              <a:solidFill>
                <a:schemeClr val="bg1"/>
              </a:solidFill>
            </a:endParaRPr>
          </a:p>
        </p:txBody>
      </p:sp>
      <p:sp>
        <p:nvSpPr>
          <p:cNvPr id="9" name="Subtitle 8"/>
          <p:cNvSpPr>
            <a:spLocks noGrp="1"/>
          </p:cNvSpPr>
          <p:nvPr>
            <p:ph type="subTitle" idx="1"/>
          </p:nvPr>
        </p:nvSpPr>
        <p:spPr>
          <a:xfrm>
            <a:off x="7118430" y="2310111"/>
            <a:ext cx="4728626" cy="4166885"/>
          </a:xfrm>
        </p:spPr>
        <p:txBody>
          <a:bodyPr>
            <a:normAutofit fontScale="77500" lnSpcReduction="20000"/>
          </a:bodyPr>
          <a:lstStyle/>
          <a:p>
            <a:pPr algn="l"/>
            <a:r>
              <a:rPr lang="en-US" altLang="en-US" sz="2800" dirty="0" smtClean="0">
                <a:solidFill>
                  <a:schemeClr val="bg1"/>
                </a:solidFill>
                <a:ea typeface="ＭＳ Ｐゴシック" panose="020B0600070205080204" pitchFamily="34" charset="-128"/>
              </a:rPr>
              <a:t>Section 8: The congress shall have the Power to lay and collect taxes, Duties, Imposts and Excises, to pay the debts and to provide for the common Defense and general Welfare of the United States; but all Duties, Imposts and Excises, shall be uniform throughout the United States;</a:t>
            </a:r>
          </a:p>
          <a:p>
            <a:pPr algn="l"/>
            <a:r>
              <a:rPr lang="en-US" altLang="en-US" sz="2800" dirty="0" smtClean="0">
                <a:solidFill>
                  <a:schemeClr val="bg1"/>
                </a:solidFill>
                <a:ea typeface="ＭＳ Ｐゴシック" panose="020B0600070205080204" pitchFamily="34" charset="-128"/>
              </a:rPr>
              <a:t>To borrow Money on the credit of the United States;</a:t>
            </a:r>
          </a:p>
          <a:p>
            <a:pPr algn="l"/>
            <a:r>
              <a:rPr lang="en-US" altLang="en-US" sz="2800" dirty="0" smtClean="0">
                <a:solidFill>
                  <a:schemeClr val="bg1"/>
                </a:solidFill>
                <a:ea typeface="ＭＳ Ｐゴシック" panose="020B0600070205080204" pitchFamily="34" charset="-128"/>
              </a:rPr>
              <a:t>To regulate Commerce with foreign Nations’ and among the several states, and with the </a:t>
            </a:r>
            <a:r>
              <a:rPr lang="en-US" altLang="en-US" sz="2800" b="1" dirty="0" smtClean="0">
                <a:solidFill>
                  <a:schemeClr val="bg1"/>
                </a:solidFill>
                <a:ea typeface="ＭＳ Ｐゴシック" panose="020B0600070205080204" pitchFamily="34" charset="-128"/>
              </a:rPr>
              <a:t>Indian Tribes</a:t>
            </a:r>
            <a:r>
              <a:rPr lang="en-US" altLang="en-US" sz="2800" dirty="0" smtClean="0">
                <a:solidFill>
                  <a:schemeClr val="bg1"/>
                </a:solidFill>
                <a:ea typeface="ＭＳ Ｐゴシック" panose="020B0600070205080204" pitchFamily="34" charset="-128"/>
              </a:rPr>
              <a:t>…</a:t>
            </a:r>
          </a:p>
          <a:p>
            <a:endParaRPr lang="en-US" dirty="0"/>
          </a:p>
        </p:txBody>
      </p:sp>
      <p:pic>
        <p:nvPicPr>
          <p:cNvPr id="8" name="Picture 19" descr="worth_con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67723" y="2222340"/>
            <a:ext cx="3434064" cy="4342429"/>
          </a:xfrm>
          <a:prstGeom prst="rect">
            <a:avLst/>
          </a:prstGeom>
          <a:ln>
            <a:noFill/>
          </a:ln>
          <a:effectLst>
            <a:outerShdw blurRad="292100" dist="139700" dir="2700000" algn="tl" rotWithShape="0">
              <a:srgbClr val="333333">
                <a:alpha val="65000"/>
              </a:srgbClr>
            </a:outerShdw>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19296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363551" y="704045"/>
            <a:ext cx="8483505" cy="1518295"/>
          </a:xfrm>
          <a:solidFill>
            <a:schemeClr val="tx1"/>
          </a:solidFill>
        </p:spPr>
        <p:txBody>
          <a:bodyPr>
            <a:normAutofit fontScale="90000"/>
          </a:bodyPr>
          <a:lstStyle/>
          <a:p>
            <a:pPr algn="l"/>
            <a:r>
              <a:rPr lang="en-US" dirty="0" smtClean="0">
                <a:solidFill>
                  <a:schemeClr val="bg1"/>
                </a:solidFill>
              </a:rPr>
              <a:t>United States Constitution, Article VI</a:t>
            </a:r>
            <a:endParaRPr lang="en-US" dirty="0">
              <a:solidFill>
                <a:schemeClr val="bg1"/>
              </a:solidFill>
            </a:endParaRPr>
          </a:p>
        </p:txBody>
      </p:sp>
      <p:sp>
        <p:nvSpPr>
          <p:cNvPr id="9" name="Subtitle 8"/>
          <p:cNvSpPr>
            <a:spLocks noGrp="1"/>
          </p:cNvSpPr>
          <p:nvPr>
            <p:ph type="subTitle" idx="1"/>
          </p:nvPr>
        </p:nvSpPr>
        <p:spPr>
          <a:xfrm>
            <a:off x="7118430" y="2310111"/>
            <a:ext cx="4728626" cy="4166885"/>
          </a:xfrm>
        </p:spPr>
        <p:txBody>
          <a:bodyPr>
            <a:normAutofit fontScale="92500" lnSpcReduction="20000"/>
          </a:bodyPr>
          <a:lstStyle/>
          <a:p>
            <a:pPr algn="l"/>
            <a:r>
              <a:rPr lang="en-US" altLang="en-US" sz="2800" dirty="0" smtClean="0">
                <a:solidFill>
                  <a:schemeClr val="bg1"/>
                </a:solidFill>
                <a:ea typeface="ＭＳ Ｐゴシック" panose="020B0600070205080204" pitchFamily="34" charset="-128"/>
              </a:rPr>
              <a:t>“This Constitution, and the laws of the United States which shall be made in pursuance thereof; and all treaties made, or which shall be made, under the authority of the United States, </a:t>
            </a:r>
            <a:r>
              <a:rPr lang="en-US" altLang="en-US" sz="2800" i="1" dirty="0" smtClean="0">
                <a:solidFill>
                  <a:schemeClr val="bg1"/>
                </a:solidFill>
                <a:ea typeface="ＭＳ Ｐゴシック" panose="020B0600070205080204" pitchFamily="34" charset="-128"/>
              </a:rPr>
              <a:t>shall be the supreme law of the land; </a:t>
            </a:r>
            <a:r>
              <a:rPr lang="en-US" altLang="en-US" sz="2800" dirty="0" smtClean="0">
                <a:solidFill>
                  <a:schemeClr val="bg1"/>
                </a:solidFill>
                <a:ea typeface="ＭＳ Ｐゴシック" panose="020B0600070205080204" pitchFamily="34" charset="-128"/>
              </a:rPr>
              <a:t>and the judges in every state shall be bound thereby, anything in the Constitution or laws of any State to the contrary notwithstanding.”</a:t>
            </a:r>
          </a:p>
          <a:p>
            <a:endParaRPr lang="en-US" dirty="0"/>
          </a:p>
        </p:txBody>
      </p:sp>
      <p:pic>
        <p:nvPicPr>
          <p:cNvPr id="8" name="Picture 19" descr="worth_con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67723" y="2222340"/>
            <a:ext cx="3434064" cy="4342429"/>
          </a:xfrm>
          <a:prstGeom prst="rect">
            <a:avLst/>
          </a:prstGeom>
          <a:ln>
            <a:noFill/>
          </a:ln>
          <a:effectLst>
            <a:outerShdw blurRad="292100" dist="139700" dir="2700000" algn="tl" rotWithShape="0">
              <a:srgbClr val="333333">
                <a:alpha val="65000"/>
              </a:srgbClr>
            </a:outerShdw>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0485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7557530" cy="855128"/>
          </a:xfrm>
          <a:solidFill>
            <a:schemeClr val="tx1"/>
          </a:solidFill>
        </p:spPr>
        <p:txBody>
          <a:bodyPr>
            <a:normAutofit fontScale="90000"/>
          </a:bodyPr>
          <a:lstStyle/>
          <a:p>
            <a:pPr algn="l"/>
            <a:r>
              <a:rPr lang="en-US" dirty="0" smtClean="0">
                <a:solidFill>
                  <a:schemeClr val="bg1"/>
                </a:solidFill>
              </a:rPr>
              <a:t>Did you know?</a:t>
            </a:r>
            <a:endParaRPr lang="en-US" dirty="0">
              <a:solidFill>
                <a:schemeClr val="bg1"/>
              </a:solidFill>
            </a:endParaRPr>
          </a:p>
        </p:txBody>
      </p:sp>
      <p:sp>
        <p:nvSpPr>
          <p:cNvPr id="9" name="Subtitle 8"/>
          <p:cNvSpPr>
            <a:spLocks noGrp="1"/>
          </p:cNvSpPr>
          <p:nvPr>
            <p:ph type="subTitle" idx="1"/>
          </p:nvPr>
        </p:nvSpPr>
        <p:spPr>
          <a:xfrm>
            <a:off x="2894409" y="1920864"/>
            <a:ext cx="7627716" cy="4502552"/>
          </a:xfrm>
        </p:spPr>
        <p:txBody>
          <a:bodyPr>
            <a:normAutofit fontScale="77500" lnSpcReduction="20000"/>
          </a:bodyPr>
          <a:lstStyle/>
          <a:p>
            <a:pPr marL="342900" indent="-342900" algn="l">
              <a:buFont typeface="Arial" panose="020B0604020202020204" pitchFamily="34" charset="0"/>
              <a:buChar char="•"/>
            </a:pPr>
            <a:endParaRPr lang="en-US" sz="2800" dirty="0" smtClean="0">
              <a:solidFill>
                <a:schemeClr val="bg1"/>
              </a:solidFill>
            </a:endParaRPr>
          </a:p>
          <a:p>
            <a:pPr algn="l"/>
            <a:r>
              <a:rPr lang="en-US" sz="4500" b="1" dirty="0" smtClean="0">
                <a:solidFill>
                  <a:schemeClr val="bg1"/>
                </a:solidFill>
              </a:rPr>
              <a:t>February 12, 1974</a:t>
            </a:r>
          </a:p>
          <a:p>
            <a:pPr algn="l"/>
            <a:endParaRPr lang="en-US" sz="2800" dirty="0" smtClean="0">
              <a:solidFill>
                <a:schemeClr val="bg1"/>
              </a:solidFill>
            </a:endParaRPr>
          </a:p>
          <a:p>
            <a:pPr algn="l"/>
            <a:r>
              <a:rPr lang="en-US" sz="3300" b="1" dirty="0" smtClean="0">
                <a:solidFill>
                  <a:schemeClr val="bg1"/>
                </a:solidFill>
              </a:rPr>
              <a:t>U.S District Court Judge George Hugo </a:t>
            </a:r>
            <a:r>
              <a:rPr lang="en-US" sz="3300" b="1" dirty="0" err="1" smtClean="0">
                <a:solidFill>
                  <a:schemeClr val="bg1"/>
                </a:solidFill>
              </a:rPr>
              <a:t>Boldt</a:t>
            </a:r>
            <a:r>
              <a:rPr lang="en-US" sz="3300" b="1" dirty="0" smtClean="0">
                <a:solidFill>
                  <a:schemeClr val="bg1"/>
                </a:solidFill>
              </a:rPr>
              <a:t> handed down his decision in United States v. Washington.</a:t>
            </a:r>
          </a:p>
          <a:p>
            <a:pPr algn="l"/>
            <a:endParaRPr lang="en-US" sz="2800" dirty="0" smtClean="0">
              <a:solidFill>
                <a:schemeClr val="bg1"/>
              </a:solidFill>
            </a:endParaRPr>
          </a:p>
          <a:p>
            <a:pPr algn="l"/>
            <a:r>
              <a:rPr lang="en-US" sz="2800" dirty="0" smtClean="0">
                <a:solidFill>
                  <a:schemeClr val="bg1"/>
                </a:solidFill>
              </a:rPr>
              <a:t>Judge </a:t>
            </a:r>
            <a:r>
              <a:rPr lang="en-US" sz="2800" dirty="0" err="1" smtClean="0">
                <a:solidFill>
                  <a:schemeClr val="bg1"/>
                </a:solidFill>
              </a:rPr>
              <a:t>Boldt</a:t>
            </a:r>
            <a:r>
              <a:rPr lang="en-US" sz="2800" dirty="0" smtClean="0">
                <a:solidFill>
                  <a:schemeClr val="bg1"/>
                </a:solidFill>
              </a:rPr>
              <a:t> ruled that treaties negotiated between the tribes of the Puget Sound and the United States, remained fully in force, that the tribes were and continue to be sovereign governments with authority to regulate salmon harvesting, and that tribes had the right to harvest 50% of all salmon in the Pacific Northwest.</a:t>
            </a:r>
          </a:p>
          <a:p>
            <a:endParaRPr lang="en-US" dirty="0"/>
          </a:p>
        </p:txBody>
      </p:sp>
    </p:spTree>
    <p:extLst>
      <p:ext uri="{BB962C8B-B14F-4D97-AF65-F5344CB8AC3E}">
        <p14:creationId xmlns:p14="http://schemas.microsoft.com/office/powerpoint/2010/main" val="31496323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520264" y="704045"/>
            <a:ext cx="7985793" cy="846963"/>
          </a:xfrm>
          <a:solidFill>
            <a:schemeClr val="tx1"/>
          </a:solidFill>
        </p:spPr>
        <p:txBody>
          <a:bodyPr>
            <a:normAutofit fontScale="90000"/>
          </a:bodyPr>
          <a:lstStyle/>
          <a:p>
            <a:r>
              <a:rPr lang="en-US" dirty="0" smtClean="0">
                <a:solidFill>
                  <a:schemeClr val="bg1"/>
                </a:solidFill>
              </a:rPr>
              <a:t>Multiple Perspectives</a:t>
            </a:r>
            <a:endParaRPr lang="en-US" dirty="0">
              <a:solidFill>
                <a:schemeClr val="bg1"/>
              </a:solidFill>
            </a:endParaRP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798" y="1551008"/>
            <a:ext cx="6988726" cy="521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3219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263586" cy="870112"/>
          </a:xfrm>
          <a:solidFill>
            <a:schemeClr val="tx1"/>
          </a:solidFill>
        </p:spPr>
        <p:txBody>
          <a:bodyPr>
            <a:normAutofit fontScale="90000"/>
          </a:bodyPr>
          <a:lstStyle/>
          <a:p>
            <a:pPr algn="l"/>
            <a:r>
              <a:rPr lang="en-US" dirty="0" err="1" smtClean="0">
                <a:solidFill>
                  <a:schemeClr val="bg1"/>
                </a:solidFill>
              </a:rPr>
              <a:t>Boldt</a:t>
            </a:r>
            <a:r>
              <a:rPr lang="en-US" dirty="0" smtClean="0">
                <a:solidFill>
                  <a:schemeClr val="bg1"/>
                </a:solidFill>
              </a:rPr>
              <a:t> Decision Role Play</a:t>
            </a:r>
            <a:endParaRPr lang="en-US" dirty="0">
              <a:solidFill>
                <a:schemeClr val="bg1"/>
              </a:solidFill>
            </a:endParaRPr>
          </a:p>
        </p:txBody>
      </p:sp>
      <p:sp>
        <p:nvSpPr>
          <p:cNvPr id="9" name="Subtitle 8"/>
          <p:cNvSpPr>
            <a:spLocks noGrp="1"/>
          </p:cNvSpPr>
          <p:nvPr>
            <p:ph type="subTitle" idx="1"/>
          </p:nvPr>
        </p:nvSpPr>
        <p:spPr>
          <a:xfrm>
            <a:off x="2894409" y="2256530"/>
            <a:ext cx="8113115" cy="2836331"/>
          </a:xfrm>
        </p:spPr>
        <p:txBody>
          <a:bodyPr>
            <a:normAutofit/>
          </a:bodyPr>
          <a:lstStyle/>
          <a:p>
            <a:pPr marL="342900" indent="-342900" algn="l">
              <a:buFont typeface="Arial" panose="020B0604020202020204" pitchFamily="34" charset="0"/>
              <a:buChar char="•"/>
            </a:pPr>
            <a:r>
              <a:rPr lang="en-US" sz="2800" dirty="0" smtClean="0">
                <a:solidFill>
                  <a:schemeClr val="bg1"/>
                </a:solidFill>
              </a:rPr>
              <a:t>What concerns will your group have about the </a:t>
            </a:r>
            <a:r>
              <a:rPr lang="en-US" sz="2800" dirty="0" err="1" smtClean="0">
                <a:solidFill>
                  <a:schemeClr val="bg1"/>
                </a:solidFill>
              </a:rPr>
              <a:t>Boldt</a:t>
            </a:r>
            <a:r>
              <a:rPr lang="en-US" sz="2800" dirty="0" smtClean="0">
                <a:solidFill>
                  <a:schemeClr val="bg1"/>
                </a:solidFill>
              </a:rPr>
              <a:t> decision?</a:t>
            </a:r>
          </a:p>
          <a:p>
            <a:pPr marL="342900" indent="-342900" algn="l">
              <a:buFont typeface="Arial" panose="020B0604020202020204" pitchFamily="34" charset="0"/>
              <a:buChar char="•"/>
            </a:pPr>
            <a:r>
              <a:rPr lang="en-US" sz="2800" dirty="0" smtClean="0">
                <a:solidFill>
                  <a:schemeClr val="bg1"/>
                </a:solidFill>
              </a:rPr>
              <a:t>What perspective will your group bring to the discussion of fairness?</a:t>
            </a:r>
          </a:p>
          <a:p>
            <a:pPr marL="342900" indent="-342900" algn="l">
              <a:buFont typeface="Arial" panose="020B0604020202020204" pitchFamily="34" charset="0"/>
              <a:buChar char="•"/>
            </a:pPr>
            <a:r>
              <a:rPr lang="en-US" sz="2800" dirty="0" smtClean="0">
                <a:solidFill>
                  <a:schemeClr val="bg1"/>
                </a:solidFill>
              </a:rPr>
              <a:t>What other issues could be explored using the multiple perspectives approach?</a:t>
            </a:r>
          </a:p>
          <a:p>
            <a:endParaRPr lang="en-US" dirty="0"/>
          </a:p>
        </p:txBody>
      </p:sp>
    </p:spTree>
    <p:extLst>
      <p:ext uri="{BB962C8B-B14F-4D97-AF65-F5344CB8AC3E}">
        <p14:creationId xmlns:p14="http://schemas.microsoft.com/office/powerpoint/2010/main" val="21983970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7557530" cy="855128"/>
          </a:xfrm>
          <a:solidFill>
            <a:schemeClr val="tx1"/>
          </a:solidFill>
        </p:spPr>
        <p:txBody>
          <a:bodyPr>
            <a:normAutofit fontScale="90000"/>
          </a:bodyPr>
          <a:lstStyle/>
          <a:p>
            <a:pPr algn="l"/>
            <a:r>
              <a:rPr lang="en-US" dirty="0" smtClean="0">
                <a:solidFill>
                  <a:schemeClr val="bg1"/>
                </a:solidFill>
              </a:rPr>
              <a:t>Did you know?</a:t>
            </a:r>
            <a:endParaRPr lang="en-US" dirty="0">
              <a:solidFill>
                <a:schemeClr val="bg1"/>
              </a:solidFill>
            </a:endParaRPr>
          </a:p>
        </p:txBody>
      </p:sp>
      <p:sp>
        <p:nvSpPr>
          <p:cNvPr id="9" name="Subtitle 8"/>
          <p:cNvSpPr>
            <a:spLocks noGrp="1"/>
          </p:cNvSpPr>
          <p:nvPr>
            <p:ph type="subTitle" idx="1"/>
          </p:nvPr>
        </p:nvSpPr>
        <p:spPr>
          <a:xfrm>
            <a:off x="2894409" y="1920864"/>
            <a:ext cx="7627716" cy="4502552"/>
          </a:xfrm>
        </p:spPr>
        <p:txBody>
          <a:bodyPr>
            <a:normAutofit fontScale="77500" lnSpcReduction="20000"/>
          </a:bodyPr>
          <a:lstStyle/>
          <a:p>
            <a:pPr marL="342900" indent="-342900" algn="l">
              <a:buFont typeface="Arial" panose="020B0604020202020204" pitchFamily="34" charset="0"/>
              <a:buChar char="•"/>
            </a:pPr>
            <a:endParaRPr lang="en-US" sz="2800" dirty="0" smtClean="0">
              <a:solidFill>
                <a:schemeClr val="bg1"/>
              </a:solidFill>
            </a:endParaRPr>
          </a:p>
          <a:p>
            <a:pPr algn="l"/>
            <a:r>
              <a:rPr lang="en-US" sz="4500" b="1" dirty="0" smtClean="0">
                <a:solidFill>
                  <a:schemeClr val="bg1"/>
                </a:solidFill>
              </a:rPr>
              <a:t>February 12, 1974</a:t>
            </a:r>
          </a:p>
          <a:p>
            <a:pPr algn="l"/>
            <a:endParaRPr lang="en-US" sz="2800" dirty="0" smtClean="0">
              <a:solidFill>
                <a:schemeClr val="bg1"/>
              </a:solidFill>
            </a:endParaRPr>
          </a:p>
          <a:p>
            <a:pPr algn="l"/>
            <a:r>
              <a:rPr lang="en-US" sz="3300" b="1" dirty="0" smtClean="0">
                <a:solidFill>
                  <a:schemeClr val="bg1"/>
                </a:solidFill>
              </a:rPr>
              <a:t>U.S District Court Judge George Hugo </a:t>
            </a:r>
            <a:r>
              <a:rPr lang="en-US" sz="3300" b="1" dirty="0" err="1" smtClean="0">
                <a:solidFill>
                  <a:schemeClr val="bg1"/>
                </a:solidFill>
              </a:rPr>
              <a:t>Boldt</a:t>
            </a:r>
            <a:r>
              <a:rPr lang="en-US" sz="3300" b="1" dirty="0" smtClean="0">
                <a:solidFill>
                  <a:schemeClr val="bg1"/>
                </a:solidFill>
              </a:rPr>
              <a:t> handed down his decision in United States v. Washington.</a:t>
            </a:r>
          </a:p>
          <a:p>
            <a:pPr algn="l"/>
            <a:endParaRPr lang="en-US" sz="2800" dirty="0" smtClean="0">
              <a:solidFill>
                <a:schemeClr val="bg1"/>
              </a:solidFill>
            </a:endParaRPr>
          </a:p>
          <a:p>
            <a:pPr algn="l"/>
            <a:r>
              <a:rPr lang="en-US" sz="2800" dirty="0" smtClean="0">
                <a:solidFill>
                  <a:schemeClr val="bg1"/>
                </a:solidFill>
              </a:rPr>
              <a:t>Judge </a:t>
            </a:r>
            <a:r>
              <a:rPr lang="en-US" sz="2800" dirty="0" err="1" smtClean="0">
                <a:solidFill>
                  <a:schemeClr val="bg1"/>
                </a:solidFill>
              </a:rPr>
              <a:t>Boldt</a:t>
            </a:r>
            <a:r>
              <a:rPr lang="en-US" sz="2800" dirty="0" smtClean="0">
                <a:solidFill>
                  <a:schemeClr val="bg1"/>
                </a:solidFill>
              </a:rPr>
              <a:t> ruled that treaties negotiated between the tribes of the Puget Sound and the United States, remained fully in force, that the tribes were and continue to be sovereign governments with authority to regulate salmon harvesting, and that tribes had the right to harvest 50% of all salmon in the Pacific Northwest.</a:t>
            </a:r>
          </a:p>
          <a:p>
            <a:endParaRPr lang="en-US" dirty="0"/>
          </a:p>
        </p:txBody>
      </p:sp>
    </p:spTree>
    <p:extLst>
      <p:ext uri="{BB962C8B-B14F-4D97-AF65-F5344CB8AC3E}">
        <p14:creationId xmlns:p14="http://schemas.microsoft.com/office/powerpoint/2010/main" val="4452022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9" name="Subtitle 8"/>
          <p:cNvSpPr>
            <a:spLocks noGrp="1"/>
          </p:cNvSpPr>
          <p:nvPr>
            <p:ph type="subTitle" idx="1"/>
          </p:nvPr>
        </p:nvSpPr>
        <p:spPr>
          <a:xfrm>
            <a:off x="3172201" y="1310566"/>
            <a:ext cx="8576102" cy="4236868"/>
          </a:xfrm>
        </p:spPr>
        <p:txBody>
          <a:bodyPr>
            <a:normAutofit/>
          </a:bodyPr>
          <a:lstStyle/>
          <a:p>
            <a:pPr marL="342900" indent="-342900" algn="l">
              <a:buFont typeface="Arial" panose="020B0604020202020204" pitchFamily="34" charset="0"/>
              <a:buChar char="•"/>
            </a:pPr>
            <a:endParaRPr lang="en-US" sz="2800" dirty="0" smtClean="0">
              <a:solidFill>
                <a:schemeClr val="bg1"/>
              </a:solidFill>
            </a:endParaRPr>
          </a:p>
          <a:p>
            <a:pPr algn="l"/>
            <a:r>
              <a:rPr lang="en-US" sz="4400" dirty="0" smtClean="0">
                <a:solidFill>
                  <a:schemeClr val="bg1"/>
                </a:solidFill>
              </a:rPr>
              <a:t>Truth is an eternal conversation </a:t>
            </a:r>
          </a:p>
          <a:p>
            <a:pPr algn="l"/>
            <a:r>
              <a:rPr lang="en-US" sz="4400" dirty="0" smtClean="0">
                <a:solidFill>
                  <a:schemeClr val="bg1"/>
                </a:solidFill>
              </a:rPr>
              <a:t>about things that matter.</a:t>
            </a:r>
          </a:p>
          <a:p>
            <a:pPr algn="l"/>
            <a:endParaRPr lang="en-US" sz="4400" dirty="0" smtClean="0">
              <a:solidFill>
                <a:schemeClr val="bg1"/>
              </a:solidFill>
            </a:endParaRPr>
          </a:p>
          <a:p>
            <a:pPr algn="l"/>
            <a:r>
              <a:rPr lang="en-US" sz="4400" dirty="0" smtClean="0">
                <a:solidFill>
                  <a:schemeClr val="bg1"/>
                </a:solidFill>
              </a:rPr>
              <a:t>			-Parker Palmer</a:t>
            </a:r>
          </a:p>
          <a:p>
            <a:endParaRPr lang="en-US" dirty="0"/>
          </a:p>
        </p:txBody>
      </p:sp>
    </p:spTree>
    <p:extLst>
      <p:ext uri="{BB962C8B-B14F-4D97-AF65-F5344CB8AC3E}">
        <p14:creationId xmlns:p14="http://schemas.microsoft.com/office/powerpoint/2010/main" val="38454197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17119"/>
            <a:ext cx="2433638" cy="2433638"/>
          </a:xfrm>
          <a:prstGeom prst="rect">
            <a:avLst/>
          </a:prstGeom>
        </p:spPr>
      </p:pic>
      <p:sp>
        <p:nvSpPr>
          <p:cNvPr id="6" name="Title 5"/>
          <p:cNvSpPr>
            <a:spLocks noGrp="1"/>
          </p:cNvSpPr>
          <p:nvPr>
            <p:ph type="ctrTitle"/>
          </p:nvPr>
        </p:nvSpPr>
        <p:spPr>
          <a:xfrm>
            <a:off x="2894408" y="717119"/>
            <a:ext cx="8692755" cy="1162954"/>
          </a:xfrm>
          <a:solidFill>
            <a:schemeClr val="tx1"/>
          </a:solidFill>
        </p:spPr>
        <p:txBody>
          <a:bodyPr>
            <a:normAutofit fontScale="90000"/>
          </a:bodyPr>
          <a:lstStyle/>
          <a:p>
            <a:pPr algn="l"/>
            <a:r>
              <a:rPr lang="en-US" dirty="0" smtClean="0">
                <a:solidFill>
                  <a:schemeClr val="bg1"/>
                </a:solidFill>
              </a:rPr>
              <a:t>STI Train-the-Trainer Objectives</a:t>
            </a:r>
            <a:endParaRPr lang="en-US" dirty="0">
              <a:solidFill>
                <a:schemeClr val="bg1"/>
              </a:solidFill>
            </a:endParaRPr>
          </a:p>
        </p:txBody>
      </p:sp>
      <p:sp>
        <p:nvSpPr>
          <p:cNvPr id="9" name="Subtitle 8"/>
          <p:cNvSpPr>
            <a:spLocks noGrp="1"/>
          </p:cNvSpPr>
          <p:nvPr>
            <p:ph type="subTitle" idx="1"/>
          </p:nvPr>
        </p:nvSpPr>
        <p:spPr>
          <a:xfrm>
            <a:off x="2894408" y="2328057"/>
            <a:ext cx="8821342" cy="4044168"/>
          </a:xfrm>
        </p:spPr>
        <p:txBody>
          <a:bodyPr>
            <a:normAutofit fontScale="25000" lnSpcReduction="20000"/>
          </a:bodyPr>
          <a:lstStyle/>
          <a:p>
            <a:pPr marL="342900" indent="-342900" algn="l">
              <a:lnSpc>
                <a:spcPct val="120000"/>
              </a:lnSpc>
              <a:spcAft>
                <a:spcPts val="600"/>
              </a:spcAft>
              <a:buFont typeface="Courier New" panose="02070309020205020404" pitchFamily="49" charset="0"/>
              <a:buChar char="o"/>
              <a:defRPr/>
            </a:pPr>
            <a:r>
              <a:rPr lang="en-US" sz="8800" b="1" kern="100" dirty="0">
                <a:solidFill>
                  <a:schemeClr val="bg1"/>
                </a:solidFill>
              </a:rPr>
              <a:t>Understand the requirements of SB5433. </a:t>
            </a:r>
          </a:p>
          <a:p>
            <a:pPr marL="342900" indent="-342900" algn="l">
              <a:lnSpc>
                <a:spcPct val="120000"/>
              </a:lnSpc>
              <a:spcAft>
                <a:spcPts val="600"/>
              </a:spcAft>
              <a:buFont typeface="Courier New" panose="02070309020205020404" pitchFamily="49" charset="0"/>
              <a:buChar char="o"/>
              <a:defRPr/>
            </a:pPr>
            <a:r>
              <a:rPr lang="en-US" sz="8800" b="1" kern="100" dirty="0">
                <a:solidFill>
                  <a:schemeClr val="bg1"/>
                </a:solidFill>
              </a:rPr>
              <a:t>Deepen understanding of the impacts of tribal sovereignty.</a:t>
            </a:r>
          </a:p>
          <a:p>
            <a:pPr marL="342900" indent="-342900" algn="l">
              <a:lnSpc>
                <a:spcPct val="120000"/>
              </a:lnSpc>
              <a:spcAft>
                <a:spcPts val="600"/>
              </a:spcAft>
              <a:buFont typeface="Courier New" panose="02070309020205020404" pitchFamily="49" charset="0"/>
              <a:buChar char="o"/>
              <a:defRPr/>
            </a:pPr>
            <a:r>
              <a:rPr lang="en-US" sz="8800" b="1" kern="100" dirty="0">
                <a:solidFill>
                  <a:schemeClr val="bg1"/>
                </a:solidFill>
              </a:rPr>
              <a:t>Know the structure and resources of the STI lessons and units.</a:t>
            </a:r>
          </a:p>
          <a:p>
            <a:pPr marL="342900" indent="-342900" algn="l">
              <a:lnSpc>
                <a:spcPct val="120000"/>
              </a:lnSpc>
              <a:spcAft>
                <a:spcPts val="600"/>
              </a:spcAft>
              <a:buFont typeface="Courier New" panose="02070309020205020404" pitchFamily="49" charset="0"/>
              <a:buChar char="o"/>
              <a:defRPr/>
            </a:pPr>
            <a:r>
              <a:rPr lang="en-US" sz="8800" b="1" kern="100" dirty="0">
                <a:solidFill>
                  <a:schemeClr val="bg1"/>
                </a:solidFill>
              </a:rPr>
              <a:t>Become familiar with the structure of the STI curriculum website.</a:t>
            </a:r>
          </a:p>
          <a:p>
            <a:pPr marL="342900" indent="-342900" algn="l">
              <a:lnSpc>
                <a:spcPct val="120000"/>
              </a:lnSpc>
              <a:spcAft>
                <a:spcPts val="600"/>
              </a:spcAft>
              <a:buFont typeface="Courier New" panose="02070309020205020404" pitchFamily="49" charset="0"/>
              <a:buChar char="o"/>
              <a:defRPr/>
            </a:pPr>
            <a:r>
              <a:rPr lang="en-US" sz="8800" b="1" kern="100" dirty="0">
                <a:solidFill>
                  <a:schemeClr val="bg1"/>
                </a:solidFill>
              </a:rPr>
              <a:t>Identify lessons to implement with your students</a:t>
            </a:r>
            <a:r>
              <a:rPr lang="en-US" sz="8800" b="1" kern="100" dirty="0" smtClean="0">
                <a:solidFill>
                  <a:schemeClr val="bg1"/>
                </a:solidFill>
              </a:rPr>
              <a:t>.</a:t>
            </a:r>
          </a:p>
          <a:p>
            <a:pPr marL="342900" indent="-342900" algn="l">
              <a:lnSpc>
                <a:spcPct val="120000"/>
              </a:lnSpc>
              <a:spcAft>
                <a:spcPts val="600"/>
              </a:spcAft>
              <a:buFont typeface="Courier New" panose="02070309020205020404" pitchFamily="49" charset="0"/>
              <a:buChar char="o"/>
              <a:defRPr/>
            </a:pPr>
            <a:r>
              <a:rPr lang="en-US" sz="8800" b="1" kern="100" dirty="0" smtClean="0">
                <a:solidFill>
                  <a:schemeClr val="bg1"/>
                </a:solidFill>
              </a:rPr>
              <a:t>Plan and identify next steps for collaboration with local tribe(s).</a:t>
            </a:r>
            <a:endParaRPr lang="en-US" sz="8800" b="1" kern="100" dirty="0">
              <a:solidFill>
                <a:schemeClr val="bg1"/>
              </a:solidFill>
            </a:endParaRPr>
          </a:p>
          <a:p>
            <a:endParaRPr lang="en-US" dirty="0"/>
          </a:p>
        </p:txBody>
      </p:sp>
    </p:spTree>
    <p:extLst>
      <p:ext uri="{BB962C8B-B14F-4D97-AF65-F5344CB8AC3E}">
        <p14:creationId xmlns:p14="http://schemas.microsoft.com/office/powerpoint/2010/main" val="19174205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9">
                                            <p:txEl>
                                              <p:pRg st="0" end="0"/>
                                            </p:txEl>
                                          </p:spTgt>
                                        </p:tgtEl>
                                      </p:cBhvr>
                                    </p:animEffect>
                                    <p:set>
                                      <p:cBhvr>
                                        <p:cTn id="7" dur="1" fill="hold">
                                          <p:stCondLst>
                                            <p:cond delay="4999"/>
                                          </p:stCondLst>
                                        </p:cTn>
                                        <p:tgtEl>
                                          <p:spTgt spid="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0"/>
                                        <p:tgtEl>
                                          <p:spTgt spid="9">
                                            <p:txEl>
                                              <p:pRg st="1" end="1"/>
                                            </p:txEl>
                                          </p:spTgt>
                                        </p:tgtEl>
                                      </p:cBhvr>
                                    </p:animEffect>
                                    <p:set>
                                      <p:cBhvr>
                                        <p:cTn id="12" dur="1" fill="hold">
                                          <p:stCondLst>
                                            <p:cond delay="4999"/>
                                          </p:stCondLst>
                                        </p:cTn>
                                        <p:tgtEl>
                                          <p:spTgt spid="9">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0"/>
                                        <p:tgtEl>
                                          <p:spTgt spid="9">
                                            <p:txEl>
                                              <p:pRg st="2" end="2"/>
                                            </p:txEl>
                                          </p:spTgt>
                                        </p:tgtEl>
                                      </p:cBhvr>
                                    </p:animEffect>
                                    <p:set>
                                      <p:cBhvr>
                                        <p:cTn id="17" dur="1" fill="hold">
                                          <p:stCondLst>
                                            <p:cond delay="4999"/>
                                          </p:stCondLst>
                                        </p:cTn>
                                        <p:tgtEl>
                                          <p:spTgt spid="9">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0"/>
                                        <p:tgtEl>
                                          <p:spTgt spid="9">
                                            <p:txEl>
                                              <p:pRg st="3" end="3"/>
                                            </p:txEl>
                                          </p:spTgt>
                                        </p:tgtEl>
                                      </p:cBhvr>
                                    </p:animEffect>
                                    <p:set>
                                      <p:cBhvr>
                                        <p:cTn id="22" dur="1" fill="hold">
                                          <p:stCondLst>
                                            <p:cond delay="4999"/>
                                          </p:stCondLst>
                                        </p:cTn>
                                        <p:tgtEl>
                                          <p:spTgt spid="9">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0"/>
                                        <p:tgtEl>
                                          <p:spTgt spid="9">
                                            <p:txEl>
                                              <p:pRg st="4" end="4"/>
                                            </p:txEl>
                                          </p:spTgt>
                                        </p:tgtEl>
                                      </p:cBhvr>
                                    </p:animEffect>
                                    <p:set>
                                      <p:cBhvr>
                                        <p:cTn id="27" dur="1" fill="hold">
                                          <p:stCondLst>
                                            <p:cond delay="4999"/>
                                          </p:stCondLst>
                                        </p:cTn>
                                        <p:tgtEl>
                                          <p:spTgt spid="9">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0"/>
                                        <p:tgtEl>
                                          <p:spTgt spid="9">
                                            <p:txEl>
                                              <p:pRg st="5" end="5"/>
                                            </p:txEl>
                                          </p:spTgt>
                                        </p:tgtEl>
                                      </p:cBhvr>
                                    </p:animEffect>
                                    <p:set>
                                      <p:cBhvr>
                                        <p:cTn id="32" dur="1" fill="hold">
                                          <p:stCondLst>
                                            <p:cond delay="4999"/>
                                          </p:stCondLst>
                                        </p:cTn>
                                        <p:tgtEl>
                                          <p:spTgt spid="9">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751673" y="690460"/>
            <a:ext cx="7557530" cy="855128"/>
          </a:xfrm>
          <a:solidFill>
            <a:schemeClr val="tx1"/>
          </a:solidFill>
        </p:spPr>
        <p:txBody>
          <a:bodyPr>
            <a:normAutofit fontScale="90000"/>
          </a:bodyPr>
          <a:lstStyle/>
          <a:p>
            <a:pPr algn="l"/>
            <a:r>
              <a:rPr lang="en-US" dirty="0" smtClean="0">
                <a:solidFill>
                  <a:schemeClr val="bg1"/>
                </a:solidFill>
              </a:rPr>
              <a:t>Canons of Treaty Law</a:t>
            </a:r>
            <a:endParaRPr lang="en-US" dirty="0">
              <a:solidFill>
                <a:schemeClr val="bg1"/>
              </a:solidFill>
            </a:endParaRPr>
          </a:p>
        </p:txBody>
      </p:sp>
      <p:sp>
        <p:nvSpPr>
          <p:cNvPr id="9" name="Subtitle 8"/>
          <p:cNvSpPr>
            <a:spLocks noGrp="1"/>
          </p:cNvSpPr>
          <p:nvPr>
            <p:ph type="subTitle" idx="1"/>
          </p:nvPr>
        </p:nvSpPr>
        <p:spPr>
          <a:xfrm>
            <a:off x="3427212" y="1545588"/>
            <a:ext cx="8206451" cy="4734579"/>
          </a:xfrm>
          <a:solidFill>
            <a:schemeClr val="bg1"/>
          </a:solidFill>
        </p:spPr>
        <p:txBody>
          <a:bodyPr>
            <a:normAutofit fontScale="62500" lnSpcReduction="20000"/>
          </a:bodyPr>
          <a:lstStyle/>
          <a:p>
            <a:endParaRPr lang="en-US" altLang="en-US" sz="4400" dirty="0" smtClean="0">
              <a:ea typeface="ＭＳ Ｐゴシック" panose="020B0600070205080204" pitchFamily="34" charset="-128"/>
            </a:endParaRPr>
          </a:p>
          <a:p>
            <a:r>
              <a:rPr lang="en-US" altLang="en-US" sz="4400" dirty="0" smtClean="0">
                <a:ea typeface="ＭＳ Ｐゴシック" panose="020B0600070205080204" pitchFamily="34" charset="-128"/>
              </a:rPr>
              <a:t>Treaties are interpreted as contracts….</a:t>
            </a:r>
          </a:p>
          <a:p>
            <a:r>
              <a:rPr lang="en-US" altLang="en-US" sz="4800" dirty="0" smtClean="0">
                <a:ea typeface="ＭＳ Ｐゴシック" panose="020B0600070205080204" pitchFamily="34" charset="-128"/>
              </a:rPr>
              <a:t>If unclear or ambiguous, interpreted by the courts in favor of the Tribes because </a:t>
            </a:r>
            <a:r>
              <a:rPr lang="en-US" altLang="en-US" sz="4800" b="1" i="1" dirty="0" smtClean="0">
                <a:ea typeface="ＭＳ Ｐゴシック" panose="020B0600070205080204" pitchFamily="34" charset="-128"/>
              </a:rPr>
              <a:t>Tribes have granted privileges </a:t>
            </a:r>
            <a:r>
              <a:rPr lang="en-US" altLang="en-US" sz="4800" dirty="0" smtClean="0">
                <a:ea typeface="ＭＳ Ｐゴシック" panose="020B0600070205080204" pitchFamily="34" charset="-128"/>
              </a:rPr>
              <a:t>to the U.S. government.</a:t>
            </a:r>
          </a:p>
          <a:p>
            <a:r>
              <a:rPr lang="en-US" altLang="en-US" sz="4800" dirty="0" smtClean="0">
                <a:ea typeface="ＭＳ Ｐゴシック" panose="020B0600070205080204" pitchFamily="34" charset="-128"/>
              </a:rPr>
              <a:t>Liberally construe the meaning as the Tribes would interpret the treaty.</a:t>
            </a:r>
          </a:p>
          <a:p>
            <a:r>
              <a:rPr lang="en-US" altLang="en-US" sz="4800" dirty="0" smtClean="0">
                <a:ea typeface="ＭＳ Ｐゴシック" panose="020B0600070205080204" pitchFamily="34" charset="-128"/>
              </a:rPr>
              <a:t>Interpreted as Tribes interpreted at the time when treaty signed.</a:t>
            </a:r>
          </a:p>
          <a:p>
            <a:r>
              <a:rPr lang="en-US" altLang="en-US" sz="3400" dirty="0" smtClean="0">
                <a:ea typeface="ＭＳ Ｐゴシック" panose="020B0600070205080204" pitchFamily="34" charset="-128"/>
              </a:rPr>
              <a:t>	</a:t>
            </a:r>
          </a:p>
          <a:p>
            <a:r>
              <a:rPr lang="en-US" altLang="en-US" sz="3400" dirty="0">
                <a:ea typeface="ＭＳ Ｐゴシック" panose="020B0600070205080204" pitchFamily="34" charset="-128"/>
              </a:rPr>
              <a:t>	</a:t>
            </a:r>
            <a:r>
              <a:rPr lang="en-US" altLang="en-US" sz="3400" dirty="0" smtClean="0">
                <a:ea typeface="ＭＳ Ｐゴシック" panose="020B0600070205080204" pitchFamily="34" charset="-128"/>
              </a:rPr>
              <a:t>	</a:t>
            </a:r>
            <a:r>
              <a:rPr lang="en-US" altLang="en-US" sz="3400" dirty="0" smtClean="0">
                <a:ea typeface="ＭＳ Ｐゴシック" panose="020B0600070205080204" pitchFamily="34" charset="-128"/>
              </a:rPr>
              <a:t>-Charles Wilkinson, University of Colorado</a:t>
            </a:r>
          </a:p>
          <a:p>
            <a:endParaRPr lang="en-US" dirty="0"/>
          </a:p>
        </p:txBody>
      </p:sp>
    </p:spTree>
    <p:extLst>
      <p:ext uri="{BB962C8B-B14F-4D97-AF65-F5344CB8AC3E}">
        <p14:creationId xmlns:p14="http://schemas.microsoft.com/office/powerpoint/2010/main" val="18983034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929502" y="704045"/>
            <a:ext cx="7557530" cy="2288378"/>
          </a:xfrm>
          <a:solidFill>
            <a:schemeClr val="tx1"/>
          </a:solidFill>
        </p:spPr>
        <p:txBody>
          <a:bodyPr>
            <a:normAutofit fontScale="90000"/>
          </a:bodyPr>
          <a:lstStyle/>
          <a:p>
            <a:pPr algn="l"/>
            <a:r>
              <a:rPr lang="en-US" dirty="0" smtClean="0">
                <a:solidFill>
                  <a:schemeClr val="bg1"/>
                </a:solidFill>
              </a:rPr>
              <a:t>Misconceptions of Treaties in Washington State</a:t>
            </a:r>
            <a:endParaRPr lang="en-US" dirty="0">
              <a:solidFill>
                <a:schemeClr val="bg1"/>
              </a:solidFill>
            </a:endParaRPr>
          </a:p>
        </p:txBody>
      </p:sp>
      <p:sp>
        <p:nvSpPr>
          <p:cNvPr id="9" name="Subtitle 8"/>
          <p:cNvSpPr>
            <a:spLocks noGrp="1"/>
          </p:cNvSpPr>
          <p:nvPr>
            <p:ph type="subTitle" idx="1"/>
          </p:nvPr>
        </p:nvSpPr>
        <p:spPr>
          <a:xfrm>
            <a:off x="2929502" y="2893671"/>
            <a:ext cx="8877044" cy="3634451"/>
          </a:xfrm>
        </p:spPr>
        <p:txBody>
          <a:bodyPr>
            <a:normAutofit fontScale="62500" lnSpcReduction="20000"/>
          </a:bodyPr>
          <a:lstStyle/>
          <a:p>
            <a:pPr marL="342900" indent="-342900" algn="l">
              <a:buFont typeface="Arial" panose="020B0604020202020204" pitchFamily="34" charset="0"/>
              <a:buChar char="•"/>
            </a:pPr>
            <a:endParaRPr lang="en-US" sz="2800" dirty="0" smtClean="0">
              <a:solidFill>
                <a:schemeClr val="bg1"/>
              </a:solidFill>
            </a:endParaRPr>
          </a:p>
          <a:p>
            <a:pPr algn="l"/>
            <a:r>
              <a:rPr lang="en-US" sz="4500" dirty="0" smtClean="0">
                <a:solidFill>
                  <a:schemeClr val="bg1"/>
                </a:solidFill>
              </a:rPr>
              <a:t>Initiative 456, approved November 6, 1984</a:t>
            </a:r>
          </a:p>
          <a:p>
            <a:pPr algn="l"/>
            <a:endParaRPr lang="en-US" sz="4500" b="1" dirty="0" smtClean="0">
              <a:solidFill>
                <a:schemeClr val="bg1"/>
              </a:solidFill>
            </a:endParaRPr>
          </a:p>
          <a:p>
            <a:pPr algn="l"/>
            <a:r>
              <a:rPr lang="en-US" sz="4500" b="1" dirty="0" smtClean="0">
                <a:solidFill>
                  <a:schemeClr val="bg1"/>
                </a:solidFill>
              </a:rPr>
              <a:t>“….No citizen shall be denied equal access to and use of any resource on the basis of race, sex, origin, cultural heritage, or by and through any treaty based upon the same.” </a:t>
            </a:r>
          </a:p>
          <a:p>
            <a:pPr algn="l"/>
            <a:endParaRPr lang="en-US" sz="4500" dirty="0" smtClean="0">
              <a:solidFill>
                <a:schemeClr val="bg1"/>
              </a:solidFill>
            </a:endParaRPr>
          </a:p>
          <a:p>
            <a:pPr algn="l"/>
            <a:r>
              <a:rPr lang="en-US" sz="4500" dirty="0" smtClean="0">
                <a:solidFill>
                  <a:schemeClr val="bg1"/>
                </a:solidFill>
              </a:rPr>
              <a:t>Federal law </a:t>
            </a:r>
            <a:r>
              <a:rPr lang="en-US" sz="4500" i="1" dirty="0" smtClean="0">
                <a:solidFill>
                  <a:schemeClr val="bg1"/>
                </a:solidFill>
              </a:rPr>
              <a:t>supersedes</a:t>
            </a:r>
            <a:r>
              <a:rPr lang="en-US" sz="4500" dirty="0" smtClean="0">
                <a:solidFill>
                  <a:schemeClr val="bg1"/>
                </a:solidFill>
              </a:rPr>
              <a:t> state law and thus this state law is illegal.</a:t>
            </a:r>
          </a:p>
          <a:p>
            <a:endParaRPr lang="en-US" dirty="0"/>
          </a:p>
        </p:txBody>
      </p:sp>
    </p:spTree>
    <p:extLst>
      <p:ext uri="{BB962C8B-B14F-4D97-AF65-F5344CB8AC3E}">
        <p14:creationId xmlns:p14="http://schemas.microsoft.com/office/powerpoint/2010/main" val="13650972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8" y="704045"/>
            <a:ext cx="8344609" cy="1585731"/>
          </a:xfrm>
          <a:solidFill>
            <a:schemeClr val="tx1"/>
          </a:solidFill>
        </p:spPr>
        <p:txBody>
          <a:bodyPr>
            <a:normAutofit fontScale="90000"/>
          </a:bodyPr>
          <a:lstStyle/>
          <a:p>
            <a:r>
              <a:rPr lang="en-US" altLang="en-US" dirty="0" smtClean="0">
                <a:solidFill>
                  <a:schemeClr val="bg1"/>
                </a:solidFill>
              </a:rPr>
              <a:t>Retroactively Asserting Tribal Sovereignty</a:t>
            </a:r>
            <a:endParaRPr lang="en-US" altLang="en-US" dirty="0" smtClean="0">
              <a:solidFill>
                <a:schemeClr val="bg1"/>
              </a:solidFill>
            </a:endParaRPr>
          </a:p>
        </p:txBody>
      </p:sp>
      <p:sp>
        <p:nvSpPr>
          <p:cNvPr id="9" name="Subtitle 8"/>
          <p:cNvSpPr>
            <a:spLocks noGrp="1"/>
          </p:cNvSpPr>
          <p:nvPr>
            <p:ph type="subTitle" idx="1"/>
          </p:nvPr>
        </p:nvSpPr>
        <p:spPr>
          <a:xfrm>
            <a:off x="2894408" y="2289776"/>
            <a:ext cx="9108539" cy="4352614"/>
          </a:xfrm>
        </p:spPr>
        <p:txBody>
          <a:bodyPr>
            <a:normAutofit fontScale="47500" lnSpcReduction="20000"/>
          </a:bodyPr>
          <a:lstStyle/>
          <a:p>
            <a:pPr marL="342900" indent="-342900" algn="l">
              <a:buFont typeface="Arial" panose="020B0604020202020204" pitchFamily="34" charset="0"/>
              <a:buChar char="•"/>
            </a:pPr>
            <a:endParaRPr lang="en-US" sz="2800" dirty="0" smtClean="0">
              <a:solidFill>
                <a:schemeClr val="bg1"/>
              </a:solidFill>
            </a:endParaRPr>
          </a:p>
          <a:p>
            <a:r>
              <a:rPr lang="en-US" altLang="en-US" sz="10100" b="1" dirty="0" smtClean="0">
                <a:solidFill>
                  <a:schemeClr val="bg1"/>
                </a:solidFill>
              </a:rPr>
              <a:t>SHB 2080 (2014)</a:t>
            </a:r>
          </a:p>
          <a:p>
            <a:r>
              <a:rPr lang="en-US" altLang="en-US" sz="5400" b="1" dirty="0" smtClean="0">
                <a:solidFill>
                  <a:schemeClr val="bg1"/>
                </a:solidFill>
              </a:rPr>
              <a:t>Vacating Convictions for Certain Tribal Fishing Activities</a:t>
            </a:r>
          </a:p>
          <a:p>
            <a:endParaRPr lang="en-US" altLang="en-US" sz="4400" dirty="0" smtClean="0">
              <a:solidFill>
                <a:schemeClr val="bg1"/>
              </a:solidFill>
            </a:endParaRPr>
          </a:p>
          <a:p>
            <a:pPr algn="l"/>
            <a:r>
              <a:rPr lang="en-US" altLang="en-US" sz="4800" dirty="0" smtClean="0">
                <a:solidFill>
                  <a:schemeClr val="bg1"/>
                </a:solidFill>
              </a:rPr>
              <a:t>Every person convicted prior to January 1, 1975, of violating any statute or rule regarding the regulation of fishing activities…who claimed to be exercising a treaty Indian fishing right, may apply to the sentencing court for vacation of the applicant’s record of the misdemeanor, gross misdemeanor, or felony conviction for the offense.  If the person is deceased, a member of the person’s  family or an official representative of the tribe of which the person was a member may apply to the court on behalf of the deceased person.  </a:t>
            </a:r>
          </a:p>
          <a:p>
            <a:endParaRPr lang="en-US" dirty="0"/>
          </a:p>
        </p:txBody>
      </p:sp>
    </p:spTree>
    <p:extLst>
      <p:ext uri="{BB962C8B-B14F-4D97-AF65-F5344CB8AC3E}">
        <p14:creationId xmlns:p14="http://schemas.microsoft.com/office/powerpoint/2010/main" val="8204366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322671" y="704045"/>
            <a:ext cx="7557530" cy="855128"/>
          </a:xfrm>
          <a:solidFill>
            <a:schemeClr val="tx1"/>
          </a:solidFill>
        </p:spPr>
        <p:txBody>
          <a:bodyPr>
            <a:normAutofit fontScale="90000"/>
          </a:bodyPr>
          <a:lstStyle/>
          <a:p>
            <a:pPr algn="l"/>
            <a:r>
              <a:rPr lang="en-US" dirty="0" smtClean="0">
                <a:solidFill>
                  <a:schemeClr val="bg1"/>
                </a:solidFill>
              </a:rPr>
              <a:t>Lesson Planning</a:t>
            </a:r>
            <a:endParaRPr lang="en-US" dirty="0">
              <a:solidFill>
                <a:schemeClr val="bg1"/>
              </a:solidFill>
            </a:endParaRPr>
          </a:p>
        </p:txBody>
      </p:sp>
      <p:sp>
        <p:nvSpPr>
          <p:cNvPr id="9" name="Subtitle 8"/>
          <p:cNvSpPr>
            <a:spLocks noGrp="1"/>
          </p:cNvSpPr>
          <p:nvPr>
            <p:ph type="subTitle" idx="1"/>
          </p:nvPr>
        </p:nvSpPr>
        <p:spPr>
          <a:xfrm>
            <a:off x="3322671" y="1955587"/>
            <a:ext cx="7870048" cy="4144271"/>
          </a:xfrm>
        </p:spPr>
        <p:txBody>
          <a:bodyPr>
            <a:normAutofit/>
          </a:bodyPr>
          <a:lstStyle/>
          <a:p>
            <a:r>
              <a:rPr lang="en-US" altLang="en-US" sz="3600" dirty="0" smtClean="0">
                <a:solidFill>
                  <a:schemeClr val="bg1"/>
                </a:solidFill>
                <a:ea typeface="ＭＳ Ｐゴシック" panose="020B0600070205080204" pitchFamily="34" charset="-128"/>
              </a:rPr>
              <a:t>Planning considerations….</a:t>
            </a:r>
          </a:p>
          <a:p>
            <a:pPr marL="800100" lvl="1" indent="-342900" algn="l">
              <a:buFont typeface="Arial" panose="020B0604020202020204" pitchFamily="34" charset="0"/>
              <a:buChar char="•"/>
            </a:pPr>
            <a:r>
              <a:rPr lang="en-US" altLang="en-US" sz="2800" dirty="0" smtClean="0">
                <a:solidFill>
                  <a:schemeClr val="bg1"/>
                </a:solidFill>
                <a:ea typeface="ＭＳ Ｐゴシック" panose="020B0600070205080204" pitchFamily="34" charset="-128"/>
              </a:rPr>
              <a:t>Integration into existing curriculum.</a:t>
            </a:r>
          </a:p>
          <a:p>
            <a:pPr marL="800100" lvl="1" indent="-342900" algn="l">
              <a:buFont typeface="Arial" panose="020B0604020202020204" pitchFamily="34" charset="0"/>
              <a:buChar char="•"/>
            </a:pPr>
            <a:r>
              <a:rPr lang="en-US" altLang="en-US" sz="2800" dirty="0" smtClean="0">
                <a:solidFill>
                  <a:schemeClr val="bg1"/>
                </a:solidFill>
                <a:ea typeface="ＭＳ Ｐゴシック" panose="020B0600070205080204" pitchFamily="34" charset="-128"/>
              </a:rPr>
              <a:t>Common Core State Standard alignment.</a:t>
            </a:r>
          </a:p>
          <a:p>
            <a:pPr marL="800100" lvl="1" indent="-342900" algn="l">
              <a:buFont typeface="Arial" panose="020B0604020202020204" pitchFamily="34" charset="0"/>
              <a:buChar char="•"/>
            </a:pPr>
            <a:r>
              <a:rPr lang="en-US" altLang="en-US" sz="2800" dirty="0" smtClean="0">
                <a:solidFill>
                  <a:schemeClr val="bg1"/>
                </a:solidFill>
                <a:ea typeface="ＭＳ Ｐゴシック" panose="020B0600070205080204" pitchFamily="34" charset="-128"/>
              </a:rPr>
              <a:t>Connection to the Local Tribe(s).</a:t>
            </a:r>
          </a:p>
          <a:p>
            <a:pPr marL="800100" lvl="1" indent="-342900" algn="l">
              <a:buFont typeface="Arial" panose="020B0604020202020204" pitchFamily="34" charset="0"/>
              <a:buChar char="•"/>
            </a:pPr>
            <a:r>
              <a:rPr lang="en-US" altLang="en-US" sz="2800" dirty="0" smtClean="0">
                <a:solidFill>
                  <a:schemeClr val="bg1"/>
                </a:solidFill>
                <a:ea typeface="ＭＳ Ｐゴシック" panose="020B0600070205080204" pitchFamily="34" charset="-128"/>
              </a:rPr>
              <a:t>STI Guiding Principles.</a:t>
            </a:r>
          </a:p>
          <a:p>
            <a:pPr marL="800100" lvl="1" indent="-342900" algn="l">
              <a:buFont typeface="Arial" panose="020B0604020202020204" pitchFamily="34" charset="0"/>
              <a:buChar char="•"/>
            </a:pPr>
            <a:r>
              <a:rPr lang="en-US" altLang="en-US" sz="2800" dirty="0" smtClean="0">
                <a:solidFill>
                  <a:schemeClr val="bg1"/>
                </a:solidFill>
                <a:ea typeface="ＭＳ Ｐゴシック" panose="020B0600070205080204" pitchFamily="34" charset="-128"/>
              </a:rPr>
              <a:t>Curriculum-Based Assessment.</a:t>
            </a:r>
          </a:p>
          <a:p>
            <a:pPr marL="800100" lvl="1" indent="-342900" algn="l">
              <a:buFont typeface="Arial" panose="020B0604020202020204" pitchFamily="34" charset="0"/>
              <a:buChar char="•"/>
            </a:pPr>
            <a:r>
              <a:rPr lang="en-US" altLang="en-US" sz="2800" dirty="0" smtClean="0">
                <a:solidFill>
                  <a:schemeClr val="bg1"/>
                </a:solidFill>
                <a:ea typeface="ＭＳ Ｐゴシック" panose="020B0600070205080204" pitchFamily="34" charset="-128"/>
              </a:rPr>
              <a:t>Additional resources. </a:t>
            </a:r>
          </a:p>
          <a:p>
            <a:endParaRPr lang="en-US" dirty="0"/>
          </a:p>
        </p:txBody>
      </p:sp>
    </p:spTree>
    <p:extLst>
      <p:ext uri="{BB962C8B-B14F-4D97-AF65-F5344CB8AC3E}">
        <p14:creationId xmlns:p14="http://schemas.microsoft.com/office/powerpoint/2010/main" val="41004418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3322671" y="704045"/>
            <a:ext cx="8252012" cy="856527"/>
          </a:xfrm>
          <a:solidFill>
            <a:schemeClr val="tx1"/>
          </a:solidFill>
        </p:spPr>
        <p:txBody>
          <a:bodyPr>
            <a:normAutofit/>
          </a:bodyPr>
          <a:lstStyle/>
          <a:p>
            <a:pPr algn="l"/>
            <a:r>
              <a:rPr lang="en-US" sz="4800" dirty="0" smtClean="0">
                <a:solidFill>
                  <a:schemeClr val="bg1"/>
                </a:solidFill>
              </a:rPr>
              <a:t>“Repatriating Ourselves”</a:t>
            </a:r>
          </a:p>
        </p:txBody>
      </p:sp>
      <p:pic>
        <p:nvPicPr>
          <p:cNvPr id="8" name="Picture 6" descr="header-logo_final_dra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6677" y="3137683"/>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063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089966" cy="1333712"/>
          </a:xfrm>
          <a:solidFill>
            <a:schemeClr val="tx1"/>
          </a:solidFill>
        </p:spPr>
        <p:txBody>
          <a:bodyPr>
            <a:normAutofit fontScale="90000"/>
          </a:bodyPr>
          <a:lstStyle/>
          <a:p>
            <a:r>
              <a:rPr lang="en-US" dirty="0" smtClean="0">
                <a:solidFill>
                  <a:schemeClr val="bg1"/>
                </a:solidFill>
              </a:rPr>
              <a:t>Since Time Immemorial</a:t>
            </a:r>
            <a:br>
              <a:rPr lang="en-US" dirty="0" smtClean="0">
                <a:solidFill>
                  <a:schemeClr val="bg1"/>
                </a:solidFill>
              </a:rPr>
            </a:br>
            <a:r>
              <a:rPr lang="en-US" dirty="0" smtClean="0">
                <a:solidFill>
                  <a:schemeClr val="bg1"/>
                </a:solidFill>
              </a:rPr>
              <a:t>BINGO</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456645"/>
            <a:ext cx="8089966" cy="2925583"/>
          </a:xfrm>
        </p:spPr>
        <p:txBody>
          <a:bodyPr>
            <a:normAutofit fontScale="92500"/>
          </a:bodyPr>
          <a:lstStyle/>
          <a:p>
            <a:pPr marL="342900" indent="-342900" algn="l">
              <a:buFont typeface="Arial" panose="020B0604020202020204" pitchFamily="34" charset="0"/>
              <a:buChar char="•"/>
            </a:pPr>
            <a:r>
              <a:rPr lang="en-US" sz="3200" dirty="0" smtClean="0">
                <a:solidFill>
                  <a:schemeClr val="bg1"/>
                </a:solidFill>
              </a:rPr>
              <a:t>Sign your name in the center square.</a:t>
            </a:r>
          </a:p>
          <a:p>
            <a:pPr marL="342900" indent="-342900" algn="l">
              <a:buFont typeface="Arial" panose="020B0604020202020204" pitchFamily="34" charset="0"/>
              <a:buChar char="•"/>
            </a:pPr>
            <a:r>
              <a:rPr lang="en-US" sz="3200" dirty="0" smtClean="0">
                <a:solidFill>
                  <a:schemeClr val="bg1"/>
                </a:solidFill>
              </a:rPr>
              <a:t>Sign only one square for another person.</a:t>
            </a:r>
          </a:p>
          <a:p>
            <a:pPr marL="342900" indent="-342900" algn="l">
              <a:buFont typeface="Arial" panose="020B0604020202020204" pitchFamily="34" charset="0"/>
              <a:buChar char="•"/>
            </a:pPr>
            <a:r>
              <a:rPr lang="en-US" sz="3200" dirty="0" smtClean="0">
                <a:solidFill>
                  <a:schemeClr val="bg1"/>
                </a:solidFill>
              </a:rPr>
              <a:t>Learn as you go.</a:t>
            </a:r>
          </a:p>
          <a:p>
            <a:pPr marL="342900" indent="-342900" algn="l">
              <a:buFont typeface="Arial" panose="020B0604020202020204" pitchFamily="34" charset="0"/>
              <a:buChar char="•"/>
            </a:pPr>
            <a:r>
              <a:rPr lang="en-US" sz="3200" dirty="0" smtClean="0">
                <a:solidFill>
                  <a:schemeClr val="bg1"/>
                </a:solidFill>
              </a:rPr>
              <a:t>Going for a blackout, but call out when you have a BINGO in any direction.</a:t>
            </a:r>
          </a:p>
          <a:p>
            <a:endParaRPr lang="en-US" dirty="0"/>
          </a:p>
        </p:txBody>
      </p:sp>
    </p:spTree>
    <p:extLst>
      <p:ext uri="{BB962C8B-B14F-4D97-AF65-F5344CB8AC3E}">
        <p14:creationId xmlns:p14="http://schemas.microsoft.com/office/powerpoint/2010/main" val="3987761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089966" cy="1636530"/>
          </a:xfrm>
          <a:solidFill>
            <a:schemeClr val="tx1"/>
          </a:solidFill>
        </p:spPr>
        <p:txBody>
          <a:bodyPr>
            <a:normAutofit fontScale="90000"/>
          </a:bodyPr>
          <a:lstStyle/>
          <a:p>
            <a:r>
              <a:rPr lang="en-US" dirty="0" smtClean="0">
                <a:solidFill>
                  <a:schemeClr val="bg1"/>
                </a:solidFill>
              </a:rPr>
              <a:t>Since Time Immemorial</a:t>
            </a:r>
            <a:br>
              <a:rPr lang="en-US" dirty="0" smtClean="0">
                <a:solidFill>
                  <a:schemeClr val="bg1"/>
                </a:solidFill>
              </a:rPr>
            </a:br>
            <a:r>
              <a:rPr lang="en-US" dirty="0" smtClean="0">
                <a:solidFill>
                  <a:schemeClr val="bg1"/>
                </a:solidFill>
              </a:rPr>
              <a:t>BINGO</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3222728" y="2885671"/>
            <a:ext cx="8089966" cy="2925583"/>
          </a:xfrm>
        </p:spPr>
        <p:txBody>
          <a:bodyPr>
            <a:normAutofit/>
          </a:bodyPr>
          <a:lstStyle/>
          <a:p>
            <a:r>
              <a:rPr lang="en-US" sz="5400" dirty="0" smtClean="0">
                <a:solidFill>
                  <a:schemeClr val="bg1"/>
                </a:solidFill>
              </a:rPr>
              <a:t>What?</a:t>
            </a:r>
          </a:p>
          <a:p>
            <a:r>
              <a:rPr lang="en-US" sz="5400" dirty="0" smtClean="0">
                <a:solidFill>
                  <a:schemeClr val="bg1"/>
                </a:solidFill>
              </a:rPr>
              <a:t>So what?</a:t>
            </a:r>
          </a:p>
          <a:p>
            <a:r>
              <a:rPr lang="en-US" sz="5400" dirty="0" smtClean="0">
                <a:solidFill>
                  <a:schemeClr val="bg1"/>
                </a:solidFill>
              </a:rPr>
              <a:t>Now what?</a:t>
            </a:r>
          </a:p>
          <a:p>
            <a:endParaRPr lang="en-US" dirty="0"/>
          </a:p>
        </p:txBody>
      </p:sp>
    </p:spTree>
    <p:extLst>
      <p:ext uri="{BB962C8B-B14F-4D97-AF65-F5344CB8AC3E}">
        <p14:creationId xmlns:p14="http://schemas.microsoft.com/office/powerpoint/2010/main" val="28972667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9" name="Subtitle 8"/>
          <p:cNvSpPr>
            <a:spLocks noGrp="1"/>
          </p:cNvSpPr>
          <p:nvPr>
            <p:ph type="subTitle" idx="1"/>
          </p:nvPr>
        </p:nvSpPr>
        <p:spPr>
          <a:xfrm>
            <a:off x="2894408" y="2488024"/>
            <a:ext cx="8819172" cy="2465941"/>
          </a:xfrm>
        </p:spPr>
        <p:txBody>
          <a:bodyPr>
            <a:normAutofit/>
          </a:bodyPr>
          <a:lstStyle/>
          <a:p>
            <a:pPr marL="685800" indent="-685800" algn="l">
              <a:buFont typeface="Arial" panose="020B0604020202020204" pitchFamily="34" charset="0"/>
              <a:buChar char="•"/>
            </a:pPr>
            <a:r>
              <a:rPr lang="en-US" sz="5400" dirty="0" smtClean="0">
                <a:solidFill>
                  <a:schemeClr val="bg1"/>
                </a:solidFill>
              </a:rPr>
              <a:t>Next Steps/ Share Out/ Commitment</a:t>
            </a:r>
          </a:p>
          <a:p>
            <a:pPr marL="685800" indent="-685800" algn="l">
              <a:buFont typeface="Arial" panose="020B0604020202020204" pitchFamily="34" charset="0"/>
              <a:buChar char="•"/>
            </a:pPr>
            <a:r>
              <a:rPr lang="en-US" sz="5400" dirty="0" smtClean="0">
                <a:solidFill>
                  <a:schemeClr val="bg1"/>
                </a:solidFill>
              </a:rPr>
              <a:t>Evaluations</a:t>
            </a:r>
          </a:p>
          <a:p>
            <a:pPr marL="685800" indent="-685800" algn="l">
              <a:buFont typeface="Arial" panose="020B0604020202020204" pitchFamily="34" charset="0"/>
              <a:buChar char="•"/>
            </a:pPr>
            <a:endParaRPr lang="en-US" sz="5400" dirty="0">
              <a:solidFill>
                <a:schemeClr val="bg1"/>
              </a:solidFill>
            </a:endParaRPr>
          </a:p>
          <a:p>
            <a:endParaRPr lang="en-US" dirty="0"/>
          </a:p>
        </p:txBody>
      </p:sp>
      <p:sp>
        <p:nvSpPr>
          <p:cNvPr id="5" name="Title 5"/>
          <p:cNvSpPr>
            <a:spLocks noGrp="1"/>
          </p:cNvSpPr>
          <p:nvPr>
            <p:ph type="ctrTitle"/>
          </p:nvPr>
        </p:nvSpPr>
        <p:spPr>
          <a:xfrm>
            <a:off x="3056455" y="704045"/>
            <a:ext cx="8001000" cy="1038225"/>
          </a:xfrm>
          <a:solidFill>
            <a:schemeClr val="tx1"/>
          </a:solidFill>
        </p:spPr>
        <p:txBody>
          <a:bodyPr>
            <a:normAutofit/>
          </a:bodyPr>
          <a:lstStyle/>
          <a:p>
            <a:pPr algn="l"/>
            <a:r>
              <a:rPr lang="en-US" dirty="0" smtClean="0">
                <a:solidFill>
                  <a:schemeClr val="bg1"/>
                </a:solidFill>
              </a:rPr>
              <a:t>Closing</a:t>
            </a:r>
            <a:endParaRPr lang="en-US" dirty="0">
              <a:solidFill>
                <a:schemeClr val="bg1"/>
              </a:solidFill>
            </a:endParaRPr>
          </a:p>
        </p:txBody>
      </p:sp>
    </p:spTree>
    <p:extLst>
      <p:ext uri="{BB962C8B-B14F-4D97-AF65-F5344CB8AC3E}">
        <p14:creationId xmlns:p14="http://schemas.microsoft.com/office/powerpoint/2010/main" val="27529901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5668"/>
            <a:ext cx="2433638" cy="2433638"/>
          </a:xfrm>
          <a:prstGeom prst="rect">
            <a:avLst/>
          </a:prstGeom>
        </p:spPr>
      </p:pic>
      <p:sp>
        <p:nvSpPr>
          <p:cNvPr id="9" name="Title 8"/>
          <p:cNvSpPr>
            <a:spLocks noGrp="1"/>
          </p:cNvSpPr>
          <p:nvPr>
            <p:ph type="ctrTitle"/>
          </p:nvPr>
        </p:nvSpPr>
        <p:spPr>
          <a:xfrm>
            <a:off x="2740819" y="3466618"/>
            <a:ext cx="9144000" cy="2860258"/>
          </a:xfrm>
        </p:spPr>
        <p:txBody>
          <a:bodyPr>
            <a:noAutofit/>
          </a:bodyPr>
          <a:lstStyle/>
          <a:p>
            <a:r>
              <a:rPr lang="en-US" sz="4000" dirty="0" smtClean="0"/>
              <a:t>Thank you for your creativity and commitment!</a:t>
            </a:r>
            <a:br>
              <a:rPr lang="en-US" sz="4000" dirty="0" smtClean="0"/>
            </a:br>
            <a:r>
              <a:rPr lang="en-US" sz="4000" dirty="0" smtClean="0"/>
              <a:t>Special thanks to OSPI Office of Native Education and all of those who came before us. </a:t>
            </a:r>
            <a:endParaRPr lang="en-US" sz="4000" dirty="0"/>
          </a:p>
        </p:txBody>
      </p:sp>
      <p:sp>
        <p:nvSpPr>
          <p:cNvPr id="10" name="TextBox 9"/>
          <p:cNvSpPr txBox="1"/>
          <p:nvPr/>
        </p:nvSpPr>
        <p:spPr>
          <a:xfrm>
            <a:off x="108767" y="983848"/>
            <a:ext cx="2632051" cy="4845809"/>
          </a:xfrm>
          <a:prstGeom prst="rect">
            <a:avLst/>
          </a:prstGeom>
          <a:noFill/>
        </p:spPr>
        <p:txBody>
          <a:bodyPr wrap="square" rtlCol="0">
            <a:spAutoFit/>
          </a:bodyPr>
          <a:lstStyle/>
          <a:p>
            <a:r>
              <a:rPr lang="en-US" sz="3600" dirty="0" smtClean="0">
                <a:solidFill>
                  <a:schemeClr val="bg1"/>
                </a:solidFill>
              </a:rPr>
              <a:t>Please stay in touch:</a:t>
            </a:r>
          </a:p>
          <a:p>
            <a:endParaRPr lang="en-US" dirty="0">
              <a:solidFill>
                <a:schemeClr val="bg1"/>
              </a:solidFill>
            </a:endParaRPr>
          </a:p>
          <a:p>
            <a:r>
              <a:rPr lang="en-US" b="1" dirty="0" smtClean="0">
                <a:solidFill>
                  <a:schemeClr val="bg1"/>
                </a:solidFill>
              </a:rPr>
              <a:t>Crystal Florez, MPA </a:t>
            </a:r>
            <a:r>
              <a:rPr lang="en-US" dirty="0" smtClean="0">
                <a:solidFill>
                  <a:schemeClr val="bg1"/>
                </a:solidFill>
              </a:rPr>
              <a:t>(</a:t>
            </a:r>
            <a:r>
              <a:rPr lang="en-US" dirty="0" err="1" smtClean="0">
                <a:solidFill>
                  <a:schemeClr val="bg1"/>
                </a:solidFill>
              </a:rPr>
              <a:t>Ojibwe</a:t>
            </a:r>
            <a:r>
              <a:rPr lang="en-US" dirty="0" smtClean="0">
                <a:solidFill>
                  <a:schemeClr val="bg1"/>
                </a:solidFill>
              </a:rPr>
              <a:t>)</a:t>
            </a:r>
          </a:p>
          <a:p>
            <a:r>
              <a:rPr lang="en-US" dirty="0" smtClean="0">
                <a:solidFill>
                  <a:schemeClr val="bg1"/>
                </a:solidFill>
              </a:rPr>
              <a:t>crflorez@uw.edu</a:t>
            </a:r>
          </a:p>
          <a:p>
            <a:endParaRPr lang="en-US" dirty="0" smtClean="0">
              <a:solidFill>
                <a:schemeClr val="bg1"/>
              </a:solidFill>
            </a:endParaRPr>
          </a:p>
          <a:p>
            <a:endParaRPr lang="en-US" dirty="0">
              <a:solidFill>
                <a:schemeClr val="bg1"/>
              </a:solidFill>
            </a:endParaRPr>
          </a:p>
          <a:p>
            <a:r>
              <a:rPr lang="en-US" b="1" dirty="0" smtClean="0">
                <a:solidFill>
                  <a:schemeClr val="bg1"/>
                </a:solidFill>
              </a:rPr>
              <a:t>Peggen Frank, MPA</a:t>
            </a:r>
          </a:p>
          <a:p>
            <a:r>
              <a:rPr lang="en-US" dirty="0" smtClean="0">
                <a:solidFill>
                  <a:schemeClr val="bg1"/>
                </a:solidFill>
              </a:rPr>
              <a:t>(Lakota/Arapaho)</a:t>
            </a:r>
          </a:p>
          <a:p>
            <a:r>
              <a:rPr lang="en-US" sz="1600" dirty="0" smtClean="0">
                <a:solidFill>
                  <a:schemeClr val="bg1"/>
                </a:solidFill>
              </a:rPr>
              <a:t>pfrank@salmondefense.org</a:t>
            </a:r>
          </a:p>
          <a:p>
            <a:endParaRPr lang="en-US" dirty="0">
              <a:solidFill>
                <a:schemeClr val="bg1"/>
              </a:solidFill>
            </a:endParaRPr>
          </a:p>
        </p:txBody>
      </p:sp>
    </p:spTree>
    <p:extLst>
      <p:ext uri="{BB962C8B-B14F-4D97-AF65-F5344CB8AC3E}">
        <p14:creationId xmlns:p14="http://schemas.microsoft.com/office/powerpoint/2010/main" val="21650863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8089966" cy="1333712"/>
          </a:xfrm>
          <a:solidFill>
            <a:schemeClr val="tx1"/>
          </a:solidFill>
        </p:spPr>
        <p:txBody>
          <a:bodyPr>
            <a:normAutofit fontScale="90000"/>
          </a:bodyPr>
          <a:lstStyle/>
          <a:p>
            <a:r>
              <a:rPr lang="en-US" dirty="0" smtClean="0">
                <a:solidFill>
                  <a:schemeClr val="bg1"/>
                </a:solidFill>
              </a:rPr>
              <a:t>Since Time Immemorial</a:t>
            </a:r>
            <a:br>
              <a:rPr lang="en-US" dirty="0" smtClean="0">
                <a:solidFill>
                  <a:schemeClr val="bg1"/>
                </a:solidFill>
              </a:rPr>
            </a:br>
            <a:r>
              <a:rPr lang="en-US" dirty="0" smtClean="0">
                <a:solidFill>
                  <a:schemeClr val="bg1"/>
                </a:solidFill>
              </a:rPr>
              <a:t>BINGO</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456645"/>
            <a:ext cx="8089966" cy="2925583"/>
          </a:xfrm>
        </p:spPr>
        <p:txBody>
          <a:bodyPr>
            <a:normAutofit fontScale="92500"/>
          </a:bodyPr>
          <a:lstStyle/>
          <a:p>
            <a:pPr marL="342900" indent="-342900" algn="l">
              <a:buFont typeface="Arial" panose="020B0604020202020204" pitchFamily="34" charset="0"/>
              <a:buChar char="•"/>
            </a:pPr>
            <a:r>
              <a:rPr lang="en-US" sz="3200" dirty="0" smtClean="0">
                <a:solidFill>
                  <a:schemeClr val="bg1"/>
                </a:solidFill>
              </a:rPr>
              <a:t>Sign your name in the center square.</a:t>
            </a:r>
          </a:p>
          <a:p>
            <a:pPr marL="342900" indent="-342900" algn="l">
              <a:buFont typeface="Arial" panose="020B0604020202020204" pitchFamily="34" charset="0"/>
              <a:buChar char="•"/>
            </a:pPr>
            <a:r>
              <a:rPr lang="en-US" sz="3200" dirty="0" smtClean="0">
                <a:solidFill>
                  <a:schemeClr val="bg1"/>
                </a:solidFill>
              </a:rPr>
              <a:t>Sign only one square for another person.</a:t>
            </a:r>
          </a:p>
          <a:p>
            <a:pPr marL="342900" indent="-342900" algn="l">
              <a:buFont typeface="Arial" panose="020B0604020202020204" pitchFamily="34" charset="0"/>
              <a:buChar char="•"/>
            </a:pPr>
            <a:r>
              <a:rPr lang="en-US" sz="3200" dirty="0" smtClean="0">
                <a:solidFill>
                  <a:schemeClr val="bg1"/>
                </a:solidFill>
              </a:rPr>
              <a:t>Learn as you go.</a:t>
            </a:r>
          </a:p>
          <a:p>
            <a:pPr marL="342900" indent="-342900" algn="l">
              <a:buFont typeface="Arial" panose="020B0604020202020204" pitchFamily="34" charset="0"/>
              <a:buChar char="•"/>
            </a:pPr>
            <a:r>
              <a:rPr lang="en-US" sz="3200" dirty="0" smtClean="0">
                <a:solidFill>
                  <a:schemeClr val="bg1"/>
                </a:solidFill>
              </a:rPr>
              <a:t>Going for a blackout, but call out when you have a BINGO in any direction.</a:t>
            </a:r>
          </a:p>
          <a:p>
            <a:endParaRPr lang="en-US" dirty="0"/>
          </a:p>
        </p:txBody>
      </p:sp>
    </p:spTree>
    <p:extLst>
      <p:ext uri="{BB962C8B-B14F-4D97-AF65-F5344CB8AC3E}">
        <p14:creationId xmlns:p14="http://schemas.microsoft.com/office/powerpoint/2010/main" val="4676922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6210300" cy="1038225"/>
          </a:xfrm>
          <a:solidFill>
            <a:schemeClr val="tx1"/>
          </a:solidFill>
        </p:spPr>
        <p:txBody>
          <a:bodyPr>
            <a:normAutofit/>
          </a:bodyPr>
          <a:lstStyle/>
          <a:p>
            <a:pPr algn="l"/>
            <a:r>
              <a:rPr lang="en-US" dirty="0" smtClean="0">
                <a:solidFill>
                  <a:schemeClr val="bg1"/>
                </a:solidFill>
              </a:rPr>
              <a:t>SB 5433</a:t>
            </a:r>
            <a:endParaRPr lang="en-US" dirty="0">
              <a:solidFill>
                <a:schemeClr val="bg1"/>
              </a:solidFill>
            </a:endParaRPr>
          </a:p>
        </p:txBody>
      </p:sp>
      <p:sp>
        <p:nvSpPr>
          <p:cNvPr id="3" name="Footer Placeholder 2"/>
          <p:cNvSpPr>
            <a:spLocks noGrp="1"/>
          </p:cNvSpPr>
          <p:nvPr>
            <p:ph type="ftr" sz="quarter" idx="11"/>
          </p:nvPr>
        </p:nvSpPr>
        <p:spPr>
          <a:xfrm>
            <a:off x="4430315" y="6096602"/>
            <a:ext cx="5388769" cy="372961"/>
          </a:xfrm>
        </p:spPr>
        <p:txBody>
          <a:bodyPr/>
          <a:lstStyle/>
          <a:p>
            <a:pPr algn="l"/>
            <a:r>
              <a:rPr lang="en-US" dirty="0">
                <a:solidFill>
                  <a:schemeClr val="bg1"/>
                </a:solidFill>
              </a:rPr>
              <a:t>http://www.tvw.org/watch/?customID=2015060041</a:t>
            </a:r>
          </a:p>
        </p:txBody>
      </p:sp>
      <p:pic>
        <p:nvPicPr>
          <p:cNvPr id="8" name="Picture 16" descr="SB5433 Cli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23936"/>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573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 y="704045"/>
            <a:ext cx="2433638" cy="2433638"/>
          </a:xfrm>
          <a:prstGeom prst="rect">
            <a:avLst/>
          </a:prstGeom>
        </p:spPr>
      </p:pic>
      <p:sp>
        <p:nvSpPr>
          <p:cNvPr id="6" name="Title 5"/>
          <p:cNvSpPr>
            <a:spLocks noGrp="1"/>
          </p:cNvSpPr>
          <p:nvPr>
            <p:ph type="ctrTitle"/>
          </p:nvPr>
        </p:nvSpPr>
        <p:spPr>
          <a:xfrm>
            <a:off x="2894409" y="704045"/>
            <a:ext cx="6210300" cy="1038225"/>
          </a:xfrm>
          <a:solidFill>
            <a:schemeClr val="tx1"/>
          </a:solidFill>
        </p:spPr>
        <p:txBody>
          <a:bodyPr>
            <a:normAutofit/>
          </a:bodyPr>
          <a:lstStyle/>
          <a:p>
            <a:pPr algn="l"/>
            <a:r>
              <a:rPr lang="en-US" dirty="0" smtClean="0">
                <a:solidFill>
                  <a:schemeClr val="bg1"/>
                </a:solidFill>
              </a:rPr>
              <a:t>Foundation</a:t>
            </a:r>
            <a:endParaRPr lang="en-US" dirty="0">
              <a:solidFill>
                <a:schemeClr val="bg1"/>
              </a:solidFill>
            </a:endParaRPr>
          </a:p>
        </p:txBody>
      </p:sp>
      <p:sp>
        <p:nvSpPr>
          <p:cNvPr id="3" name="Footer Placeholder 2"/>
          <p:cNvSpPr>
            <a:spLocks noGrp="1"/>
          </p:cNvSpPr>
          <p:nvPr>
            <p:ph type="ftr" sz="quarter" idx="11"/>
          </p:nvPr>
        </p:nvSpPr>
        <p:spPr>
          <a:xfrm>
            <a:off x="2740819" y="6356350"/>
            <a:ext cx="9053784" cy="385580"/>
          </a:xfrm>
        </p:spPr>
        <p:txBody>
          <a:bodyPr/>
          <a:lstStyle/>
          <a:p>
            <a:r>
              <a:rPr lang="en-US" dirty="0" smtClean="0"/>
              <a:t>STI Curriculum:  Train-the-Trainers                                          [2016-17 UW-Tacoma Core/Time/Digital Component] cf.pf.2016</a:t>
            </a:r>
            <a:endParaRPr lang="en-US" dirty="0"/>
          </a:p>
        </p:txBody>
      </p:sp>
      <p:sp>
        <p:nvSpPr>
          <p:cNvPr id="9" name="Subtitle 8"/>
          <p:cNvSpPr>
            <a:spLocks noGrp="1"/>
          </p:cNvSpPr>
          <p:nvPr>
            <p:ph type="subTitle" idx="1"/>
          </p:nvPr>
        </p:nvSpPr>
        <p:spPr>
          <a:xfrm>
            <a:off x="2894409" y="2456645"/>
            <a:ext cx="8089966" cy="2925583"/>
          </a:xfrm>
        </p:spPr>
        <p:txBody>
          <a:bodyPr/>
          <a:lstStyle/>
          <a:p>
            <a:r>
              <a:rPr lang="en-US" altLang="en-US" sz="4000" dirty="0" smtClean="0">
                <a:solidFill>
                  <a:srgbClr val="000000"/>
                </a:solidFill>
                <a:sym typeface="Arial" panose="020B0604020202020204" pitchFamily="34" charset="0"/>
              </a:rPr>
              <a:t>Treaty obligation* meets </a:t>
            </a:r>
            <a:r>
              <a:rPr lang="en-US" altLang="en-US" sz="4000" dirty="0" smtClean="0">
                <a:solidFill>
                  <a:srgbClr val="000000"/>
                </a:solidFill>
              </a:rPr>
              <a:t>tragic </a:t>
            </a:r>
            <a:r>
              <a:rPr lang="en-US" altLang="en-US" sz="4000" dirty="0" smtClean="0">
                <a:solidFill>
                  <a:srgbClr val="000000"/>
                </a:solidFill>
                <a:sym typeface="Arial" panose="020B0604020202020204" pitchFamily="34" charset="0"/>
              </a:rPr>
              <a:t>educational policy</a:t>
            </a:r>
          </a:p>
          <a:p>
            <a:endParaRPr lang="en-US" dirty="0"/>
          </a:p>
        </p:txBody>
      </p:sp>
    </p:spTree>
    <p:extLst>
      <p:ext uri="{BB962C8B-B14F-4D97-AF65-F5344CB8AC3E}">
        <p14:creationId xmlns:p14="http://schemas.microsoft.com/office/powerpoint/2010/main" val="2793427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0"/>
            <a:ext cx="274081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2894409" y="702034"/>
            <a:ext cx="8089966" cy="1020488"/>
          </a:xfrm>
          <a:solidFill>
            <a:schemeClr val="tx1"/>
          </a:solidFill>
        </p:spPr>
        <p:txBody>
          <a:bodyPr>
            <a:noAutofit/>
          </a:bodyPr>
          <a:lstStyle/>
          <a:p>
            <a:pPr algn="l"/>
            <a:r>
              <a:rPr lang="en-US" altLang="en-US" sz="4400"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Miseducation of Native People</a:t>
            </a:r>
            <a:endParaRPr lang="en-US" sz="1600" dirty="0">
              <a:solidFill>
                <a:schemeClr val="bg1"/>
              </a:solidFill>
            </a:endParaRPr>
          </a:p>
        </p:txBody>
      </p:sp>
      <p:sp>
        <p:nvSpPr>
          <p:cNvPr id="9" name="Subtitle 8"/>
          <p:cNvSpPr>
            <a:spLocks noGrp="1"/>
          </p:cNvSpPr>
          <p:nvPr>
            <p:ph type="subTitle" idx="1"/>
          </p:nvPr>
        </p:nvSpPr>
        <p:spPr>
          <a:xfrm>
            <a:off x="2894408" y="2456645"/>
            <a:ext cx="8727311" cy="2858321"/>
          </a:xfrm>
        </p:spPr>
        <p:txBody>
          <a:bodyPr>
            <a:normAutofit lnSpcReduction="10000"/>
          </a:bodyPr>
          <a:lstStyle/>
          <a:p>
            <a:pPr marL="342900" indent="-342900" algn="l">
              <a:buFont typeface="Courier New" panose="02070309020205020404" pitchFamily="49" charset="0"/>
              <a:buChar char="o"/>
            </a:pPr>
            <a:r>
              <a:rPr lang="en-US" sz="2200" b="1" dirty="0" smtClean="0">
                <a:solidFill>
                  <a:schemeClr val="bg1"/>
                </a:solidFill>
              </a:rPr>
              <a:t>Native children survived mass genocide in the name of civilization</a:t>
            </a:r>
          </a:p>
          <a:p>
            <a:pPr marL="342900" indent="-342900" algn="l">
              <a:buFont typeface="Courier New" panose="02070309020205020404" pitchFamily="49" charset="0"/>
              <a:buChar char="o"/>
            </a:pPr>
            <a:r>
              <a:rPr lang="en-US" sz="2200" b="1" dirty="0" smtClean="0">
                <a:solidFill>
                  <a:schemeClr val="bg1"/>
                </a:solidFill>
              </a:rPr>
              <a:t>Boarding school era</a:t>
            </a:r>
          </a:p>
          <a:p>
            <a:pPr marL="800100" lvl="1" indent="-342900" algn="l">
              <a:buFont typeface="Courier New" panose="02070309020205020404" pitchFamily="49" charset="0"/>
              <a:buChar char="o"/>
            </a:pPr>
            <a:r>
              <a:rPr lang="en-US" sz="1800" dirty="0">
                <a:solidFill>
                  <a:schemeClr val="bg1"/>
                </a:solidFill>
              </a:rPr>
              <a:t>C</a:t>
            </a:r>
            <a:r>
              <a:rPr lang="en-US" sz="1800" dirty="0" smtClean="0">
                <a:solidFill>
                  <a:schemeClr val="bg1"/>
                </a:solidFill>
              </a:rPr>
              <a:t>hildren removed &amp; placed in residential schools, far from their homes</a:t>
            </a:r>
          </a:p>
          <a:p>
            <a:pPr marL="342900" indent="-342900" algn="l">
              <a:buFont typeface="Courier New" panose="02070309020205020404" pitchFamily="49" charset="0"/>
              <a:buChar char="o"/>
            </a:pPr>
            <a:r>
              <a:rPr lang="en-US" sz="2200" b="1" dirty="0" smtClean="0">
                <a:solidFill>
                  <a:schemeClr val="bg1"/>
                </a:solidFill>
              </a:rPr>
              <a:t>Public schools emphasize a one size fits all </a:t>
            </a:r>
          </a:p>
          <a:p>
            <a:pPr marL="800100" lvl="1" indent="-342900" algn="l">
              <a:buFont typeface="Courier New" panose="02070309020205020404" pitchFamily="49" charset="0"/>
              <a:buChar char="o"/>
            </a:pPr>
            <a:r>
              <a:rPr lang="en-US" sz="1800" dirty="0" smtClean="0">
                <a:solidFill>
                  <a:schemeClr val="bg1"/>
                </a:solidFill>
              </a:rPr>
              <a:t>Eurocentric paradigm</a:t>
            </a:r>
          </a:p>
          <a:p>
            <a:r>
              <a:rPr lang="en-US" dirty="0" smtClean="0"/>
              <a:t>Ignores diversity of worldviews &amp; ways of knowing. </a:t>
            </a:r>
          </a:p>
          <a:p>
            <a:endParaRPr lang="en-US" dirty="0"/>
          </a:p>
        </p:txBody>
      </p:sp>
      <p:pic>
        <p:nvPicPr>
          <p:cNvPr id="8" name="Shape 146"/>
          <p:cNvPicPr preferRelativeResize="0"/>
          <p:nvPr/>
        </p:nvPicPr>
        <p:blipFill rotWithShape="1">
          <a:blip r:embed="rId3">
            <a:alphaModFix/>
          </a:blip>
          <a:srcRect/>
          <a:stretch/>
        </p:blipFill>
        <p:spPr>
          <a:xfrm>
            <a:off x="271826" y="704045"/>
            <a:ext cx="2197163" cy="2206541"/>
          </a:xfrm>
          <a:prstGeom prst="ellipse">
            <a:avLst/>
          </a:prstGeom>
          <a:noFill/>
          <a:ln w="63500" cap="rnd" cmpd="sng">
            <a:solidFill>
              <a:srgbClr val="333333"/>
            </a:solidFill>
            <a:prstDash val="solid"/>
            <a:round/>
            <a:headEnd type="none" w="med" len="med"/>
            <a:tailEnd type="none" w="med" len="med"/>
          </a:ln>
        </p:spPr>
      </p:pic>
      <p:sp>
        <p:nvSpPr>
          <p:cNvPr id="2" name="TextBox 1"/>
          <p:cNvSpPr txBox="1"/>
          <p:nvPr/>
        </p:nvSpPr>
        <p:spPr>
          <a:xfrm>
            <a:off x="153589" y="3191308"/>
            <a:ext cx="2433638" cy="2123658"/>
          </a:xfrm>
          <a:prstGeom prst="rect">
            <a:avLst/>
          </a:prstGeom>
          <a:noFill/>
        </p:spPr>
        <p:txBody>
          <a:bodyPr wrap="square" rtlCol="0">
            <a:spAutoFit/>
          </a:bodyPr>
          <a:lstStyle/>
          <a:p>
            <a:r>
              <a:rPr lang="en-US" sz="2800" dirty="0">
                <a:latin typeface="Tw Cen MT" panose="020B0602020104020603" pitchFamily="34" charset="0"/>
              </a:rPr>
              <a:t>“Kill the Indian, and Save the Man”</a:t>
            </a:r>
          </a:p>
          <a:p>
            <a:r>
              <a:rPr lang="en-US" sz="1600" dirty="0"/>
              <a:t>—</a:t>
            </a:r>
            <a:r>
              <a:rPr lang="en-US" sz="1400" dirty="0"/>
              <a:t>Capt. Richard H. Pratt on the Education of Native Americans</a:t>
            </a:r>
          </a:p>
        </p:txBody>
      </p:sp>
      <p:sp>
        <p:nvSpPr>
          <p:cNvPr id="5" name="TextBox 4"/>
          <p:cNvSpPr txBox="1"/>
          <p:nvPr/>
        </p:nvSpPr>
        <p:spPr>
          <a:xfrm>
            <a:off x="2894409" y="5716241"/>
            <a:ext cx="8727311" cy="800219"/>
          </a:xfrm>
          <a:prstGeom prst="rect">
            <a:avLst/>
          </a:prstGeom>
          <a:noFill/>
        </p:spPr>
        <p:txBody>
          <a:bodyPr wrap="square" rtlCol="0">
            <a:spAutoFit/>
          </a:bodyPr>
          <a:lstStyle/>
          <a:p>
            <a:r>
              <a:rPr lang="en-US" altLang="en-US" sz="1600" b="1"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From Where the Sun Rises: </a:t>
            </a:r>
          </a:p>
          <a:p>
            <a:r>
              <a:rPr lang="en-US" altLang="en-US" sz="1600" i="1" dirty="0">
                <a:solidFill>
                  <a:srgbClr val="000000"/>
                </a:solidFill>
                <a:ea typeface="ＭＳ Ｐゴシック" panose="020B0600070205080204" pitchFamily="34" charset="-128"/>
                <a:cs typeface="Arial" panose="020B0604020202020204" pitchFamily="34" charset="0"/>
                <a:sym typeface="Arial" panose="020B0604020202020204" pitchFamily="34" charset="0"/>
              </a:rPr>
              <a:t>Addressing the Educational Achievement of Native Americans in Washington State </a:t>
            </a:r>
          </a:p>
          <a:p>
            <a:r>
              <a:rPr lang="en-US" altLang="en-US" sz="1400" dirty="0" err="1"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CHiXapkaid</a:t>
            </a:r>
            <a:r>
              <a:rPr lang="en-US" altLang="en-US" sz="1400" dirty="0" smtClean="0">
                <a:solidFill>
                  <a:srgbClr val="000000"/>
                </a:solidFill>
                <a:ea typeface="ＭＳ Ｐゴシック" panose="020B0600070205080204" pitchFamily="34" charset="-128"/>
                <a:cs typeface="Arial" panose="020B0604020202020204" pitchFamily="34" charset="0"/>
                <a:sym typeface="Arial" panose="020B0604020202020204" pitchFamily="34" charset="0"/>
              </a:rPr>
              <a:t> (Dr. Michael Pavel), et. al</a:t>
            </a:r>
            <a:endParaRPr lang="en-US" sz="1400" dirty="0"/>
          </a:p>
        </p:txBody>
      </p:sp>
    </p:spTree>
    <p:extLst>
      <p:ext uri="{BB962C8B-B14F-4D97-AF65-F5344CB8AC3E}">
        <p14:creationId xmlns:p14="http://schemas.microsoft.com/office/powerpoint/2010/main" val="37715805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3NA">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T3NA</Template>
  <TotalTime>6422</TotalTime>
  <Words>3137</Words>
  <Application>Microsoft Office PowerPoint</Application>
  <PresentationFormat>Widescreen</PresentationFormat>
  <Paragraphs>439</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MS PGothic</vt:lpstr>
      <vt:lpstr>Arial</vt:lpstr>
      <vt:lpstr>Calibri</vt:lpstr>
      <vt:lpstr>Century Gothic</vt:lpstr>
      <vt:lpstr>Courier New</vt:lpstr>
      <vt:lpstr>Times New Roman</vt:lpstr>
      <vt:lpstr>Tw Cen MT</vt:lpstr>
      <vt:lpstr>T3NA</vt:lpstr>
      <vt:lpstr>Since Time Immemorial Curriculum Train-the-Trainers Session</vt:lpstr>
      <vt:lpstr>Welcome</vt:lpstr>
      <vt:lpstr>Introductions</vt:lpstr>
      <vt:lpstr>That’s Me</vt:lpstr>
      <vt:lpstr>STI Train-the-Trainer Objectives</vt:lpstr>
      <vt:lpstr>Since Time Immemorial BINGO</vt:lpstr>
      <vt:lpstr>SB 5433</vt:lpstr>
      <vt:lpstr>Foundation</vt:lpstr>
      <vt:lpstr>Miseducation of Native People</vt:lpstr>
      <vt:lpstr>Miseducation of Native People</vt:lpstr>
      <vt:lpstr>Current Federal Reports Mirror Continuing Issues</vt:lpstr>
      <vt:lpstr>What is currently taught in schools?</vt:lpstr>
      <vt:lpstr>Government-to-Government</vt:lpstr>
      <vt:lpstr> 1989 CENTENNIAL ACCORD &amp;  1999 MILLENNIAL AGREEMENT</vt:lpstr>
      <vt:lpstr>House Bill 1495|passed 2005</vt:lpstr>
      <vt:lpstr>Senate Bill 5433</vt:lpstr>
      <vt:lpstr>From Where the Sun Rises</vt:lpstr>
      <vt:lpstr>Benefits of Teaching Native History, Language, and Culture in All Schools</vt:lpstr>
      <vt:lpstr>Partnering with  Local Tribes</vt:lpstr>
      <vt:lpstr>Guiding Principals</vt:lpstr>
      <vt:lpstr>PowerPoint Presentation</vt:lpstr>
      <vt:lpstr>PowerPoint Presentation</vt:lpstr>
      <vt:lpstr> Sacred Spaces Lesson</vt:lpstr>
      <vt:lpstr>Connect Head With Heart With Hands For Learning</vt:lpstr>
      <vt:lpstr>PowerPoint Presentation</vt:lpstr>
      <vt:lpstr>Co-Responsibility</vt:lpstr>
      <vt:lpstr>Tribal Relationship Building</vt:lpstr>
      <vt:lpstr>Closing</vt:lpstr>
      <vt:lpstr>Deepening Our Understanding of Tribal Sovereignty</vt:lpstr>
      <vt:lpstr>Powers  Inherent  to Sovereigns</vt:lpstr>
      <vt:lpstr>Right or Privilege Activity</vt:lpstr>
      <vt:lpstr>Sovereignty affects every issue Tribes face, such as…</vt:lpstr>
      <vt:lpstr>Essential Questions</vt:lpstr>
      <vt:lpstr>PowerPoint Presentation</vt:lpstr>
      <vt:lpstr>I Can Do That!</vt:lpstr>
      <vt:lpstr>STI Tribal Sovereignty Curriculum Structure</vt:lpstr>
      <vt:lpstr>STI Aligned Required Civics CBAs</vt:lpstr>
      <vt:lpstr>General Considerations</vt:lpstr>
      <vt:lpstr>Navigating the  “Since Time Immemorial” Website</vt:lpstr>
      <vt:lpstr>Scavenger Hunt Activity</vt:lpstr>
      <vt:lpstr>Treaties and Treaty Responsibilities</vt:lpstr>
      <vt:lpstr>Powers Retained by Tribes</vt:lpstr>
      <vt:lpstr>United States Constitution, Article I</vt:lpstr>
      <vt:lpstr>United States Constitution, Article VI</vt:lpstr>
      <vt:lpstr>Did you know?</vt:lpstr>
      <vt:lpstr>Multiple Perspectives</vt:lpstr>
      <vt:lpstr>Boldt Decision Role Play</vt:lpstr>
      <vt:lpstr>Did you know?</vt:lpstr>
      <vt:lpstr>PowerPoint Presentation</vt:lpstr>
      <vt:lpstr>Canons of Treaty Law</vt:lpstr>
      <vt:lpstr>Misconceptions of Treaties in Washington State</vt:lpstr>
      <vt:lpstr>Retroactively Asserting Tribal Sovereignty</vt:lpstr>
      <vt:lpstr>Lesson Planning</vt:lpstr>
      <vt:lpstr>“Repatriating Ourselves”</vt:lpstr>
      <vt:lpstr>Since Time Immemorial BINGO</vt:lpstr>
      <vt:lpstr>Since Time Immemorial BINGO</vt:lpstr>
      <vt:lpstr>Closing</vt:lpstr>
      <vt:lpstr>Thank you for your creativity and commitment! Special thanks to OSPI Office of Native Education and all of those who came before us. </vt:lpstr>
    </vt:vector>
  </TitlesOfParts>
  <Company>Technology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Since Time Immemorial Curriculum Policy Implementation Analysis</dc:title>
  <dc:creator>Florez, Crystal</dc:creator>
  <cp:lastModifiedBy>Florez, Crystal</cp:lastModifiedBy>
  <cp:revision>63</cp:revision>
  <cp:lastPrinted>2016-10-21T13:46:50Z</cp:lastPrinted>
  <dcterms:created xsi:type="dcterms:W3CDTF">2016-03-06T18:24:49Z</dcterms:created>
  <dcterms:modified xsi:type="dcterms:W3CDTF">2016-10-24T02:44:11Z</dcterms:modified>
</cp:coreProperties>
</file>