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handoutMasterIdLst>
    <p:handoutMasterId r:id="rId28"/>
  </p:handoutMasterIdLst>
  <p:sldIdLst>
    <p:sldId id="256" r:id="rId2"/>
    <p:sldId id="334" r:id="rId3"/>
    <p:sldId id="257" r:id="rId4"/>
    <p:sldId id="258" r:id="rId5"/>
    <p:sldId id="330" r:id="rId6"/>
    <p:sldId id="303" r:id="rId7"/>
    <p:sldId id="304" r:id="rId8"/>
    <p:sldId id="323" r:id="rId9"/>
    <p:sldId id="314" r:id="rId10"/>
    <p:sldId id="322" r:id="rId11"/>
    <p:sldId id="315" r:id="rId12"/>
    <p:sldId id="319" r:id="rId13"/>
    <p:sldId id="316" r:id="rId14"/>
    <p:sldId id="326" r:id="rId15"/>
    <p:sldId id="317" r:id="rId16"/>
    <p:sldId id="321" r:id="rId17"/>
    <p:sldId id="309" r:id="rId18"/>
    <p:sldId id="324" r:id="rId19"/>
    <p:sldId id="307" r:id="rId20"/>
    <p:sldId id="308" r:id="rId21"/>
    <p:sldId id="332" r:id="rId22"/>
    <p:sldId id="333" r:id="rId23"/>
    <p:sldId id="331" r:id="rId24"/>
    <p:sldId id="327" r:id="rId25"/>
    <p:sldId id="263" r:id="rId26"/>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74"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6D43B9BB-DDB3-496D-9B79-8BAA61AE3EC4}" type="datetimeFigureOut">
              <a:rPr lang="en-US" smtClean="0"/>
              <a:t>11/1/2016</a:t>
            </a:fld>
            <a:endParaRPr lang="en-US"/>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1215489A-5F9D-4546-B4BD-2421B8832D0A}" type="slidenum">
              <a:rPr lang="en-US" smtClean="0"/>
              <a:t>‹#›</a:t>
            </a:fld>
            <a:endParaRPr lang="en-US"/>
          </a:p>
        </p:txBody>
      </p:sp>
    </p:spTree>
    <p:extLst>
      <p:ext uri="{BB962C8B-B14F-4D97-AF65-F5344CB8AC3E}">
        <p14:creationId xmlns:p14="http://schemas.microsoft.com/office/powerpoint/2010/main" val="4123322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468DCEA5-217F-4072-92D5-EC2D7370E078}" type="datetimeFigureOut">
              <a:rPr lang="en-US" smtClean="0"/>
              <a:t>11/1/2016</a:t>
            </a:fld>
            <a:endParaRPr lang="en-US"/>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65C8460E-0281-4D47-A303-534F50FE06EB}" type="slidenum">
              <a:rPr lang="en-US" smtClean="0"/>
              <a:t>‹#›</a:t>
            </a:fld>
            <a:endParaRPr lang="en-US"/>
          </a:p>
        </p:txBody>
      </p:sp>
    </p:spTree>
    <p:extLst>
      <p:ext uri="{BB962C8B-B14F-4D97-AF65-F5344CB8AC3E}">
        <p14:creationId xmlns:p14="http://schemas.microsoft.com/office/powerpoint/2010/main" val="422557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704B94-0ADB-42B9-AB96-A718017BC8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07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B7ED1-2A95-4682-8FB2-CB0446CE48A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04B94-0ADB-42B9-AB96-A718017BC8C1}" type="slidenum">
              <a:rPr lang="en-US" smtClean="0"/>
              <a:t>‹#›</a:t>
            </a:fld>
            <a:endParaRPr lang="en-US"/>
          </a:p>
        </p:txBody>
      </p:sp>
    </p:spTree>
    <p:extLst>
      <p:ext uri="{BB962C8B-B14F-4D97-AF65-F5344CB8AC3E}">
        <p14:creationId xmlns:p14="http://schemas.microsoft.com/office/powerpoint/2010/main" val="98802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11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726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spTree>
    <p:extLst>
      <p:ext uri="{BB962C8B-B14F-4D97-AF65-F5344CB8AC3E}">
        <p14:creationId xmlns:p14="http://schemas.microsoft.com/office/powerpoint/2010/main" val="102289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1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38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9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13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spTree>
    <p:extLst>
      <p:ext uri="{BB962C8B-B14F-4D97-AF65-F5344CB8AC3E}">
        <p14:creationId xmlns:p14="http://schemas.microsoft.com/office/powerpoint/2010/main" val="233537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B7ED1-2A95-4682-8FB2-CB0446CE48A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04B94-0ADB-42B9-AB96-A718017BC8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05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CB7ED1-2A95-4682-8FB2-CB0446CE48A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04B94-0ADB-42B9-AB96-A718017BC8C1}" type="slidenum">
              <a:rPr lang="en-US" smtClean="0"/>
              <a:t>‹#›</a:t>
            </a:fld>
            <a:endParaRPr lang="en-US"/>
          </a:p>
        </p:txBody>
      </p:sp>
    </p:spTree>
    <p:extLst>
      <p:ext uri="{BB962C8B-B14F-4D97-AF65-F5344CB8AC3E}">
        <p14:creationId xmlns:p14="http://schemas.microsoft.com/office/powerpoint/2010/main" val="311114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CB7ED1-2A95-4682-8FB2-CB0446CE48AB}"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04B94-0ADB-42B9-AB96-A718017BC8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21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CB7ED1-2A95-4682-8FB2-CB0446CE48AB}"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04B94-0ADB-42B9-AB96-A718017BC8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6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B7ED1-2A95-4682-8FB2-CB0446CE48AB}"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04B94-0ADB-42B9-AB96-A718017BC8C1}" type="slidenum">
              <a:rPr lang="en-US" smtClean="0"/>
              <a:t>‹#›</a:t>
            </a:fld>
            <a:endParaRPr lang="en-US"/>
          </a:p>
        </p:txBody>
      </p:sp>
    </p:spTree>
    <p:extLst>
      <p:ext uri="{BB962C8B-B14F-4D97-AF65-F5344CB8AC3E}">
        <p14:creationId xmlns:p14="http://schemas.microsoft.com/office/powerpoint/2010/main" val="209185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B7ED1-2A95-4682-8FB2-CB0446CE48A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04B94-0ADB-42B9-AB96-A718017BC8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34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B7ED1-2A95-4682-8FB2-CB0446CE48A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04B94-0ADB-42B9-AB96-A718017BC8C1}" type="slidenum">
              <a:rPr lang="en-US" smtClean="0"/>
              <a:t>‹#›</a:t>
            </a:fld>
            <a:endParaRPr lang="en-US"/>
          </a:p>
        </p:txBody>
      </p:sp>
    </p:spTree>
    <p:extLst>
      <p:ext uri="{BB962C8B-B14F-4D97-AF65-F5344CB8AC3E}">
        <p14:creationId xmlns:p14="http://schemas.microsoft.com/office/powerpoint/2010/main" val="422757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CB7ED1-2A95-4682-8FB2-CB0446CE48AB}" type="datetimeFigureOut">
              <a:rPr lang="en-US" smtClean="0"/>
              <a:t>11/1/2016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704B94-0ADB-42B9-AB96-A718017BC8C1}" type="slidenum">
              <a:rPr lang="en-US" smtClean="0"/>
              <a:t>‹#›</a:t>
            </a:fld>
            <a:endParaRPr lang="en-US"/>
          </a:p>
        </p:txBody>
      </p:sp>
    </p:spTree>
    <p:extLst>
      <p:ext uri="{BB962C8B-B14F-4D97-AF65-F5344CB8AC3E}">
        <p14:creationId xmlns:p14="http://schemas.microsoft.com/office/powerpoint/2010/main" val="19038298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marterbalancedlibrary.org/content/geometry-congruence-clarify-intended-learn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marterbalancedlibrary.org/content/understanding-formative-assessment-proc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smarterbalanced.org/wp-content/uploads/2015/09/Formative-Assessment-Process.pdf" TargetMode="External"/><Relationship Id="rId2" Type="http://schemas.openxmlformats.org/officeDocument/2006/relationships/hyperlink" Target="https://www.teachingchannel.org/blog/2015/01/30/formative-assessment-practices-sba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The Formative Assessment Process</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Dr. Belinda Louie </a:t>
            </a:r>
          </a:p>
          <a:p>
            <a:r>
              <a:rPr lang="en-US" dirty="0" smtClean="0"/>
              <a:t>Karlyn Davis-Welton, M Ed</a:t>
            </a:r>
          </a:p>
          <a:p>
            <a:r>
              <a:rPr lang="en-US" dirty="0" smtClean="0"/>
              <a:t>Fall Institute 2016</a:t>
            </a:r>
          </a:p>
        </p:txBody>
      </p:sp>
    </p:spTree>
    <p:extLst>
      <p:ext uri="{BB962C8B-B14F-4D97-AF65-F5344CB8AC3E}">
        <p14:creationId xmlns:p14="http://schemas.microsoft.com/office/powerpoint/2010/main" val="190892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57" y="724387"/>
            <a:ext cx="9591098" cy="53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60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Elicit Evidence</a:t>
            </a:r>
            <a:endParaRPr lang="en-US" b="1" dirty="0">
              <a:solidFill>
                <a:srgbClr val="0070C0"/>
              </a:solidFill>
            </a:endParaRPr>
          </a:p>
        </p:txBody>
      </p:sp>
      <p:sp>
        <p:nvSpPr>
          <p:cNvPr id="3" name="Content Placeholder 2"/>
          <p:cNvSpPr>
            <a:spLocks noGrp="1"/>
          </p:cNvSpPr>
          <p:nvPr>
            <p:ph idx="1"/>
          </p:nvPr>
        </p:nvSpPr>
        <p:spPr/>
        <p:txBody>
          <a:bodyPr/>
          <a:lstStyle/>
          <a:p>
            <a:pPr marL="0" indent="0">
              <a:buNone/>
            </a:pPr>
            <a:r>
              <a:rPr lang="en-US" sz="2800" dirty="0" smtClean="0"/>
              <a:t>Interactions </a:t>
            </a:r>
            <a:r>
              <a:rPr lang="en-US" sz="2800" dirty="0"/>
              <a:t>with </a:t>
            </a:r>
            <a:r>
              <a:rPr lang="en-US" sz="2800" dirty="0" smtClean="0"/>
              <a:t>students by </a:t>
            </a:r>
            <a:r>
              <a:rPr lang="en-US" sz="2800" dirty="0"/>
              <a:t>using </a:t>
            </a:r>
            <a:r>
              <a:rPr lang="en-US" sz="2800" dirty="0" smtClean="0"/>
              <a:t>…</a:t>
            </a:r>
          </a:p>
          <a:p>
            <a:pPr lvl="1">
              <a:buFontTx/>
              <a:buChar char="-"/>
            </a:pPr>
            <a:r>
              <a:rPr lang="en-US" sz="2800" dirty="0" smtClean="0"/>
              <a:t>Appropriate </a:t>
            </a:r>
            <a:r>
              <a:rPr lang="en-US" sz="2800" dirty="0"/>
              <a:t>questioning </a:t>
            </a:r>
            <a:r>
              <a:rPr lang="en-US" sz="2800" dirty="0" smtClean="0"/>
              <a:t>strategies</a:t>
            </a:r>
          </a:p>
          <a:p>
            <a:pPr lvl="1">
              <a:buFontTx/>
              <a:buChar char="-"/>
            </a:pPr>
            <a:r>
              <a:rPr lang="en-US" sz="2800" dirty="0"/>
              <a:t>F</a:t>
            </a:r>
            <a:r>
              <a:rPr lang="en-US" sz="2800" dirty="0" smtClean="0"/>
              <a:t>ocused </a:t>
            </a:r>
            <a:r>
              <a:rPr lang="en-US" sz="2800" dirty="0"/>
              <a:t>observations of </a:t>
            </a:r>
            <a:r>
              <a:rPr lang="en-US" sz="2800" dirty="0" smtClean="0"/>
              <a:t>students</a:t>
            </a:r>
          </a:p>
          <a:p>
            <a:pPr lvl="1">
              <a:buFontTx/>
              <a:buChar char="-"/>
            </a:pPr>
            <a:r>
              <a:rPr lang="en-US" sz="2800" dirty="0"/>
              <a:t>L</a:t>
            </a:r>
            <a:r>
              <a:rPr lang="en-US" sz="2800" dirty="0" smtClean="0"/>
              <a:t>ooking </a:t>
            </a:r>
            <a:r>
              <a:rPr lang="en-US" sz="2800" dirty="0"/>
              <a:t>at student work and analyzing it. </a:t>
            </a:r>
            <a:endParaRPr lang="en-US" sz="2800" dirty="0" smtClean="0"/>
          </a:p>
          <a:p>
            <a:endParaRPr lang="en-US" dirty="0"/>
          </a:p>
        </p:txBody>
      </p:sp>
    </p:spTree>
    <p:extLst>
      <p:ext uri="{BB962C8B-B14F-4D97-AF65-F5344CB8AC3E}">
        <p14:creationId xmlns:p14="http://schemas.microsoft.com/office/powerpoint/2010/main" val="268285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081" y="715619"/>
            <a:ext cx="9687502" cy="544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67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Interpret Evidence</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sz="3200" dirty="0"/>
              <a:t>Once evidence is elicited, it must </a:t>
            </a:r>
            <a:r>
              <a:rPr lang="en-US" sz="3200" dirty="0" smtClean="0"/>
              <a:t>be interpreted </a:t>
            </a:r>
            <a:r>
              <a:rPr lang="en-US" sz="3200" dirty="0"/>
              <a:t>to determine where students are in relation to the learning target and success criteria. </a:t>
            </a:r>
          </a:p>
        </p:txBody>
      </p:sp>
    </p:spTree>
    <p:extLst>
      <p:ext uri="{BB962C8B-B14F-4D97-AF65-F5344CB8AC3E}">
        <p14:creationId xmlns:p14="http://schemas.microsoft.com/office/powerpoint/2010/main" val="130157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formative assessment pro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formative assessment process"/>
          <p:cNvSpPr>
            <a:spLocks noChangeAspect="1" noChangeArrowheads="1"/>
          </p:cNvSpPr>
          <p:nvPr/>
        </p:nvSpPr>
        <p:spPr bwMode="auto">
          <a:xfrm>
            <a:off x="1877002" y="1576965"/>
            <a:ext cx="1250662" cy="1250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36" y="748741"/>
            <a:ext cx="9573202" cy="538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475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Act on Evidence</a:t>
            </a:r>
            <a:endParaRPr lang="en-US" b="1" dirty="0">
              <a:solidFill>
                <a:srgbClr val="0070C0"/>
              </a:solidFill>
            </a:endParaRPr>
          </a:p>
        </p:txBody>
      </p:sp>
      <p:sp>
        <p:nvSpPr>
          <p:cNvPr id="3" name="Content Placeholder 2"/>
          <p:cNvSpPr>
            <a:spLocks noGrp="1"/>
          </p:cNvSpPr>
          <p:nvPr>
            <p:ph idx="1"/>
          </p:nvPr>
        </p:nvSpPr>
        <p:spPr/>
        <p:txBody>
          <a:bodyPr>
            <a:noAutofit/>
          </a:bodyPr>
          <a:lstStyle/>
          <a:p>
            <a:r>
              <a:rPr lang="en-US" sz="2800" dirty="0"/>
              <a:t>Based on the interpretation of the evidence, feedback should be provided to students or adjustments to instruction can be made to keep learning on track. </a:t>
            </a:r>
            <a:endParaRPr lang="en-US" sz="2800" dirty="0" smtClean="0"/>
          </a:p>
          <a:p>
            <a:r>
              <a:rPr lang="en-US" sz="2800" dirty="0" smtClean="0"/>
              <a:t>Adjustments </a:t>
            </a:r>
            <a:r>
              <a:rPr lang="en-US" sz="2800" dirty="0"/>
              <a:t>to instruction may include providing mini-tutorials for some students, planning flexible student group work, or other instructional modifications based on evidence. </a:t>
            </a:r>
          </a:p>
        </p:txBody>
      </p:sp>
    </p:spTree>
    <p:extLst>
      <p:ext uri="{BB962C8B-B14F-4D97-AF65-F5344CB8AC3E}">
        <p14:creationId xmlns:p14="http://schemas.microsoft.com/office/powerpoint/2010/main" val="2694034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519" y="700683"/>
            <a:ext cx="9746673" cy="548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912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848" y="3934697"/>
            <a:ext cx="8158688" cy="1822514"/>
          </a:xfrm>
        </p:spPr>
        <p:txBody>
          <a:bodyPr/>
          <a:lstStyle/>
          <a:p>
            <a:r>
              <a:rPr lang="en-US" dirty="0" smtClean="0"/>
              <a:t>How do we define </a:t>
            </a:r>
            <a:r>
              <a:rPr lang="en-US" dirty="0"/>
              <a:t>f</a:t>
            </a:r>
            <a:r>
              <a:rPr lang="en-US" dirty="0" smtClean="0"/>
              <a:t>ormative assessments?</a:t>
            </a:r>
            <a:endParaRPr lang="en-US" dirty="0"/>
          </a:p>
        </p:txBody>
      </p:sp>
      <p:pic>
        <p:nvPicPr>
          <p:cNvPr id="4" name="Picture 2" descr="Image result for smarter balanced digital library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263" y="729610"/>
            <a:ext cx="2680855" cy="283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32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4" y="693810"/>
            <a:ext cx="7866207" cy="544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62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5162" y="1872872"/>
            <a:ext cx="8319655" cy="3170099"/>
          </a:xfrm>
          <a:prstGeom prst="rect">
            <a:avLst/>
          </a:prstGeom>
        </p:spPr>
        <p:txBody>
          <a:bodyPr wrap="square">
            <a:spAutoFit/>
          </a:bodyPr>
          <a:lstStyle/>
          <a:p>
            <a:r>
              <a:rPr lang="en-US" sz="4000" b="1" dirty="0" smtClean="0"/>
              <a:t>Formative assessment is defined as assessment carried out during the instructional process for the purpose of improving teaching or learning.</a:t>
            </a:r>
            <a:r>
              <a:rPr lang="en-US" sz="4000" dirty="0" smtClean="0"/>
              <a:t/>
            </a:r>
            <a:br>
              <a:rPr lang="en-US" sz="4000" dirty="0" smtClean="0"/>
            </a:br>
            <a:r>
              <a:rPr lang="en-US" sz="4000" dirty="0" smtClean="0"/>
              <a:t>(Shepherd, et al., 2005, p.75)</a:t>
            </a:r>
            <a:endParaRPr lang="en-US" sz="4000" dirty="0"/>
          </a:p>
        </p:txBody>
      </p:sp>
    </p:spTree>
    <p:extLst>
      <p:ext uri="{BB962C8B-B14F-4D97-AF65-F5344CB8AC3E}">
        <p14:creationId xmlns:p14="http://schemas.microsoft.com/office/powerpoint/2010/main" val="20194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idx="1"/>
          </p:nvPr>
        </p:nvSpPr>
        <p:spPr/>
        <p:txBody>
          <a:bodyPr/>
          <a:lstStyle/>
          <a:p>
            <a:pPr marL="0" indent="0">
              <a:buNone/>
            </a:pPr>
            <a:r>
              <a:rPr lang="en-US" sz="2800" dirty="0"/>
              <a:t>Smarter Balanced Digital Library and Formative Assessment: </a:t>
            </a:r>
          </a:p>
          <a:p>
            <a:pPr>
              <a:buFont typeface="Courier New" panose="02070309020205020404" pitchFamily="49" charset="0"/>
              <a:buChar char="o"/>
            </a:pPr>
            <a:r>
              <a:rPr lang="en-US" sz="2800" dirty="0"/>
              <a:t> To increase the subject matter knowledge and standards-based  </a:t>
            </a:r>
          </a:p>
          <a:p>
            <a:pPr marL="0" indent="0">
              <a:buNone/>
            </a:pPr>
            <a:r>
              <a:rPr lang="en-US" sz="2800"/>
              <a:t>   </a:t>
            </a:r>
            <a:r>
              <a:rPr lang="en-US" sz="2800" smtClean="0"/>
              <a:t>  teaching </a:t>
            </a:r>
            <a:r>
              <a:rPr lang="en-US" sz="2800" dirty="0"/>
              <a:t>skills.</a:t>
            </a:r>
          </a:p>
          <a:p>
            <a:endParaRPr lang="en-US" dirty="0"/>
          </a:p>
        </p:txBody>
      </p:sp>
    </p:spTree>
    <p:extLst>
      <p:ext uri="{BB962C8B-B14F-4D97-AF65-F5344CB8AC3E}">
        <p14:creationId xmlns:p14="http://schemas.microsoft.com/office/powerpoint/2010/main" val="153558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8082" y="1402002"/>
            <a:ext cx="9632373" cy="4031873"/>
          </a:xfrm>
          <a:prstGeom prst="rect">
            <a:avLst/>
          </a:prstGeom>
        </p:spPr>
        <p:txBody>
          <a:bodyPr wrap="square">
            <a:spAutoFit/>
          </a:bodyPr>
          <a:lstStyle/>
          <a:p>
            <a:r>
              <a:rPr lang="en-US" sz="3200" b="1" dirty="0" smtClean="0"/>
              <a:t>An assessment activity can help learning if it provides information to be used as feedback by teachers, and by their pupils in assessing themselves and each other, to modify the teaching and learning activities in which they are engaged. Such assessment becomes ‘formative assessment’ when the evidence is actually used to adapt teaching work to meet learning needs </a:t>
            </a:r>
            <a:r>
              <a:rPr lang="en-US" sz="3200" dirty="0" smtClean="0"/>
              <a:t>(Black, Harrison, Lee, Marshall, &amp; </a:t>
            </a:r>
            <a:r>
              <a:rPr lang="en-US" sz="3200" dirty="0" err="1" smtClean="0"/>
              <a:t>Wiliam</a:t>
            </a:r>
            <a:r>
              <a:rPr lang="en-US" sz="3200" dirty="0" smtClean="0"/>
              <a:t>, 2003, p.2).</a:t>
            </a:r>
            <a:endParaRPr lang="en-US" sz="3200" dirty="0"/>
          </a:p>
        </p:txBody>
      </p:sp>
    </p:spTree>
    <p:extLst>
      <p:ext uri="{BB962C8B-B14F-4D97-AF65-F5344CB8AC3E}">
        <p14:creationId xmlns:p14="http://schemas.microsoft.com/office/powerpoint/2010/main" val="4258644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Embeds 4 Attributes</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This </a:t>
            </a:r>
            <a:r>
              <a:rPr lang="en-US" sz="2800" dirty="0"/>
              <a:t>module features live action footage from a high school classroom at Mount Pleasant Community High School in Mount Pleasant, Iowa. The teacher, April </a:t>
            </a:r>
            <a:r>
              <a:rPr lang="en-US" sz="2800" dirty="0" err="1"/>
              <a:t>Pforts</a:t>
            </a:r>
            <a:r>
              <a:rPr lang="en-US" sz="2800" dirty="0"/>
              <a:t>, uses real-world examples of congruent figures to engage students in identifying how congruent figures are everywhere and the importance they have in shaping the world. </a:t>
            </a:r>
          </a:p>
        </p:txBody>
      </p:sp>
    </p:spTree>
    <p:extLst>
      <p:ext uri="{BB962C8B-B14F-4D97-AF65-F5344CB8AC3E}">
        <p14:creationId xmlns:p14="http://schemas.microsoft.com/office/powerpoint/2010/main" val="653776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4 Attributes</a:t>
            </a:r>
            <a:endParaRPr lang="en-US" dirty="0"/>
          </a:p>
        </p:txBody>
      </p:sp>
      <p:sp>
        <p:nvSpPr>
          <p:cNvPr id="3" name="Content Placeholder 2"/>
          <p:cNvSpPr>
            <a:spLocks noGrp="1"/>
          </p:cNvSpPr>
          <p:nvPr>
            <p:ph idx="1"/>
          </p:nvPr>
        </p:nvSpPr>
        <p:spPr/>
        <p:txBody>
          <a:bodyPr/>
          <a:lstStyle/>
          <a:p>
            <a:pPr marL="0" indent="0" algn="ctr">
              <a:buNone/>
            </a:pPr>
            <a:r>
              <a:rPr lang="en-US" sz="3200" dirty="0"/>
              <a:t>Video: </a:t>
            </a:r>
            <a:r>
              <a:rPr lang="en-US" sz="3200" dirty="0" smtClean="0"/>
              <a:t>“Congruence: Clarify Intended Learning”</a:t>
            </a:r>
          </a:p>
          <a:p>
            <a:pPr marL="0" indent="0" algn="ctr">
              <a:buNone/>
            </a:pPr>
            <a:endParaRPr lang="en-US" sz="3200" dirty="0" smtClean="0"/>
          </a:p>
          <a:p>
            <a:pPr marL="0" indent="0" algn="ctr">
              <a:buNone/>
            </a:pPr>
            <a:r>
              <a:rPr lang="en-US" sz="3200" dirty="0">
                <a:hlinkClick r:id="rId2"/>
              </a:rPr>
              <a:t>https://</a:t>
            </a:r>
            <a:r>
              <a:rPr lang="en-US" sz="3200" dirty="0" smtClean="0">
                <a:hlinkClick r:id="rId2"/>
              </a:rPr>
              <a:t>www.smarterbalancedlibrary.org/content/geometry-congruence-clarify-intended-learning</a:t>
            </a:r>
            <a:endParaRPr lang="en-US" sz="3200" dirty="0" smtClean="0"/>
          </a:p>
          <a:p>
            <a:pPr marL="0" indent="0" algn="ctr">
              <a:buNone/>
            </a:pPr>
            <a:endParaRPr lang="en-US" sz="3200" dirty="0"/>
          </a:p>
        </p:txBody>
      </p:sp>
    </p:spTree>
    <p:extLst>
      <p:ext uri="{BB962C8B-B14F-4D97-AF65-F5344CB8AC3E}">
        <p14:creationId xmlns:p14="http://schemas.microsoft.com/office/powerpoint/2010/main" val="3070674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Process Attributes</a:t>
            </a:r>
            <a:endParaRPr lang="en-US" dirty="0"/>
          </a:p>
        </p:txBody>
      </p:sp>
      <p:sp>
        <p:nvSpPr>
          <p:cNvPr id="3" name="Content Placeholder 2"/>
          <p:cNvSpPr>
            <a:spLocks noGrp="1"/>
          </p:cNvSpPr>
          <p:nvPr>
            <p:ph idx="1"/>
          </p:nvPr>
        </p:nvSpPr>
        <p:spPr/>
        <p:txBody>
          <a:bodyPr/>
          <a:lstStyle/>
          <a:p>
            <a:pPr marL="0" indent="0" algn="ctr">
              <a:buNone/>
            </a:pPr>
            <a:r>
              <a:rPr lang="en-US" sz="3200" dirty="0" smtClean="0"/>
              <a:t>Let’s review</a:t>
            </a:r>
          </a:p>
          <a:p>
            <a:pPr marL="0" indent="0" algn="ctr">
              <a:buNone/>
            </a:pPr>
            <a:r>
              <a:rPr lang="en-US" sz="3200" dirty="0" smtClean="0"/>
              <a:t>Video: Understanding the Formative Assessment Process</a:t>
            </a:r>
          </a:p>
          <a:p>
            <a:pPr marL="0" indent="0" algn="ctr">
              <a:buNone/>
            </a:pPr>
            <a:r>
              <a:rPr lang="en-US" sz="3200" dirty="0" smtClean="0"/>
              <a:t>From Digital Library</a:t>
            </a:r>
          </a:p>
          <a:p>
            <a:pPr marL="0" indent="0" algn="ctr">
              <a:buNone/>
            </a:pPr>
            <a:r>
              <a:rPr lang="en-US" dirty="0">
                <a:hlinkClick r:id="rId2"/>
              </a:rPr>
              <a:t>https://</a:t>
            </a:r>
            <a:r>
              <a:rPr lang="en-US" dirty="0" smtClean="0">
                <a:hlinkClick r:id="rId2"/>
              </a:rPr>
              <a:t>www.smarterbalancedlibrary.org/content/understanding-formative-assessment-process</a:t>
            </a:r>
            <a:endParaRPr lang="en-US" dirty="0" smtClean="0"/>
          </a:p>
          <a:p>
            <a:pPr marL="0" indent="0" algn="ctr">
              <a:buNone/>
            </a:pPr>
            <a:endParaRPr lang="en-US" dirty="0"/>
          </a:p>
        </p:txBody>
      </p:sp>
    </p:spTree>
    <p:extLst>
      <p:ext uri="{BB962C8B-B14F-4D97-AF65-F5344CB8AC3E}">
        <p14:creationId xmlns:p14="http://schemas.microsoft.com/office/powerpoint/2010/main" val="69427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145" y="743600"/>
            <a:ext cx="7793181" cy="540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016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 &amp; Resources </a:t>
            </a:r>
            <a:endParaRPr lang="en-US" dirty="0"/>
          </a:p>
        </p:txBody>
      </p:sp>
      <p:sp>
        <p:nvSpPr>
          <p:cNvPr id="3" name="Content Placeholder 2"/>
          <p:cNvSpPr>
            <a:spLocks noGrp="1"/>
          </p:cNvSpPr>
          <p:nvPr>
            <p:ph idx="1"/>
          </p:nvPr>
        </p:nvSpPr>
        <p:spPr/>
        <p:txBody>
          <a:bodyPr>
            <a:normAutofit/>
          </a:bodyPr>
          <a:lstStyle/>
          <a:p>
            <a:r>
              <a:rPr lang="en-US" dirty="0">
                <a:hlinkClick r:id="rId2"/>
              </a:rPr>
              <a:t>https://www.teachingchannel.org/blog/2015/01/30/formative-assessment-practices-sbac</a:t>
            </a:r>
            <a:r>
              <a:rPr lang="en-US" dirty="0" smtClean="0">
                <a:hlinkClick r:id="rId2"/>
              </a:rPr>
              <a:t>/</a:t>
            </a:r>
            <a:endParaRPr lang="en-US" dirty="0" smtClean="0"/>
          </a:p>
          <a:p>
            <a:r>
              <a:rPr lang="en-US" dirty="0">
                <a:hlinkClick r:id="rId3"/>
              </a:rPr>
              <a:t>https://</a:t>
            </a:r>
            <a:r>
              <a:rPr lang="en-US" dirty="0" smtClean="0">
                <a:hlinkClick r:id="rId3"/>
              </a:rPr>
              <a:t>www.smarterbalanced.org/wp-content/uploads/2015/09/Formative-Assessment-Process.pdf</a:t>
            </a:r>
            <a:endParaRPr lang="en-US" dirty="0" smtClean="0"/>
          </a:p>
          <a:p>
            <a:endParaRPr lang="en-US" dirty="0"/>
          </a:p>
        </p:txBody>
      </p:sp>
    </p:spTree>
    <p:extLst>
      <p:ext uri="{BB962C8B-B14F-4D97-AF65-F5344CB8AC3E}">
        <p14:creationId xmlns:p14="http://schemas.microsoft.com/office/powerpoint/2010/main" val="393612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smtClean="0"/>
              <a:t>Goals </a:t>
            </a:r>
            <a:endParaRPr lang="en-US" dirty="0"/>
          </a:p>
        </p:txBody>
      </p:sp>
      <p:sp>
        <p:nvSpPr>
          <p:cNvPr id="3" name="Content Placeholder 2"/>
          <p:cNvSpPr>
            <a:spLocks noGrp="1"/>
          </p:cNvSpPr>
          <p:nvPr>
            <p:ph idx="1"/>
          </p:nvPr>
        </p:nvSpPr>
        <p:spPr/>
        <p:txBody>
          <a:bodyPr/>
          <a:lstStyle/>
          <a:p>
            <a:pPr marL="0" indent="0">
              <a:buNone/>
            </a:pPr>
            <a:r>
              <a:rPr lang="en-US" i="1" dirty="0" smtClean="0"/>
              <a:t>Participants will…</a:t>
            </a:r>
          </a:p>
          <a:p>
            <a:r>
              <a:rPr lang="en-US" dirty="0" smtClean="0"/>
              <a:t>Evaluate selected resources and discuss its application. </a:t>
            </a:r>
          </a:p>
          <a:p>
            <a:r>
              <a:rPr lang="en-US" dirty="0" smtClean="0"/>
              <a:t>Gain </a:t>
            </a:r>
            <a:r>
              <a:rPr lang="en-US" dirty="0"/>
              <a:t>a better understanding </a:t>
            </a:r>
            <a:r>
              <a:rPr lang="en-US" dirty="0" smtClean="0"/>
              <a:t>of the formative assessment process and how it relates to our </a:t>
            </a:r>
            <a:r>
              <a:rPr lang="en-US" b="1" dirty="0" smtClean="0"/>
              <a:t>instructional</a:t>
            </a:r>
            <a:r>
              <a:rPr lang="en-US" dirty="0" smtClean="0"/>
              <a:t> practices and assessments. </a:t>
            </a:r>
          </a:p>
          <a:p>
            <a:pPr marL="0" indent="0">
              <a:buNone/>
            </a:pPr>
            <a:endParaRPr lang="en-US" i="1" dirty="0"/>
          </a:p>
        </p:txBody>
      </p:sp>
    </p:spTree>
    <p:extLst>
      <p:ext uri="{BB962C8B-B14F-4D97-AF65-F5344CB8AC3E}">
        <p14:creationId xmlns:p14="http://schemas.microsoft.com/office/powerpoint/2010/main" val="107149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Criteria</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Participants can…</a:t>
            </a:r>
          </a:p>
          <a:p>
            <a:r>
              <a:rPr lang="en-US" dirty="0" smtClean="0"/>
              <a:t>Identify the 4 attributes of the formative assessment process.</a:t>
            </a:r>
          </a:p>
          <a:p>
            <a:r>
              <a:rPr lang="en-US" dirty="0" smtClean="0"/>
              <a:t>Evaluate and determine each individual part of the formative assessment process. </a:t>
            </a:r>
            <a:endParaRPr lang="en-US" dirty="0"/>
          </a:p>
        </p:txBody>
      </p:sp>
    </p:spTree>
    <p:extLst>
      <p:ext uri="{BB962C8B-B14F-4D97-AF65-F5344CB8AC3E}">
        <p14:creationId xmlns:p14="http://schemas.microsoft.com/office/powerpoint/2010/main" val="297207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smarter balanced digital library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282" y="688829"/>
            <a:ext cx="8468591" cy="535391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smarter balanced digital library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20" y="2716572"/>
            <a:ext cx="3532491" cy="129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6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Library</a:t>
            </a:r>
            <a:endParaRPr lang="en-US" dirty="0"/>
          </a:p>
        </p:txBody>
      </p:sp>
      <p:sp>
        <p:nvSpPr>
          <p:cNvPr id="3" name="Content Placeholder 2"/>
          <p:cNvSpPr>
            <a:spLocks noGrp="1"/>
          </p:cNvSpPr>
          <p:nvPr>
            <p:ph idx="1"/>
          </p:nvPr>
        </p:nvSpPr>
        <p:spPr/>
        <p:txBody>
          <a:bodyPr/>
          <a:lstStyle/>
          <a:p>
            <a:r>
              <a:rPr lang="en-US" dirty="0"/>
              <a:t>O</a:t>
            </a:r>
            <a:r>
              <a:rPr lang="en-US" dirty="0" smtClean="0"/>
              <a:t>nline </a:t>
            </a:r>
            <a:r>
              <a:rPr lang="en-US" dirty="0"/>
              <a:t>collection of high-quality instructional and professional learning resources contributed by educators for educators. </a:t>
            </a:r>
            <a:endParaRPr lang="en-US" dirty="0" smtClean="0"/>
          </a:p>
          <a:p>
            <a:r>
              <a:rPr lang="en-US" dirty="0"/>
              <a:t>R</a:t>
            </a:r>
            <a:r>
              <a:rPr lang="en-US" dirty="0" smtClean="0"/>
              <a:t>esources </a:t>
            </a:r>
            <a:r>
              <a:rPr lang="en-US" dirty="0"/>
              <a:t>are aligned with the intent of the Common Core State Standards and help educators implement the formative assessment process to improve teaching and learning. </a:t>
            </a:r>
            <a:endParaRPr lang="en-US" dirty="0" smtClean="0"/>
          </a:p>
          <a:p>
            <a:r>
              <a:rPr lang="en-US" dirty="0"/>
              <a:t>I</a:t>
            </a:r>
            <a:r>
              <a:rPr lang="en-US" dirty="0" smtClean="0"/>
              <a:t>ncorporates </a:t>
            </a:r>
            <a:r>
              <a:rPr lang="en-US" dirty="0"/>
              <a:t>collaboration features to provide educators opportunities to comment on and rate resources and share their expertise with colleagues across the country in online discussion forums</a:t>
            </a:r>
          </a:p>
        </p:txBody>
      </p:sp>
    </p:spTree>
    <p:extLst>
      <p:ext uri="{BB962C8B-B14F-4D97-AF65-F5344CB8AC3E}">
        <p14:creationId xmlns:p14="http://schemas.microsoft.com/office/powerpoint/2010/main" val="261948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Process</a:t>
            </a:r>
            <a:endParaRPr lang="en-US" dirty="0"/>
          </a:p>
        </p:txBody>
      </p:sp>
      <p:sp>
        <p:nvSpPr>
          <p:cNvPr id="3" name="Content Placeholder 2"/>
          <p:cNvSpPr>
            <a:spLocks noGrp="1"/>
          </p:cNvSpPr>
          <p:nvPr>
            <p:ph idx="1"/>
          </p:nvPr>
        </p:nvSpPr>
        <p:spPr/>
        <p:txBody>
          <a:bodyPr>
            <a:normAutofit/>
          </a:bodyPr>
          <a:lstStyle/>
          <a:p>
            <a:r>
              <a:rPr lang="en-US" sz="2800" b="1" dirty="0"/>
              <a:t>D</a:t>
            </a:r>
            <a:r>
              <a:rPr lang="en-US" sz="2800" b="1" dirty="0" smtClean="0"/>
              <a:t>eliberate </a:t>
            </a:r>
            <a:r>
              <a:rPr lang="en-US" sz="2800" b="1" dirty="0"/>
              <a:t>process</a:t>
            </a:r>
            <a:r>
              <a:rPr lang="en-US" sz="2800" dirty="0"/>
              <a:t> used by teachers and students </a:t>
            </a:r>
            <a:r>
              <a:rPr lang="en-US" sz="2800" b="1" dirty="0"/>
              <a:t>during instruction</a:t>
            </a:r>
            <a:r>
              <a:rPr lang="en-US" sz="2800" dirty="0"/>
              <a:t> </a:t>
            </a:r>
          </a:p>
          <a:p>
            <a:r>
              <a:rPr lang="en-US" sz="2800" dirty="0" smtClean="0"/>
              <a:t>Provides</a:t>
            </a:r>
            <a:r>
              <a:rPr lang="en-US" sz="2800" dirty="0"/>
              <a:t> </a:t>
            </a:r>
            <a:r>
              <a:rPr lang="en-US" sz="2800" b="1" dirty="0"/>
              <a:t>actionable feedback</a:t>
            </a:r>
            <a:r>
              <a:rPr lang="en-US" sz="2800" dirty="0"/>
              <a:t> that is used to </a:t>
            </a:r>
            <a:r>
              <a:rPr lang="en-US" sz="2800" b="1" dirty="0"/>
              <a:t>adjust</a:t>
            </a:r>
            <a:r>
              <a:rPr lang="en-US" sz="2800" dirty="0"/>
              <a:t> ongoing teaching </a:t>
            </a:r>
            <a:r>
              <a:rPr lang="en-US" sz="2800" dirty="0" smtClean="0"/>
              <a:t>&amp; learning </a:t>
            </a:r>
            <a:r>
              <a:rPr lang="en-US" sz="2800" dirty="0"/>
              <a:t>strategies to improve students’ attainment of curricular learning targets/goals.</a:t>
            </a:r>
          </a:p>
        </p:txBody>
      </p:sp>
    </p:spTree>
    <p:extLst>
      <p:ext uri="{BB962C8B-B14F-4D97-AF65-F5344CB8AC3E}">
        <p14:creationId xmlns:p14="http://schemas.microsoft.com/office/powerpoint/2010/main" val="243075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ormative assess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793" y="692564"/>
            <a:ext cx="9653443" cy="54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93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Clarify Intended Learning</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Helps students </a:t>
            </a:r>
            <a:r>
              <a:rPr lang="en-US" dirty="0"/>
              <a:t>and teachers understand the expectations and goals for their work </a:t>
            </a:r>
            <a:r>
              <a:rPr lang="en-US" dirty="0" smtClean="0"/>
              <a:t>together.</a:t>
            </a:r>
          </a:p>
          <a:p>
            <a:r>
              <a:rPr lang="en-US" dirty="0" smtClean="0"/>
              <a:t>Learning </a:t>
            </a:r>
            <a:r>
              <a:rPr lang="en-US" dirty="0"/>
              <a:t>targets </a:t>
            </a:r>
            <a:r>
              <a:rPr lang="en-US" dirty="0" smtClean="0"/>
              <a:t>focus </a:t>
            </a:r>
            <a:r>
              <a:rPr lang="en-US" dirty="0"/>
              <a:t>on what students will learn, not on what they will do. </a:t>
            </a:r>
            <a:r>
              <a:rPr lang="en-US" dirty="0" smtClean="0"/>
              <a:t> </a:t>
            </a:r>
          </a:p>
          <a:p>
            <a:r>
              <a:rPr lang="en-US" dirty="0" smtClean="0"/>
              <a:t>Success criteria </a:t>
            </a:r>
            <a:r>
              <a:rPr lang="en-US" dirty="0"/>
              <a:t>are </a:t>
            </a:r>
            <a:r>
              <a:rPr lang="en-US" dirty="0" smtClean="0"/>
              <a:t>observable </a:t>
            </a:r>
            <a:r>
              <a:rPr lang="en-US" dirty="0"/>
              <a:t>and measurable behaviors that let both </a:t>
            </a:r>
            <a:r>
              <a:rPr lang="en-US" dirty="0" smtClean="0"/>
              <a:t>teacher </a:t>
            </a:r>
            <a:r>
              <a:rPr lang="en-US" dirty="0"/>
              <a:t>and student know whether a learning target has been </a:t>
            </a:r>
            <a:r>
              <a:rPr lang="en-US" dirty="0" smtClean="0"/>
              <a:t>reached (e.g., rubrics </a:t>
            </a:r>
            <a:r>
              <a:rPr lang="en-US" dirty="0"/>
              <a:t>and modeling what an exemplar might look </a:t>
            </a:r>
            <a:r>
              <a:rPr lang="en-US" dirty="0" smtClean="0"/>
              <a:t>like).  </a:t>
            </a:r>
            <a:endParaRPr lang="en-US" dirty="0"/>
          </a:p>
        </p:txBody>
      </p:sp>
    </p:spTree>
    <p:extLst>
      <p:ext uri="{BB962C8B-B14F-4D97-AF65-F5344CB8AC3E}">
        <p14:creationId xmlns:p14="http://schemas.microsoft.com/office/powerpoint/2010/main" val="3714876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3447</TotalTime>
  <Words>507</Words>
  <Application>Microsoft Office PowerPoint</Application>
  <PresentationFormat>Widescreen</PresentationFormat>
  <Paragraphs>54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Garamond</vt:lpstr>
      <vt:lpstr>Organic</vt:lpstr>
      <vt:lpstr>The Formative Assessment Process</vt:lpstr>
      <vt:lpstr>Project Goal</vt:lpstr>
      <vt:lpstr>Learning Goals </vt:lpstr>
      <vt:lpstr>Success Criteria</vt:lpstr>
      <vt:lpstr>PowerPoint Presentation</vt:lpstr>
      <vt:lpstr>Digital Library</vt:lpstr>
      <vt:lpstr>Formative Assessment Process</vt:lpstr>
      <vt:lpstr>PowerPoint Presentation</vt:lpstr>
      <vt:lpstr>Clarify Intended Learning</vt:lpstr>
      <vt:lpstr>PowerPoint Presentation</vt:lpstr>
      <vt:lpstr>Elicit Evidence</vt:lpstr>
      <vt:lpstr>PowerPoint Presentation</vt:lpstr>
      <vt:lpstr>Interpret Evidence</vt:lpstr>
      <vt:lpstr>PowerPoint Presentation</vt:lpstr>
      <vt:lpstr>Act on Evidence</vt:lpstr>
      <vt:lpstr>PowerPoint Presentation</vt:lpstr>
      <vt:lpstr>How do we define formative assessments?</vt:lpstr>
      <vt:lpstr>PowerPoint Presentation</vt:lpstr>
      <vt:lpstr>PowerPoint Presentation</vt:lpstr>
      <vt:lpstr>PowerPoint Presentation</vt:lpstr>
      <vt:lpstr>Video: Embeds 4 Attributes</vt:lpstr>
      <vt:lpstr>An example of the 4 Attributes</vt:lpstr>
      <vt:lpstr>Formative Assessment Process Attributes</vt:lpstr>
      <vt:lpstr>PowerPoint Presentation</vt:lpstr>
      <vt:lpstr>Web Links &amp; Resources </vt:lpstr>
    </vt:vector>
  </TitlesOfParts>
  <Company>Tacoma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Instruction: Using SBA Interim Assessment Results</dc:title>
  <dc:creator>KARLYN DAVIS-WELTON</dc:creator>
  <cp:lastModifiedBy>KARLYN DAVIS-WELTON</cp:lastModifiedBy>
  <cp:revision>55</cp:revision>
  <cp:lastPrinted>2016-10-22T13:33:51Z</cp:lastPrinted>
  <dcterms:created xsi:type="dcterms:W3CDTF">2016-05-18T04:17:22Z</dcterms:created>
  <dcterms:modified xsi:type="dcterms:W3CDTF">2016-11-01T20:31:15Z</dcterms:modified>
</cp:coreProperties>
</file>