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3" r:id="rId3"/>
    <p:sldId id="285" r:id="rId4"/>
    <p:sldId id="286" r:id="rId5"/>
    <p:sldId id="287" r:id="rId6"/>
    <p:sldId id="288" r:id="rId7"/>
    <p:sldId id="289" r:id="rId8"/>
    <p:sldId id="290" r:id="rId9"/>
    <p:sldId id="291" r:id="rId10"/>
    <p:sldId id="293" r:id="rId11"/>
    <p:sldId id="325" r:id="rId12"/>
    <p:sldId id="326" r:id="rId13"/>
    <p:sldId id="292"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66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86F13-6DAA-4CB0-921F-BEA9A5B53843}" type="datetimeFigureOut">
              <a:rPr lang="en-US" smtClean="0"/>
              <a:t>10/20/2016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41366-9747-42A6-910D-3F41A7F9B5F7}" type="slidenum">
              <a:rPr lang="en-US" smtClean="0"/>
              <a:t>‹#›</a:t>
            </a:fld>
            <a:endParaRPr lang="en-US" dirty="0"/>
          </a:p>
        </p:txBody>
      </p:sp>
    </p:spTree>
    <p:extLst>
      <p:ext uri="{BB962C8B-B14F-4D97-AF65-F5344CB8AC3E}">
        <p14:creationId xmlns:p14="http://schemas.microsoft.com/office/powerpoint/2010/main" val="19834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“Tapping into the Funds</a:t>
            </a:r>
            <a:r>
              <a:rPr lang="en-US" baseline="0" dirty="0" smtClean="0"/>
              <a:t> of Knowledge of </a:t>
            </a:r>
            <a:r>
              <a:rPr lang="en-US" baseline="0" dirty="0" err="1" smtClean="0"/>
              <a:t>Culturallay</a:t>
            </a:r>
            <a:r>
              <a:rPr lang="en-US" baseline="0" dirty="0" smtClean="0"/>
              <a:t> and Linguistically Diverse Students and Families”  (2011) </a:t>
            </a:r>
            <a:r>
              <a:rPr lang="en-US" baseline="0" dirty="0" err="1" smtClean="0"/>
              <a:t>Amaro</a:t>
            </a:r>
            <a:r>
              <a:rPr lang="en-US" baseline="0" dirty="0" smtClean="0"/>
              <a:t>-Jimenez and </a:t>
            </a:r>
            <a:r>
              <a:rPr lang="en-US" baseline="0" dirty="0" err="1" smtClean="0"/>
              <a:t>Semingson</a:t>
            </a:r>
            <a:r>
              <a:rPr lang="en-US" baseline="0" dirty="0" smtClean="0"/>
              <a:t>. NABE News.</a:t>
            </a:r>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3</a:t>
            </a:fld>
            <a:endParaRPr lang="en-US" dirty="0"/>
          </a:p>
        </p:txBody>
      </p:sp>
    </p:spTree>
    <p:extLst>
      <p:ext uri="{BB962C8B-B14F-4D97-AF65-F5344CB8AC3E}">
        <p14:creationId xmlns:p14="http://schemas.microsoft.com/office/powerpoint/2010/main" val="190687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6</a:t>
            </a:fld>
            <a:endParaRPr lang="en-US" dirty="0"/>
          </a:p>
        </p:txBody>
      </p:sp>
    </p:spTree>
    <p:extLst>
      <p:ext uri="{BB962C8B-B14F-4D97-AF65-F5344CB8AC3E}">
        <p14:creationId xmlns:p14="http://schemas.microsoft.com/office/powerpoint/2010/main" val="75069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6946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0094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74671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5309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1550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268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312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7838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428507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0407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083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8FE23-AFAD-40E7-B683-EFF5C756DEBE}" type="datetimeFigureOut">
              <a:rPr lang="en-US" smtClean="0"/>
              <a:t>10/20/2016</a:t>
            </a:fld>
            <a:endParaRPr lang="en-US" dirty="0"/>
          </a:p>
        </p:txBody>
      </p:sp>
      <p:sp>
        <p:nvSpPr>
          <p:cNvPr id="5"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r>
              <a:rPr lang="en-US" sz="3600" dirty="0" smtClean="0">
                <a:latin typeface="Adobe Garamond Pro Bold" pitchFamily="18" charset="0"/>
              </a:rPr>
              <a:t> </a:t>
            </a:r>
            <a:endParaRPr lang="en-US" sz="3600" dirty="0">
              <a:solidFill>
                <a:schemeClr val="tx1">
                  <a:lumMod val="75000"/>
                  <a:lumOff val="25000"/>
                </a:schemeClr>
              </a:solidFill>
              <a:latin typeface="Adobe Garamond Pro Bol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0F97A-B82E-4E1B-8F52-4967AD9A09C3}" type="slidenum">
              <a:rPr lang="en-US" smtClean="0"/>
              <a:t>‹#›</a:t>
            </a:fld>
            <a:endParaRPr lang="en-US" dirty="0"/>
          </a:p>
        </p:txBody>
      </p:sp>
      <p:pic>
        <p:nvPicPr>
          <p:cNvPr id="1027"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7471" r="36414" b="41241"/>
          <a:stretch/>
        </p:blipFill>
        <p:spPr bwMode="auto">
          <a:xfrm>
            <a:off x="533400" y="6249714"/>
            <a:ext cx="746235" cy="55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57229" b="10882"/>
          <a:stretch/>
        </p:blipFill>
        <p:spPr bwMode="auto">
          <a:xfrm>
            <a:off x="1524000" y="6257597"/>
            <a:ext cx="6229350" cy="6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41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92914"/>
            <a:ext cx="7772400" cy="1470025"/>
          </a:xfrm>
        </p:spPr>
        <p:txBody>
          <a:bodyPr>
            <a:normAutofit fontScale="90000"/>
          </a:bodyPr>
          <a:lstStyle/>
          <a:p>
            <a:r>
              <a:rPr lang="en-US" sz="3100" b="1" dirty="0" smtClean="0"/>
              <a:t>Module 6a</a:t>
            </a:r>
            <a:r>
              <a:rPr lang="en-US" sz="6000" b="1" dirty="0" smtClean="0"/>
              <a:t/>
            </a:r>
            <a:br>
              <a:rPr lang="en-US" sz="6000" b="1" dirty="0" smtClean="0"/>
            </a:br>
            <a:r>
              <a:rPr lang="en-US" sz="6000" b="1" dirty="0" smtClean="0"/>
              <a:t>Funds </a:t>
            </a:r>
            <a:r>
              <a:rPr lang="en-US" sz="6000" b="1" dirty="0" smtClean="0"/>
              <a:t>of Knowledge</a:t>
            </a:r>
            <a:endParaRPr lang="en-US" sz="6000" b="1" dirty="0"/>
          </a:p>
        </p:txBody>
      </p:sp>
      <p:sp>
        <p:nvSpPr>
          <p:cNvPr id="3" name="Subtitle 2"/>
          <p:cNvSpPr>
            <a:spLocks noGrp="1"/>
          </p:cNvSpPr>
          <p:nvPr>
            <p:ph type="subTitle" idx="1"/>
          </p:nvPr>
        </p:nvSpPr>
        <p:spPr>
          <a:xfrm>
            <a:off x="3810000" y="3657600"/>
            <a:ext cx="4724400" cy="1752600"/>
          </a:xfrm>
        </p:spPr>
        <p:txBody>
          <a:bodyPr>
            <a:normAutofit lnSpcReduction="10000"/>
          </a:bodyPr>
          <a:lstStyle/>
          <a:p>
            <a:r>
              <a:rPr lang="en-US" sz="2800" b="1" dirty="0" smtClean="0">
                <a:solidFill>
                  <a:schemeClr val="tx1"/>
                </a:solidFill>
              </a:rPr>
              <a:t>Belinda Louie, PhD, PI</a:t>
            </a:r>
          </a:p>
          <a:p>
            <a:r>
              <a:rPr lang="en-US" sz="2800" b="1" dirty="0" smtClean="0">
                <a:solidFill>
                  <a:schemeClr val="tx1"/>
                </a:solidFill>
              </a:rPr>
              <a:t>Professor of Education, UWT</a:t>
            </a:r>
          </a:p>
          <a:p>
            <a:r>
              <a:rPr lang="en-US" sz="2000" dirty="0" smtClean="0">
                <a:solidFill>
                  <a:schemeClr val="tx1"/>
                </a:solidFill>
              </a:rPr>
              <a:t>Project Core/Time/Digital</a:t>
            </a:r>
          </a:p>
          <a:p>
            <a:r>
              <a:rPr lang="en-US" sz="2000" dirty="0" smtClean="0">
                <a:solidFill>
                  <a:schemeClr val="tx1"/>
                </a:solidFill>
              </a:rPr>
              <a:t>October 20-22, 2016</a:t>
            </a:r>
            <a:endParaRPr lang="en-US" sz="2000" dirty="0">
              <a:solidFill>
                <a:schemeClr val="tx1"/>
              </a:solidFill>
            </a:endParaRPr>
          </a:p>
        </p:txBody>
      </p:sp>
      <p:pic>
        <p:nvPicPr>
          <p:cNvPr id="4" name="Picture 2" descr="http://directory.tacoma.uw.edu/sites/default/files/belinda_louie_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73"/>
          <a:stretch/>
        </p:blipFill>
        <p:spPr bwMode="auto">
          <a:xfrm>
            <a:off x="990600" y="2438400"/>
            <a:ext cx="2479235" cy="29893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9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8915" r="8915"/>
          <a:stretch>
            <a:fillRect/>
          </a:stretch>
        </p:blipFill>
        <p:spPr>
          <a:xfrm>
            <a:off x="5827712" y="0"/>
            <a:ext cx="3316288" cy="4114800"/>
          </a:xfrm>
          <a:prstGeom prst="rect">
            <a:avLst/>
          </a:prstGeom>
        </p:spPr>
      </p:pic>
      <p:sp>
        <p:nvSpPr>
          <p:cNvPr id="4" name="Text Placeholder 3"/>
          <p:cNvSpPr>
            <a:spLocks noGrp="1"/>
          </p:cNvSpPr>
          <p:nvPr>
            <p:ph type="body" sz="half" idx="2"/>
          </p:nvPr>
        </p:nvSpPr>
        <p:spPr>
          <a:xfrm>
            <a:off x="971549" y="3506932"/>
            <a:ext cx="4681362" cy="1186872"/>
          </a:xfrm>
        </p:spPr>
        <p:txBody>
          <a:bodyPr/>
          <a:lstStyle/>
          <a:p>
            <a:endParaRPr lang="en-US" dirty="0"/>
          </a:p>
        </p:txBody>
      </p:sp>
      <p:sp>
        <p:nvSpPr>
          <p:cNvPr id="3" name="Title 2"/>
          <p:cNvSpPr>
            <a:spLocks noGrp="1"/>
          </p:cNvSpPr>
          <p:nvPr>
            <p:ph type="title"/>
          </p:nvPr>
        </p:nvSpPr>
        <p:spPr>
          <a:xfrm>
            <a:off x="7663920" y="6566749"/>
            <a:ext cx="911316" cy="283806"/>
          </a:xfrm>
        </p:spPr>
        <p:txBody>
          <a:bodyPr>
            <a:normAutofit fontScale="90000"/>
          </a:bodyPr>
          <a:lstStyle/>
          <a:p>
            <a:endParaRPr lang="en-US" dirty="0"/>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7225" r="7225"/>
          <a:stretch>
            <a:fillRect/>
          </a:stretch>
        </p:blipFill>
        <p:spPr>
          <a:xfrm>
            <a:off x="212461" y="118641"/>
            <a:ext cx="2380456" cy="2372916"/>
          </a:xfrm>
          <a:prstGeom prst="rect">
            <a:avLst/>
          </a:prstGeom>
        </p:spPr>
      </p:pic>
      <p:pic>
        <p:nvPicPr>
          <p:cNvPr id="7" name="Picture Placeholder 4"/>
          <p:cNvPicPr>
            <a:picLocks noChangeAspect="1"/>
          </p:cNvPicPr>
          <p:nvPr/>
        </p:nvPicPr>
        <p:blipFill>
          <a:blip r:embed="rId4" cstate="print">
            <a:extLst>
              <a:ext uri="{28A0092B-C50C-407E-A947-70E740481C1C}">
                <a14:useLocalDpi xmlns:a14="http://schemas.microsoft.com/office/drawing/2010/main" val="0"/>
              </a:ext>
            </a:extLst>
          </a:blip>
          <a:srcRect l="7046" r="7046"/>
          <a:stretch>
            <a:fillRect/>
          </a:stretch>
        </p:blipFill>
        <p:spPr>
          <a:xfrm>
            <a:off x="2726363" y="118642"/>
            <a:ext cx="1629657" cy="2372916"/>
          </a:xfrm>
          <a:prstGeom prst="rect">
            <a:avLst/>
          </a:prstGeom>
        </p:spPr>
      </p:pic>
      <p:pic>
        <p:nvPicPr>
          <p:cNvPr id="8" name="Picture Placeholder 4"/>
          <p:cNvPicPr>
            <a:picLocks noChangeAspect="1"/>
          </p:cNvPicPr>
          <p:nvPr/>
        </p:nvPicPr>
        <p:blipFill rotWithShape="1">
          <a:blip r:embed="rId5" cstate="print">
            <a:extLst>
              <a:ext uri="{28A0092B-C50C-407E-A947-70E740481C1C}">
                <a14:useLocalDpi xmlns:a14="http://schemas.microsoft.com/office/drawing/2010/main" val="0"/>
              </a:ext>
            </a:extLst>
          </a:blip>
          <a:srcRect l="14309" r="27410"/>
          <a:stretch/>
        </p:blipFill>
        <p:spPr>
          <a:xfrm>
            <a:off x="257088" y="2593975"/>
            <a:ext cx="1447800" cy="2695903"/>
          </a:xfrm>
          <a:prstGeom prst="rect">
            <a:avLst/>
          </a:prstGeom>
        </p:spPr>
      </p:pic>
      <p:pic>
        <p:nvPicPr>
          <p:cNvPr id="9" name="Picture Placeholder 4"/>
          <p:cNvPicPr>
            <a:picLocks noChangeAspect="1"/>
          </p:cNvPicPr>
          <p:nvPr/>
        </p:nvPicPr>
        <p:blipFill>
          <a:blip r:embed="rId6">
            <a:extLst>
              <a:ext uri="{28A0092B-C50C-407E-A947-70E740481C1C}">
                <a14:useLocalDpi xmlns:a14="http://schemas.microsoft.com/office/drawing/2010/main" val="0"/>
              </a:ext>
            </a:extLst>
          </a:blip>
          <a:srcRect l="7225" r="7225"/>
          <a:stretch>
            <a:fillRect/>
          </a:stretch>
        </p:blipFill>
        <p:spPr>
          <a:xfrm>
            <a:off x="1785626" y="2593975"/>
            <a:ext cx="3511129" cy="2633347"/>
          </a:xfrm>
          <a:prstGeom prst="rect">
            <a:avLst/>
          </a:prstGeom>
        </p:spPr>
      </p:pic>
      <p:pic>
        <p:nvPicPr>
          <p:cNvPr id="10" name="Picture Placeholder 4"/>
          <p:cNvPicPr>
            <a:picLocks noGrp="1" noChangeAspect="1"/>
          </p:cNvPicPr>
          <p:nvPr>
            <p:ph type="pic" idx="1"/>
          </p:nvPr>
        </p:nvPicPr>
        <p:blipFill>
          <a:blip r:embed="rId7" cstate="print">
            <a:extLst>
              <a:ext uri="{28A0092B-C50C-407E-A947-70E740481C1C}">
                <a14:useLocalDpi xmlns:a14="http://schemas.microsoft.com/office/drawing/2010/main" val="0"/>
              </a:ext>
            </a:extLst>
          </a:blip>
          <a:srcRect l="7225" r="7225"/>
          <a:stretch>
            <a:fillRect/>
          </a:stretch>
        </p:blipFill>
        <p:spPr>
          <a:xfrm>
            <a:off x="5827712" y="4197034"/>
            <a:ext cx="2747433" cy="2060575"/>
          </a:xfrm>
        </p:spPr>
      </p:pic>
      <p:pic>
        <p:nvPicPr>
          <p:cNvPr id="11" name="Picture Placeholder 4"/>
          <p:cNvPicPr>
            <a:picLocks noChangeAspect="1"/>
          </p:cNvPicPr>
          <p:nvPr/>
        </p:nvPicPr>
        <p:blipFill>
          <a:blip r:embed="rId8" cstate="print">
            <a:extLst>
              <a:ext uri="{28A0092B-C50C-407E-A947-70E740481C1C}">
                <a14:useLocalDpi xmlns:a14="http://schemas.microsoft.com/office/drawing/2010/main" val="0"/>
              </a:ext>
            </a:extLst>
          </a:blip>
          <a:srcRect l="7225" r="7225"/>
          <a:stretch>
            <a:fillRect/>
          </a:stretch>
        </p:blipFill>
        <p:spPr>
          <a:xfrm>
            <a:off x="4479187" y="114065"/>
            <a:ext cx="1933877" cy="1450408"/>
          </a:xfrm>
          <a:prstGeom prst="rect">
            <a:avLst/>
          </a:prstGeom>
        </p:spPr>
      </p:pic>
    </p:spTree>
    <p:extLst>
      <p:ext uri="{BB962C8B-B14F-4D97-AF65-F5344CB8AC3E}">
        <p14:creationId xmlns:p14="http://schemas.microsoft.com/office/powerpoint/2010/main" val="8357180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939" r="25939"/>
          <a:stretch>
            <a:fillRect/>
          </a:stretch>
        </p:blipFill>
        <p:spPr>
          <a:xfrm>
            <a:off x="3429000" y="152400"/>
            <a:ext cx="5435600" cy="40767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9" y="152400"/>
            <a:ext cx="2286000" cy="304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47" y="3429000"/>
            <a:ext cx="1812403" cy="2546314"/>
          </a:xfrm>
          <a:prstGeom prst="rect">
            <a:avLst/>
          </a:prstGeom>
        </p:spPr>
      </p:pic>
    </p:spTree>
    <p:extLst>
      <p:ext uri="{BB962C8B-B14F-4D97-AF65-F5344CB8AC3E}">
        <p14:creationId xmlns:p14="http://schemas.microsoft.com/office/powerpoint/2010/main" val="9636265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152400"/>
            <a:ext cx="8458200" cy="6343650"/>
          </a:xfrm>
        </p:spPr>
      </p:pic>
    </p:spTree>
    <p:extLst>
      <p:ext uri="{BB962C8B-B14F-4D97-AF65-F5344CB8AC3E}">
        <p14:creationId xmlns:p14="http://schemas.microsoft.com/office/powerpoint/2010/main" val="86216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111" b="24445"/>
          <a:stretch/>
        </p:blipFill>
        <p:spPr>
          <a:xfrm>
            <a:off x="313653" y="152400"/>
            <a:ext cx="8516694" cy="6040056"/>
          </a:xfrm>
          <a:prstGeom prst="rect">
            <a:avLst/>
          </a:prstGeom>
        </p:spPr>
      </p:pic>
    </p:spTree>
    <p:extLst>
      <p:ext uri="{BB962C8B-B14F-4D97-AF65-F5344CB8AC3E}">
        <p14:creationId xmlns:p14="http://schemas.microsoft.com/office/powerpoint/2010/main" val="273429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normAutofit fontScale="90000"/>
          </a:bodyPr>
          <a:lstStyle/>
          <a:p>
            <a:pPr indent="-457200" algn="l">
              <a:spcAft>
                <a:spcPts val="1200"/>
              </a:spcAft>
            </a:pPr>
            <a:r>
              <a:rPr lang="en-US" dirty="0"/>
              <a:t/>
            </a:r>
            <a:br>
              <a:rPr lang="en-US" dirty="0"/>
            </a:br>
            <a:endParaRPr lang="en-US" dirty="0"/>
          </a:p>
        </p:txBody>
      </p:sp>
      <p:sp>
        <p:nvSpPr>
          <p:cNvPr id="3" name="TextBox 2"/>
          <p:cNvSpPr txBox="1"/>
          <p:nvPr/>
        </p:nvSpPr>
        <p:spPr>
          <a:xfrm>
            <a:off x="533400" y="533400"/>
            <a:ext cx="8229600" cy="1754326"/>
          </a:xfrm>
          <a:prstGeom prst="rect">
            <a:avLst/>
          </a:prstGeom>
          <a:noFill/>
        </p:spPr>
        <p:txBody>
          <a:bodyPr wrap="square" rtlCol="0">
            <a:spAutoFit/>
          </a:bodyPr>
          <a:lstStyle/>
          <a:p>
            <a:r>
              <a:rPr lang="en-US" sz="5400" dirty="0" smtClean="0"/>
              <a:t>Are you ready to draw personal life line?</a:t>
            </a:r>
            <a:endParaRPr lang="en-US" sz="5400" dirty="0"/>
          </a:p>
        </p:txBody>
      </p:sp>
    </p:spTree>
    <p:extLst>
      <p:ext uri="{BB962C8B-B14F-4D97-AF65-F5344CB8AC3E}">
        <p14:creationId xmlns:p14="http://schemas.microsoft.com/office/powerpoint/2010/main" val="314032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1100" b="1" dirty="0" smtClean="0"/>
              <a:t/>
            </a:r>
            <a:br>
              <a:rPr lang="en-US" sz="1100" b="1" dirty="0" smtClean="0"/>
            </a:br>
            <a:r>
              <a:rPr lang="en-US" sz="3600" b="1" dirty="0"/>
              <a:t>Session Goals:</a:t>
            </a:r>
            <a:br>
              <a:rPr lang="en-US" sz="3600" b="1" dirty="0"/>
            </a:br>
            <a:r>
              <a:rPr lang="en-US" sz="2700" dirty="0"/>
              <a:t>Improve teachers’ standard-based teaching skills </a:t>
            </a:r>
            <a:r>
              <a:rPr lang="en-US" sz="2700" dirty="0" smtClean="0"/>
              <a:t>by</a:t>
            </a:r>
            <a:r>
              <a:rPr lang="en-US" sz="2700" b="1" i="1" dirty="0"/>
              <a:t/>
            </a:r>
            <a:br>
              <a:rPr lang="en-US" sz="2700" b="1" i="1" dirty="0"/>
            </a:br>
            <a:r>
              <a:rPr lang="en-US" sz="2700" dirty="0" smtClean="0"/>
              <a:t>(1) </a:t>
            </a:r>
            <a:r>
              <a:rPr lang="en-US" sz="2700" b="1" i="1" dirty="0"/>
              <a:t>Differentiating instruction </a:t>
            </a:r>
            <a:r>
              <a:rPr lang="en-US" sz="2700" dirty="0"/>
              <a:t>for special education and EL students,</a:t>
            </a:r>
            <a:br>
              <a:rPr lang="en-US" sz="2700" dirty="0"/>
            </a:br>
            <a:r>
              <a:rPr lang="en-US" sz="2700" dirty="0" smtClean="0"/>
              <a:t>(2) </a:t>
            </a:r>
            <a:r>
              <a:rPr lang="en-US" sz="2700" dirty="0"/>
              <a:t>Utilizing students’ </a:t>
            </a:r>
            <a:r>
              <a:rPr lang="en-US" sz="2700" b="1" i="1" dirty="0">
                <a:solidFill>
                  <a:srgbClr val="C00000"/>
                </a:solidFill>
              </a:rPr>
              <a:t>Funds of Knowledge </a:t>
            </a:r>
            <a:r>
              <a:rPr lang="en-US" sz="2700" dirty="0"/>
              <a:t>to </a:t>
            </a:r>
            <a:r>
              <a:rPr lang="en-US" sz="2700" b="1" i="1" dirty="0"/>
              <a:t>connect with students’ cultural and community assets</a:t>
            </a:r>
            <a:r>
              <a:rPr lang="en-US" sz="2700" dirty="0"/>
              <a:t>.</a:t>
            </a:r>
            <a:br>
              <a:rPr lang="en-US" sz="2700" dirty="0"/>
            </a:br>
            <a:r>
              <a:rPr lang="en-US" sz="2700" dirty="0" smtClean="0"/>
              <a:t>(3) </a:t>
            </a:r>
            <a:r>
              <a:rPr lang="en-US" sz="2700" b="1" i="1" dirty="0"/>
              <a:t>Bridging opportunity gap </a:t>
            </a:r>
            <a:r>
              <a:rPr lang="en-US" sz="2700" dirty="0"/>
              <a:t>for students of color, ELLs, students in poverty, and special education students.</a:t>
            </a:r>
          </a:p>
        </p:txBody>
      </p:sp>
    </p:spTree>
    <p:extLst>
      <p:ext uri="{BB962C8B-B14F-4D97-AF65-F5344CB8AC3E}">
        <p14:creationId xmlns:p14="http://schemas.microsoft.com/office/powerpoint/2010/main" val="24979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Autofit/>
          </a:bodyPr>
          <a:lstStyle/>
          <a:p>
            <a:pPr algn="l"/>
            <a:r>
              <a:rPr lang="en-US" sz="3600" b="1" dirty="0" smtClean="0">
                <a:solidFill>
                  <a:srgbClr val="FF0000"/>
                </a:solidFill>
              </a:rPr>
              <a:t>Funds of knowledge </a:t>
            </a:r>
            <a:r>
              <a:rPr lang="en-US" sz="3600" b="1" dirty="0" smtClean="0"/>
              <a:t>are cultural practices and experiences that students have accumulated in their households with siblings, peers, friends, parents, and communities.  </a:t>
            </a:r>
            <a:r>
              <a:rPr lang="en-US" sz="3600" b="1" dirty="0"/>
              <a:t/>
            </a:r>
            <a:br>
              <a:rPr lang="en-US" sz="3600" b="1" dirty="0"/>
            </a:br>
            <a:r>
              <a:rPr lang="en-US" sz="3600" b="1" dirty="0" smtClean="0"/>
              <a:t>The knowledge is not only valuable to students’ lives, but can assist teachers to make relevant and meaningful connections to classroom curriculum.</a:t>
            </a:r>
            <a:endParaRPr lang="en-US" sz="3600" b="1" dirty="0"/>
          </a:p>
        </p:txBody>
      </p:sp>
      <p:sp>
        <p:nvSpPr>
          <p:cNvPr id="3" name="AutoShape 2" descr="Image result for Funds of knowle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077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143000"/>
          </a:xfrm>
        </p:spPr>
        <p:txBody>
          <a:bodyPr>
            <a:normAutofit fontScale="90000"/>
          </a:bodyPr>
          <a:lstStyle/>
          <a:p>
            <a:pPr algn="l"/>
            <a:r>
              <a:rPr lang="en-US" dirty="0"/>
              <a:t/>
            </a:r>
            <a:br>
              <a:rPr lang="en-US" dirty="0"/>
            </a:br>
            <a:endParaRPr lang="en-US" dirty="0"/>
          </a:p>
        </p:txBody>
      </p:sp>
      <p:sp>
        <p:nvSpPr>
          <p:cNvPr id="3" name="TextBox 2"/>
          <p:cNvSpPr txBox="1"/>
          <p:nvPr/>
        </p:nvSpPr>
        <p:spPr>
          <a:xfrm>
            <a:off x="920827" y="1524000"/>
            <a:ext cx="7543800"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Families </a:t>
            </a:r>
            <a:r>
              <a:rPr lang="en-US" sz="2400" dirty="0"/>
              <a:t>have abundant knowledge that programs can learn and use in their family engagement </a:t>
            </a:r>
            <a:r>
              <a:rPr lang="en-US" sz="2400" dirty="0" smtClean="0"/>
              <a:t>efforts.</a:t>
            </a:r>
          </a:p>
          <a:p>
            <a:pPr marL="285750" indent="-285750">
              <a:buFont typeface="Wingdings" panose="05000000000000000000" pitchFamily="2" charset="2"/>
              <a:buChar char="Ø"/>
            </a:pPr>
            <a:r>
              <a:rPr lang="en-US" sz="2400" dirty="0" smtClean="0"/>
              <a:t>Students </a:t>
            </a:r>
            <a:r>
              <a:rPr lang="en-US" sz="2400" dirty="0"/>
              <a:t>bring with them funds of knowledge from their homes and communities that can be used </a:t>
            </a:r>
            <a:r>
              <a:rPr lang="en-US" sz="2400" dirty="0" smtClean="0"/>
              <a:t>for concept </a:t>
            </a:r>
            <a:r>
              <a:rPr lang="en-US" sz="2400" dirty="0"/>
              <a:t>and skill </a:t>
            </a:r>
            <a:r>
              <a:rPr lang="en-US" sz="2400" dirty="0" smtClean="0"/>
              <a:t>development.</a:t>
            </a:r>
          </a:p>
          <a:p>
            <a:pPr marL="285750" indent="-285750">
              <a:buFont typeface="Wingdings" panose="05000000000000000000" pitchFamily="2" charset="2"/>
              <a:buChar char="Ø"/>
            </a:pPr>
            <a:r>
              <a:rPr lang="en-US" sz="2400" dirty="0" smtClean="0"/>
              <a:t>Classroom </a:t>
            </a:r>
            <a:r>
              <a:rPr lang="en-US" sz="2400" dirty="0"/>
              <a:t>practices sometimes underestimate and constrain what children are able to display </a:t>
            </a:r>
            <a:r>
              <a:rPr lang="en-US" sz="2400" dirty="0" smtClean="0"/>
              <a:t>intellectually.</a:t>
            </a:r>
          </a:p>
          <a:p>
            <a:pPr marL="285750" indent="-285750">
              <a:buFont typeface="Wingdings" panose="05000000000000000000" pitchFamily="2" charset="2"/>
              <a:buChar char="Ø"/>
            </a:pPr>
            <a:r>
              <a:rPr lang="en-US" sz="2400" dirty="0" smtClean="0"/>
              <a:t>Teachers </a:t>
            </a:r>
            <a:r>
              <a:rPr lang="en-US" sz="2400" dirty="0"/>
              <a:t>should focus on helping students find meaning in activities, rather than learn rules and </a:t>
            </a:r>
            <a:r>
              <a:rPr lang="en-US" sz="2400" dirty="0" smtClean="0"/>
              <a:t>facts.</a:t>
            </a:r>
          </a:p>
          <a:p>
            <a:pPr marL="285750" indent="-285750">
              <a:buFont typeface="Wingdings" panose="05000000000000000000" pitchFamily="2" charset="2"/>
              <a:buChar char="Ø"/>
            </a:pPr>
            <a:r>
              <a:rPr lang="en-US" sz="2400" dirty="0" smtClean="0"/>
              <a:t>Group </a:t>
            </a:r>
            <a:r>
              <a:rPr lang="en-US" sz="2400" dirty="0"/>
              <a:t>discussions around race and class should promote trust and encourage dialogue.</a:t>
            </a:r>
          </a:p>
        </p:txBody>
      </p:sp>
      <p:sp>
        <p:nvSpPr>
          <p:cNvPr id="4" name="TextBox 3"/>
          <p:cNvSpPr txBox="1"/>
          <p:nvPr/>
        </p:nvSpPr>
        <p:spPr>
          <a:xfrm>
            <a:off x="920827" y="535111"/>
            <a:ext cx="7003973" cy="1231106"/>
          </a:xfrm>
          <a:prstGeom prst="rect">
            <a:avLst/>
          </a:prstGeom>
          <a:noFill/>
        </p:spPr>
        <p:txBody>
          <a:bodyPr wrap="square" rtlCol="0">
            <a:spAutoFit/>
          </a:bodyPr>
          <a:lstStyle/>
          <a:p>
            <a:r>
              <a:rPr lang="en-US" sz="3600" b="1" dirty="0"/>
              <a:t>Some Research </a:t>
            </a:r>
            <a:r>
              <a:rPr lang="en-US" sz="3600" b="1" dirty="0" smtClean="0"/>
              <a:t>Highlights</a:t>
            </a:r>
          </a:p>
          <a:p>
            <a:r>
              <a:rPr lang="en-US" sz="2000" dirty="0"/>
              <a:t>González, </a:t>
            </a:r>
            <a:r>
              <a:rPr lang="en-US" sz="2000" dirty="0" smtClean="0"/>
              <a:t>Moll, &amp; </a:t>
            </a:r>
            <a:r>
              <a:rPr lang="en-US" sz="2000" dirty="0" err="1" smtClean="0"/>
              <a:t>Amanti</a:t>
            </a:r>
            <a:r>
              <a:rPr lang="en-US" sz="2000" dirty="0" smtClean="0"/>
              <a:t>. (</a:t>
            </a:r>
            <a:r>
              <a:rPr lang="en-US" sz="2000" dirty="0"/>
              <a:t>2005). </a:t>
            </a:r>
          </a:p>
          <a:p>
            <a:endParaRPr lang="en-US" dirty="0"/>
          </a:p>
        </p:txBody>
      </p:sp>
    </p:spTree>
    <p:extLst>
      <p:ext uri="{BB962C8B-B14F-4D97-AF65-F5344CB8AC3E}">
        <p14:creationId xmlns:p14="http://schemas.microsoft.com/office/powerpoint/2010/main" val="21074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00702" y="927456"/>
            <a:ext cx="5820407" cy="4575093"/>
          </a:xfrm>
          <a:prstGeom prst="rect">
            <a:avLst/>
          </a:prstGeom>
          <a:noFill/>
          <a:ln>
            <a:noFill/>
          </a:ln>
          <a:scene3d>
            <a:camera prst="orthographicFront">
              <a:rot lat="0" lon="21299999"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469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26" t="6855" r="5456" b="4764"/>
          <a:stretch/>
        </p:blipFill>
        <p:spPr bwMode="auto">
          <a:xfrm rot="16200000">
            <a:off x="1858317" y="-1263062"/>
            <a:ext cx="5638799" cy="892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9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8" t="6428" r="40609" b="4538"/>
          <a:stretch/>
        </p:blipFill>
        <p:spPr bwMode="auto">
          <a:xfrm rot="16200000">
            <a:off x="1467984" y="-934583"/>
            <a:ext cx="6248400" cy="842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42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458200" cy="3733800"/>
          </a:xfrm>
        </p:spPr>
        <p:txBody>
          <a:bodyPr>
            <a:noAutofit/>
          </a:bodyPr>
          <a:lstStyle/>
          <a:p>
            <a:pPr algn="l"/>
            <a:r>
              <a:rPr lang="en-US" sz="2800" dirty="0" smtClean="0"/>
              <a:t>“Using </a:t>
            </a:r>
            <a:r>
              <a:rPr lang="en-US" sz="2800" dirty="0"/>
              <a:t>Students’ </a:t>
            </a:r>
            <a:r>
              <a:rPr lang="en-US" sz="2800" dirty="0" smtClean="0"/>
              <a:t>Lived Experiences </a:t>
            </a:r>
            <a:r>
              <a:rPr lang="en-US" sz="2800" dirty="0"/>
              <a:t>in an Urban </a:t>
            </a:r>
            <a:r>
              <a:rPr lang="en-US" sz="2800" dirty="0" smtClean="0"/>
              <a:t>Science Classroom</a:t>
            </a:r>
            <a:r>
              <a:rPr lang="en-US" sz="2800" dirty="0"/>
              <a:t>: An Elementary </a:t>
            </a:r>
            <a:r>
              <a:rPr lang="en-US" sz="2800" dirty="0" smtClean="0"/>
              <a:t>School Teacher’s Thinking” by </a:t>
            </a:r>
            <a:r>
              <a:rPr lang="en-US" sz="2800" dirty="0" err="1" smtClean="0"/>
              <a:t>Bhaskar</a:t>
            </a:r>
            <a:r>
              <a:rPr lang="en-US" sz="2800" dirty="0" smtClean="0"/>
              <a:t> </a:t>
            </a:r>
            <a:r>
              <a:rPr lang="en-US" sz="2800" dirty="0" err="1" smtClean="0"/>
              <a:t>Rajupadhyay</a:t>
            </a:r>
            <a:r>
              <a:rPr lang="en-US" sz="2800" dirty="0" smtClean="0"/>
              <a:t>. (2005) </a:t>
            </a:r>
            <a:br>
              <a:rPr lang="en-US" sz="2800" dirty="0" smtClean="0"/>
            </a:br>
            <a:r>
              <a:rPr lang="en-US" sz="2800" dirty="0" smtClean="0"/>
              <a:t>    - Application of scientific concepts in students’ lives</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“Bridging Funds of Distributed Knowledge: Creating Zones of Practices in Mathematics.” Andrade, Civil, &amp; Moll (2009)</a:t>
            </a:r>
            <a:br>
              <a:rPr lang="en-US" sz="2800" dirty="0" smtClean="0"/>
            </a:br>
            <a:r>
              <a:rPr lang="en-US" sz="2800" dirty="0"/>
              <a:t/>
            </a:r>
            <a:br>
              <a:rPr lang="en-US" sz="2800" dirty="0"/>
            </a:br>
            <a:r>
              <a:rPr lang="en-US" sz="2800" dirty="0" smtClean="0"/>
              <a:t>    - Math events in students’ lives</a:t>
            </a:r>
            <a:endParaRPr lang="en-US" sz="2800" dirty="0"/>
          </a:p>
        </p:txBody>
      </p:sp>
    </p:spTree>
    <p:extLst>
      <p:ext uri="{BB962C8B-B14F-4D97-AF65-F5344CB8AC3E}">
        <p14:creationId xmlns:p14="http://schemas.microsoft.com/office/powerpoint/2010/main" val="1066486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l"/>
            <a:r>
              <a:rPr lang="en-US" dirty="0" smtClean="0"/>
              <a:t>FAMILY LITERACY PROJECT: Bilingual </a:t>
            </a:r>
            <a:r>
              <a:rPr lang="en-US" dirty="0"/>
              <a:t>Picture Books by English </a:t>
            </a:r>
            <a:r>
              <a:rPr lang="en-US" dirty="0" smtClean="0"/>
              <a:t>Learners. Louie &amp; Davis-</a:t>
            </a:r>
            <a:r>
              <a:rPr lang="en-US" dirty="0" err="1" smtClean="0"/>
              <a:t>Welton</a:t>
            </a:r>
            <a:r>
              <a:rPr lang="en-US" dirty="0" smtClean="0"/>
              <a:t>. (2015)</a:t>
            </a:r>
            <a:endParaRPr lang="en-US" dirty="0"/>
          </a:p>
        </p:txBody>
      </p:sp>
    </p:spTree>
    <p:extLst>
      <p:ext uri="{BB962C8B-B14F-4D97-AF65-F5344CB8AC3E}">
        <p14:creationId xmlns:p14="http://schemas.microsoft.com/office/powerpoint/2010/main" val="1728052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225</Words>
  <Application>Microsoft Office PowerPoint</Application>
  <PresentationFormat>On-screen Show (4:3)</PresentationFormat>
  <Paragraphs>22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Garamond Pro Bold</vt:lpstr>
      <vt:lpstr>Arial</vt:lpstr>
      <vt:lpstr>Calibri</vt:lpstr>
      <vt:lpstr>Wingdings</vt:lpstr>
      <vt:lpstr>Office Theme</vt:lpstr>
      <vt:lpstr>Module 6a Funds of Knowledge</vt:lpstr>
      <vt:lpstr>Project Goals: Goal 1.1b Improve teachers’ standard-based teaching skills by (v) Differentiating instructional strategies for students with special needs and ELLs at different English proficiency levels, (vii) Connecting with students’ cultural and community assets.  Session Goals: Improve teachers’ standard-based teaching skills by (1) Differentiating instruction for special education and EL students, (2) Utilizing students’ Funds of Knowledge to connect with students’ cultural and community assets. (3) Bridging opportunity gap for students of color, ELLs, students in poverty, and special education students.</vt:lpstr>
      <vt:lpstr>Funds of knowledge are cultural practices and experiences that students have accumulated in their households with siblings, peers, friends, parents, and communities.   The knowledge is not only valuable to students’ lives, but can assist teachers to make relevant and meaningful connections to classroom curriculum.</vt:lpstr>
      <vt:lpstr> </vt:lpstr>
      <vt:lpstr>PowerPoint Presentation</vt:lpstr>
      <vt:lpstr>PowerPoint Presentation</vt:lpstr>
      <vt:lpstr>PowerPoint Presentation</vt:lpstr>
      <vt:lpstr>“Using Students’ Lived Experiences in an Urban Science Classroom: An Elementary School Teacher’s Thinking” by Bhaskar Rajupadhyay. (2005)      - Application of scientific concepts in students’ lives   “Bridging Funds of Distributed Knowledge: Creating Zones of Practices in Mathematics.” Andrade, Civil, &amp; Moll (2009)      - Math events in students’ lives</vt:lpstr>
      <vt:lpstr>FAMILY LITERACY PROJECT: Bilingual Picture Books by English Learners. Louie &amp; Davis-Welton. (2015)</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Louie</dc:creator>
  <cp:lastModifiedBy>Belinda Louie</cp:lastModifiedBy>
  <cp:revision>55</cp:revision>
  <cp:lastPrinted>2016-10-20T15:56:22Z</cp:lastPrinted>
  <dcterms:created xsi:type="dcterms:W3CDTF">2016-05-20T17:52:06Z</dcterms:created>
  <dcterms:modified xsi:type="dcterms:W3CDTF">2016-10-21T06:40:13Z</dcterms:modified>
</cp:coreProperties>
</file>