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72" r:id="rId1"/>
  </p:sldMasterIdLst>
  <p:notesMasterIdLst>
    <p:notesMasterId r:id="rId7"/>
  </p:notesMasterIdLst>
  <p:handoutMasterIdLst>
    <p:handoutMasterId r:id="rId8"/>
  </p:handoutMasterIdLst>
  <p:sldIdLst>
    <p:sldId id="257" r:id="rId2"/>
    <p:sldId id="262" r:id="rId3"/>
    <p:sldId id="263" r:id="rId4"/>
    <p:sldId id="264" r:id="rId5"/>
    <p:sldId id="26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712"/>
  </p:normalViewPr>
  <p:slideViewPr>
    <p:cSldViewPr snapToGrid="0" snapToObjects="1">
      <p:cViewPr>
        <p:scale>
          <a:sx n="94" d="100"/>
          <a:sy n="94" d="100"/>
        </p:scale>
        <p:origin x="1624" y="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09BA1A9-5810-4AB1-82FE-C2AC640AFD9D}" type="datetime1">
              <a:rPr lang="en-US"/>
              <a:pPr/>
              <a:t>10/20/16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AEFFFC-8D9F-4F56-8DA9-609B3E97973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34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0C02F634-EE2B-4278-831E-A265D77062A3}" type="datetime1">
              <a:rPr lang="en-US"/>
              <a:pPr/>
              <a:t>10/20/16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6E7182AE-BB96-49A0-AABF-D17DB2CD42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8134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7248525" y="6161088"/>
            <a:ext cx="1054100" cy="2667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3538"/>
            <a:ext cx="8229600" cy="683847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66462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tx1"/>
                </a:solidFill>
                <a:latin typeface="+mj-lt"/>
                <a:cs typeface="Times New Roman (Body)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P-</a:t>
            </a:r>
            <a:fld id="{C8D0090E-E291-4580-9D53-E3E34793DB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2977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2538"/>
            <a:ext cx="8229600" cy="4963625"/>
          </a:xfrm>
        </p:spPr>
        <p:txBody>
          <a:bodyPr/>
          <a:lstStyle>
            <a:lvl1pPr>
              <a:defRPr sz="2800" b="1">
                <a:latin typeface="+mj-lt"/>
              </a:defRPr>
            </a:lvl1pPr>
            <a:lvl2pPr>
              <a:defRPr sz="24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1800">
                <a:latin typeface="+mn-lt"/>
              </a:defRPr>
            </a:lvl4pPr>
            <a:lvl5pPr>
              <a:defRPr sz="1600">
                <a:latin typeface="+mn-lt"/>
              </a:defRPr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153275" y="6151563"/>
            <a:ext cx="153352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P-</a:t>
            </a:r>
            <a:fld id="{22373BDB-3B9E-4B48-B731-38B1490849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3692"/>
            <a:ext cx="4038600" cy="5012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3692"/>
            <a:ext cx="4038600" cy="501247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648450" y="6151563"/>
            <a:ext cx="2038350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P-</a:t>
            </a:r>
            <a:fld id="{2CC537EC-3717-4054-87CB-AA28FE9A26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P-</a:t>
            </a:r>
            <a:fld id="{89C0AE9B-1FE9-4072-ABC8-925E144DF3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P-</a:t>
            </a:r>
            <a:fld id="{9A1383DF-0F53-4CEF-885D-C29C8D9532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73100"/>
          </a:xfrm>
          <a:prstGeom prst="rect">
            <a:avLst/>
          </a:prstGeom>
          <a:solidFill>
            <a:srgbClr val="6C0000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19213"/>
            <a:ext cx="8229600" cy="480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58063" y="6151563"/>
            <a:ext cx="1328737" cy="2159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</a:defRPr>
            </a:lvl1pPr>
          </a:lstStyle>
          <a:p>
            <a:r>
              <a:rPr lang="en-US"/>
              <a:t>P-</a:t>
            </a:r>
            <a:fld id="{5FB00A02-2A99-4924-8547-9A6C92663F0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2590800" y="6159500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"/>
              <a:t>Steps to Solving Equations</a:t>
            </a:r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457200" y="6159500"/>
            <a:ext cx="14573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/>
              <a:t>Projector Resources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Rockwell"/>
          <a:ea typeface="ＭＳ Ｐゴシック" charset="-128"/>
          <a:cs typeface="Rockwel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Rockwel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b="1" kern="1200">
          <a:solidFill>
            <a:srgbClr val="6C0000"/>
          </a:solidFill>
          <a:latin typeface="+mj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j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j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ctrTitle"/>
          </p:nvPr>
        </p:nvSpPr>
        <p:spPr>
          <a:xfrm>
            <a:off x="457200" y="273050"/>
            <a:ext cx="8229600" cy="684213"/>
          </a:xfrm>
        </p:spPr>
        <p:txBody>
          <a:bodyPr/>
          <a:lstStyle/>
          <a:p>
            <a:pPr eaLnBrk="1" hangingPunct="1"/>
            <a:r>
              <a:rPr lang="en-US" smtClean="0">
                <a:latin typeface="Rockwell" charset="0"/>
              </a:rPr>
              <a:t>Steps to Solving Equations</a:t>
            </a:r>
          </a:p>
        </p:txBody>
      </p:sp>
      <p:sp>
        <p:nvSpPr>
          <p:cNvPr id="9218" name="Subtitle 2"/>
          <p:cNvSpPr>
            <a:spLocks noGrp="1"/>
          </p:cNvSpPr>
          <p:nvPr>
            <p:ph type="subTitle" idx="1"/>
          </p:nvPr>
        </p:nvSpPr>
        <p:spPr>
          <a:xfrm>
            <a:off x="1371600" y="226695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/>
              <a:t>Projector Resources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/>
          <a:lstStyle/>
          <a:p>
            <a:r>
              <a:rPr lang="en-US" smtClean="0">
                <a:latin typeface="Rockwell" charset="0"/>
              </a:rPr>
              <a:t>Writing Algebraic Expressions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457200" y="1162050"/>
            <a:ext cx="8229600" cy="49641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P-</a:t>
            </a:r>
            <a:fld id="{294DC1C2-BE43-4785-AF53-4D7B3CBE6644}" type="slidenum">
              <a:rPr lang="en-US"/>
              <a:pPr/>
              <a:t>1</a:t>
            </a:fld>
            <a:endParaRPr lang="en-US"/>
          </a:p>
        </p:txBody>
      </p:sp>
      <p:pic>
        <p:nvPicPr>
          <p:cNvPr id="10244" name="Picture 2" descr="PPP_slide.eps"/>
          <p:cNvPicPr>
            <a:picLocks noChangeAspect="1"/>
          </p:cNvPicPr>
          <p:nvPr/>
        </p:nvPicPr>
        <p:blipFill>
          <a:blip r:embed="rId2"/>
          <a:srcRect t="389" r="65833" b="-389"/>
          <a:stretch>
            <a:fillRect/>
          </a:stretch>
        </p:blipFill>
        <p:spPr bwMode="auto">
          <a:xfrm>
            <a:off x="2849563" y="1181100"/>
            <a:ext cx="344487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5" name="TextBox 3"/>
          <p:cNvSpPr txBox="1">
            <a:spLocks noChangeArrowheads="1"/>
          </p:cNvSpPr>
          <p:nvPr/>
        </p:nvSpPr>
        <p:spPr bwMode="auto">
          <a:xfrm>
            <a:off x="1244600" y="4965700"/>
            <a:ext cx="68278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Area of rectangle = _ _ _ _ _ _ _ _ _ _ _ _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/>
          <a:lstStyle/>
          <a:p>
            <a:r>
              <a:rPr lang="en-US" smtClean="0">
                <a:latin typeface="Rockwell" charset="0"/>
              </a:rPr>
              <a:t>Writing Algebraic Expressions</a:t>
            </a:r>
          </a:p>
        </p:txBody>
      </p:sp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565150" y="1308100"/>
            <a:ext cx="8229600" cy="4964113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endParaRPr lang="en-US" smtClean="0"/>
          </a:p>
        </p:txBody>
      </p:sp>
      <p:sp>
        <p:nvSpPr>
          <p:cNvPr id="11267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P-</a:t>
            </a:r>
            <a:fld id="{1F8EF55A-A895-4E0A-B771-1CDD7A8BC6CD}" type="slidenum">
              <a:rPr lang="en-US"/>
              <a:pPr/>
              <a:t>2</a:t>
            </a:fld>
            <a:endParaRPr lang="en-US"/>
          </a:p>
        </p:txBody>
      </p:sp>
      <p:pic>
        <p:nvPicPr>
          <p:cNvPr id="11268" name="Picture 2" descr="PPP_slide.eps"/>
          <p:cNvPicPr>
            <a:picLocks noChangeAspect="1"/>
          </p:cNvPicPr>
          <p:nvPr/>
        </p:nvPicPr>
        <p:blipFill>
          <a:blip r:embed="rId2"/>
          <a:srcRect l="33057" t="2821" r="35001"/>
          <a:stretch>
            <a:fillRect/>
          </a:stretch>
        </p:blipFill>
        <p:spPr bwMode="auto">
          <a:xfrm>
            <a:off x="2838450" y="1412875"/>
            <a:ext cx="3222625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9" name="Rectangle 1"/>
          <p:cNvSpPr>
            <a:spLocks noChangeArrowheads="1"/>
          </p:cNvSpPr>
          <p:nvPr/>
        </p:nvSpPr>
        <p:spPr bwMode="auto">
          <a:xfrm>
            <a:off x="800100" y="4930775"/>
            <a:ext cx="7886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Perimeter of rectangle = _ _ _ _ _ _ _ _ _ _ _ _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/>
          <a:lstStyle/>
          <a:p>
            <a:r>
              <a:rPr lang="en-US" smtClean="0">
                <a:latin typeface="Rockwell" charset="0"/>
              </a:rPr>
              <a:t>Writing Algebraic Expressions</a:t>
            </a:r>
          </a:p>
        </p:txBody>
      </p:sp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P-</a:t>
            </a:r>
            <a:fld id="{05C94352-C286-41D4-9391-C2AF4EAFE135}" type="slidenum">
              <a:rPr lang="en-US"/>
              <a:pPr/>
              <a:t>3</a:t>
            </a:fld>
            <a:endParaRPr lang="en-US"/>
          </a:p>
        </p:txBody>
      </p:sp>
      <p:pic>
        <p:nvPicPr>
          <p:cNvPr id="12291" name="Picture 2" descr="PPP_slide.eps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371600"/>
            <a:ext cx="91440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342900" y="4930775"/>
            <a:ext cx="85471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 Which two expressions are equivalent?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3100"/>
          </a:xfrm>
        </p:spPr>
        <p:txBody>
          <a:bodyPr/>
          <a:lstStyle/>
          <a:p>
            <a:r>
              <a:rPr lang="en-US" smtClean="0">
                <a:latin typeface="Rockwell" charset="0"/>
              </a:rPr>
              <a:t>Which Equations Describe The Story?</a:t>
            </a:r>
            <a:endParaRPr lang="en-GB" smtClean="0">
              <a:latin typeface="Rockwell" charset="0"/>
            </a:endParaRPr>
          </a:p>
        </p:txBody>
      </p:sp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/>
              <a:t>P-</a:t>
            </a:r>
            <a:fld id="{46D29B05-95AD-4DF0-A165-052C3E5A8B01}" type="slidenum">
              <a:rPr lang="en-US"/>
              <a:pPr/>
              <a:t>4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1397000"/>
          <a:ext cx="8229600" cy="4084638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4114800"/>
                <a:gridCol w="4114800"/>
              </a:tblGrid>
              <a:tr h="4084638">
                <a:tc>
                  <a:txBody>
                    <a:bodyPr/>
                    <a:lstStyle/>
                    <a:p>
                      <a:endParaRPr lang="en-US" sz="1800" dirty="0" smtClean="0"/>
                    </a:p>
                    <a:p>
                      <a:pPr algn="ctr"/>
                      <a:r>
                        <a:rPr lang="en-US" sz="2400" baseline="0" dirty="0" smtClean="0">
                          <a:latin typeface="+mj-lt"/>
                        </a:rPr>
                        <a:t>A pencil costs $2 less than a notebook.</a:t>
                      </a:r>
                    </a:p>
                    <a:p>
                      <a:pPr algn="ctr"/>
                      <a:endParaRPr lang="en-US" sz="2400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+mj-lt"/>
                        </a:rPr>
                        <a:t>A pen costs 3 times as much as a pencil.</a:t>
                      </a:r>
                    </a:p>
                    <a:p>
                      <a:pPr algn="ctr"/>
                      <a:endParaRPr lang="en-US" sz="2400" baseline="0" dirty="0" smtClean="0">
                        <a:latin typeface="+mj-lt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+mj-lt"/>
                        </a:rPr>
                        <a:t>The pen costs $9</a:t>
                      </a:r>
                    </a:p>
                    <a:p>
                      <a:pPr algn="ctr"/>
                      <a:endParaRPr lang="en-US" sz="2800" baseline="0" dirty="0" smtClean="0"/>
                    </a:p>
                    <a:p>
                      <a:pPr algn="ctr"/>
                      <a:r>
                        <a:rPr lang="en-US" sz="2400" baseline="0" dirty="0" smtClean="0">
                          <a:latin typeface="+mj-lt"/>
                        </a:rPr>
                        <a:t>Which of the four equations opposite describe this story?</a:t>
                      </a:r>
                      <a:endParaRPr lang="en-US" sz="2400" dirty="0" smtClean="0">
                        <a:latin typeface="+mj-lt"/>
                      </a:endParaRPr>
                    </a:p>
                  </a:txBody>
                  <a:tcPr marT="45729" marB="45729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 smtClean="0"/>
                    </a:p>
                    <a:p>
                      <a:pPr algn="ctr"/>
                      <a:r>
                        <a:rPr lang="en-US" sz="2000" dirty="0" smtClean="0">
                          <a:latin typeface="+mj-lt"/>
                        </a:rPr>
                        <a:t>Let </a:t>
                      </a:r>
                      <a:r>
                        <a:rPr lang="en-US" sz="2000" i="1" dirty="0" smtClean="0">
                          <a:latin typeface="+mn-lt"/>
                        </a:rPr>
                        <a:t>x</a:t>
                      </a:r>
                      <a:r>
                        <a:rPr lang="en-US" sz="2000" dirty="0" smtClean="0">
                          <a:latin typeface="+mj-lt"/>
                        </a:rPr>
                        <a:t> represent the cost of  notebook.</a:t>
                      </a:r>
                    </a:p>
                  </a:txBody>
                  <a:tcPr marT="45729" marB="45729"/>
                </a:tc>
              </a:tr>
            </a:tbl>
          </a:graphicData>
        </a:graphic>
      </p:graphicFrame>
      <p:graphicFrame>
        <p:nvGraphicFramePr>
          <p:cNvPr id="13323" name="Object 2"/>
          <p:cNvGraphicFramePr>
            <a:graphicFrameLocks noChangeAspect="1"/>
          </p:cNvGraphicFramePr>
          <p:nvPr/>
        </p:nvGraphicFramePr>
        <p:xfrm>
          <a:off x="5222875" y="2636838"/>
          <a:ext cx="2900363" cy="209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name="Equation" r:id="rId3" imgW="1143000" imgH="825500" progId="Equation.3">
                  <p:embed/>
                </p:oleObj>
              </mc:Choice>
              <mc:Fallback>
                <p:oleObj name="Equation" r:id="rId3" imgW="1143000" imgH="8255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75" y="2636838"/>
                        <a:ext cx="2900363" cy="20923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P slides">
  <a:themeElements>
    <a:clrScheme name="Custom 1">
      <a:dk1>
        <a:sysClr val="windowText" lastClr="000000"/>
      </a:dk1>
      <a:lt1>
        <a:sysClr val="window" lastClr="FFFFFF"/>
      </a:lt1>
      <a:dk2>
        <a:srgbClr val="710E0E"/>
      </a:dk2>
      <a:lt2>
        <a:srgbClr val="FFFCF2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MAP slides.pot</Template>
  <TotalTime>156</TotalTime>
  <Words>108</Words>
  <Application>Microsoft Macintosh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Calibri</vt:lpstr>
      <vt:lpstr>ＭＳ Ｐゴシック</vt:lpstr>
      <vt:lpstr>Rockwell</vt:lpstr>
      <vt:lpstr>Times New Roman</vt:lpstr>
      <vt:lpstr>Times New Roman (Body)</vt:lpstr>
      <vt:lpstr>Arial</vt:lpstr>
      <vt:lpstr>MAP slides</vt:lpstr>
      <vt:lpstr>Equation</vt:lpstr>
      <vt:lpstr>Steps to Solving Equations</vt:lpstr>
      <vt:lpstr>Writing Algebraic Expressions</vt:lpstr>
      <vt:lpstr>Writing Algebraic Expressions</vt:lpstr>
      <vt:lpstr>Writing Algebraic Expressions</vt:lpstr>
      <vt:lpstr>Which Equations Describe The Story?</vt:lpstr>
    </vt:vector>
  </TitlesOfParts>
  <Manager/>
  <Company>University of Nottingham</Company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Linear Equations in Two Variables </dc:title>
  <dc:subject/>
  <dc:creator>Daniel</dc:creator>
  <cp:keywords/>
  <dc:description/>
  <cp:lastModifiedBy>zhumei764@yahoo.com</cp:lastModifiedBy>
  <cp:revision>43</cp:revision>
  <cp:lastPrinted>2010-10-21T12:22:38Z</cp:lastPrinted>
  <dcterms:created xsi:type="dcterms:W3CDTF">2011-01-17T10:52:53Z</dcterms:created>
  <dcterms:modified xsi:type="dcterms:W3CDTF">2016-10-20T15:41:31Z</dcterms:modified>
  <cp:category/>
</cp:coreProperties>
</file>