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31"/>
  </p:notesMasterIdLst>
  <p:sldIdLst>
    <p:sldId id="256" r:id="rId2"/>
    <p:sldId id="258" r:id="rId3"/>
    <p:sldId id="298" r:id="rId4"/>
    <p:sldId id="270" r:id="rId5"/>
    <p:sldId id="296" r:id="rId6"/>
    <p:sldId id="259" r:id="rId7"/>
    <p:sldId id="302" r:id="rId8"/>
    <p:sldId id="299" r:id="rId9"/>
    <p:sldId id="300" r:id="rId10"/>
    <p:sldId id="303" r:id="rId11"/>
    <p:sldId id="284" r:id="rId12"/>
    <p:sldId id="267" r:id="rId13"/>
    <p:sldId id="273" r:id="rId14"/>
    <p:sldId id="304" r:id="rId15"/>
    <p:sldId id="274" r:id="rId16"/>
    <p:sldId id="305" r:id="rId17"/>
    <p:sldId id="282" r:id="rId18"/>
    <p:sldId id="306" r:id="rId19"/>
    <p:sldId id="283" r:id="rId20"/>
    <p:sldId id="307" r:id="rId21"/>
    <p:sldId id="275" r:id="rId22"/>
    <p:sldId id="308" r:id="rId23"/>
    <p:sldId id="268" r:id="rId24"/>
    <p:sldId id="293" r:id="rId25"/>
    <p:sldId id="309" r:id="rId26"/>
    <p:sldId id="287" r:id="rId27"/>
    <p:sldId id="310" r:id="rId28"/>
    <p:sldId id="295" r:id="rId29"/>
    <p:sldId id="292"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9" autoAdjust="0"/>
    <p:restoredTop sz="94660"/>
  </p:normalViewPr>
  <p:slideViewPr>
    <p:cSldViewPr snapToGrid="0">
      <p:cViewPr varScale="1">
        <p:scale>
          <a:sx n="87" d="100"/>
          <a:sy n="87" d="100"/>
        </p:scale>
        <p:origin x="60" y="604"/>
      </p:cViewPr>
      <p:guideLst/>
    </p:cSldViewPr>
  </p:slideViewPr>
  <p:notesTextViewPr>
    <p:cViewPr>
      <p:scale>
        <a:sx n="1" d="1"/>
        <a:sy n="1" d="1"/>
      </p:scale>
      <p:origin x="0" y="0"/>
    </p:cViewPr>
  </p:notesTextViewPr>
  <p:notesViewPr>
    <p:cSldViewPr snapToGrid="0">
      <p:cViewPr varScale="1">
        <p:scale>
          <a:sx n="85" d="100"/>
          <a:sy n="85" d="100"/>
        </p:scale>
        <p:origin x="2440"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FAD292-0289-4D27-B8C7-32163B8FB28D}" type="datetimeFigureOut">
              <a:rPr lang="en-US" smtClean="0"/>
              <a:t>10/21/2016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F9A653-B248-460B-8054-E7C3E8F0DB3A}" type="slidenum">
              <a:rPr lang="en-US" smtClean="0"/>
              <a:t>‹#›</a:t>
            </a:fld>
            <a:endParaRPr lang="en-US"/>
          </a:p>
        </p:txBody>
      </p:sp>
    </p:spTree>
    <p:extLst>
      <p:ext uri="{BB962C8B-B14F-4D97-AF65-F5344CB8AC3E}">
        <p14:creationId xmlns:p14="http://schemas.microsoft.com/office/powerpoint/2010/main" val="2626330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88338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10/21/2016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4040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10/21/2016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04682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10/21/2016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612714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10/21/2016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68958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10/21/2016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2206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10/21/2016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4437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007163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10/21/2016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33603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4588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05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10/21/2016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52064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10/21/2016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4588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10/21/2016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6449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10/21/2016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6684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10/21/2016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36386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10/21/2016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7064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10/21/2016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96061093"/>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dirty="0"/>
            </a:br>
            <a:r>
              <a:rPr lang="en-US" dirty="0"/>
              <a:t> </a:t>
            </a:r>
            <a:br>
              <a:rPr lang="en-US" dirty="0"/>
            </a:br>
            <a:r>
              <a:rPr lang="en-US" dirty="0"/>
              <a:t> </a:t>
            </a:r>
            <a:br>
              <a:rPr lang="en-US" dirty="0"/>
            </a:br>
            <a:r>
              <a:rPr lang="en-US" dirty="0"/>
              <a:t>ELA CCSS (ELA sec.) </a:t>
            </a:r>
          </a:p>
        </p:txBody>
      </p:sp>
      <p:sp>
        <p:nvSpPr>
          <p:cNvPr id="3" name="Subtitle 2"/>
          <p:cNvSpPr>
            <a:spLocks noGrp="1"/>
          </p:cNvSpPr>
          <p:nvPr>
            <p:ph type="subTitle" idx="1"/>
          </p:nvPr>
        </p:nvSpPr>
        <p:spPr/>
        <p:txBody>
          <a:bodyPr>
            <a:normAutofit fontScale="25000" lnSpcReduction="20000"/>
          </a:bodyPr>
          <a:lstStyle/>
          <a:p>
            <a:r>
              <a:rPr lang="en-US" sz="9600" dirty="0"/>
              <a:t>WASHINGTON STATE 21</a:t>
            </a:r>
            <a:r>
              <a:rPr lang="en-US" sz="9600" baseline="30000" dirty="0"/>
              <a:t>st</a:t>
            </a:r>
            <a:r>
              <a:rPr lang="en-US" sz="9600" dirty="0"/>
              <a:t> Century Grant </a:t>
            </a:r>
          </a:p>
          <a:p>
            <a:r>
              <a:rPr lang="en-US" sz="9600" dirty="0"/>
              <a:t>Project Core/Time/Digital </a:t>
            </a:r>
          </a:p>
          <a:p>
            <a:r>
              <a:rPr lang="en-US" sz="9600" dirty="0"/>
              <a:t>October 21, 2016 </a:t>
            </a:r>
          </a:p>
          <a:p>
            <a:endParaRPr lang="en-US" dirty="0"/>
          </a:p>
        </p:txBody>
      </p:sp>
      <p:sp>
        <p:nvSpPr>
          <p:cNvPr id="4" name="Subtitle 2"/>
          <p:cNvSpPr txBox="1">
            <a:spLocks/>
          </p:cNvSpPr>
          <p:nvPr/>
        </p:nvSpPr>
        <p:spPr>
          <a:xfrm>
            <a:off x="680322" y="5511726"/>
            <a:ext cx="8144134" cy="1117687"/>
          </a:xfrm>
          <a:prstGeom prst="rect">
            <a:avLst/>
          </a:prstGeom>
        </p:spPr>
        <p:txBody>
          <a:bodyPr vert="horz" lIns="91440" tIns="45720" rIns="91440" bIns="45720" rtlCol="0">
            <a:normAutofit fontScale="25000" lnSpcReduction="20000"/>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9600" dirty="0"/>
              <a:t>Riki Thompson, PhD</a:t>
            </a:r>
          </a:p>
          <a:p>
            <a:pPr algn="l"/>
            <a:r>
              <a:rPr lang="en-US" sz="9600" dirty="0"/>
              <a:t>rikitiki@uw.edu</a:t>
            </a:r>
          </a:p>
          <a:p>
            <a:pPr algn="l"/>
            <a:r>
              <a:rPr lang="en-US" sz="9600" dirty="0"/>
              <a:t>University of Washington Tacoma</a:t>
            </a:r>
          </a:p>
          <a:p>
            <a:endParaRPr lang="en-US" dirty="0"/>
          </a:p>
        </p:txBody>
      </p:sp>
    </p:spTree>
    <p:extLst>
      <p:ext uri="{BB962C8B-B14F-4D97-AF65-F5344CB8AC3E}">
        <p14:creationId xmlns:p14="http://schemas.microsoft.com/office/powerpoint/2010/main" val="578898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Applying CCSS</a:t>
            </a:r>
          </a:p>
        </p:txBody>
      </p:sp>
      <p:sp>
        <p:nvSpPr>
          <p:cNvPr id="6" name="Text Placeholder 5"/>
          <p:cNvSpPr>
            <a:spLocks noGrp="1"/>
          </p:cNvSpPr>
          <p:nvPr>
            <p:ph type="body" idx="1"/>
          </p:nvPr>
        </p:nvSpPr>
        <p:spPr/>
        <p:txBody>
          <a:bodyPr/>
          <a:lstStyle/>
          <a:p>
            <a:endParaRPr lang="en-US" dirty="0"/>
          </a:p>
        </p:txBody>
      </p:sp>
      <p:sp>
        <p:nvSpPr>
          <p:cNvPr id="7" name="Content Placeholder 6"/>
          <p:cNvSpPr>
            <a:spLocks noGrp="1"/>
          </p:cNvSpPr>
          <p:nvPr>
            <p:ph sz="half" idx="2"/>
          </p:nvPr>
        </p:nvSpPr>
        <p:spPr/>
        <p:txBody>
          <a:bodyPr/>
          <a:lstStyle/>
          <a:p>
            <a:endParaRPr lang="en-US"/>
          </a:p>
        </p:txBody>
      </p:sp>
      <p:sp>
        <p:nvSpPr>
          <p:cNvPr id="8" name="Text Placeholder 7"/>
          <p:cNvSpPr>
            <a:spLocks noGrp="1"/>
          </p:cNvSpPr>
          <p:nvPr>
            <p:ph type="body" sz="quarter" idx="3"/>
          </p:nvPr>
        </p:nvSpPr>
        <p:spPr/>
        <p:txBody>
          <a:bodyPr/>
          <a:lstStyle/>
          <a:p>
            <a:endParaRPr lang="en-US"/>
          </a:p>
        </p:txBody>
      </p:sp>
      <p:sp>
        <p:nvSpPr>
          <p:cNvPr id="9" name="Content Placeholder 8"/>
          <p:cNvSpPr>
            <a:spLocks noGrp="1"/>
          </p:cNvSpPr>
          <p:nvPr>
            <p:ph sz="quarter" idx="4"/>
          </p:nvPr>
        </p:nvSpPr>
        <p:spPr/>
        <p:txBody>
          <a:bodyPr/>
          <a:lstStyle/>
          <a:p>
            <a:endParaRPr lang="en-US"/>
          </a:p>
        </p:txBody>
      </p:sp>
    </p:spTree>
    <p:extLst>
      <p:ext uri="{BB962C8B-B14F-4D97-AF65-F5344CB8AC3E}">
        <p14:creationId xmlns:p14="http://schemas.microsoft.com/office/powerpoint/2010/main" val="579790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586594" y="0"/>
            <a:ext cx="5018809" cy="6858000"/>
          </a:xfrm>
          <a:prstGeom prst="rect">
            <a:avLst/>
          </a:prstGeom>
        </p:spPr>
      </p:pic>
      <p:sp>
        <p:nvSpPr>
          <p:cNvPr id="24" name="Oval 23"/>
          <p:cNvSpPr/>
          <p:nvPr/>
        </p:nvSpPr>
        <p:spPr>
          <a:xfrm>
            <a:off x="3586595" y="1474631"/>
            <a:ext cx="1629177" cy="88220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3291537" y="5595870"/>
            <a:ext cx="5608921" cy="1262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844344" y="2730321"/>
            <a:ext cx="4649273" cy="29363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000811" y="1642543"/>
            <a:ext cx="1629349" cy="646331"/>
          </a:xfrm>
          <a:prstGeom prst="rect">
            <a:avLst/>
          </a:prstGeom>
          <a:noFill/>
        </p:spPr>
        <p:txBody>
          <a:bodyPr wrap="square" rtlCol="0">
            <a:spAutoFit/>
          </a:bodyPr>
          <a:lstStyle/>
          <a:p>
            <a:pPr algn="ctr"/>
            <a:r>
              <a:rPr lang="en-US" dirty="0"/>
              <a:t>Foundations for learning</a:t>
            </a:r>
          </a:p>
        </p:txBody>
      </p:sp>
      <p:sp>
        <p:nvSpPr>
          <p:cNvPr id="28" name="TextBox 27"/>
          <p:cNvSpPr txBox="1"/>
          <p:nvPr/>
        </p:nvSpPr>
        <p:spPr>
          <a:xfrm>
            <a:off x="1029139" y="3454287"/>
            <a:ext cx="1629349" cy="923330"/>
          </a:xfrm>
          <a:prstGeom prst="rect">
            <a:avLst/>
          </a:prstGeom>
          <a:noFill/>
        </p:spPr>
        <p:txBody>
          <a:bodyPr wrap="square" rtlCol="0">
            <a:spAutoFit/>
          </a:bodyPr>
          <a:lstStyle/>
          <a:p>
            <a:pPr algn="ctr"/>
            <a:r>
              <a:rPr lang="en-US" dirty="0"/>
              <a:t>Metacognitive Lesson Planning</a:t>
            </a:r>
          </a:p>
        </p:txBody>
      </p:sp>
      <p:sp>
        <p:nvSpPr>
          <p:cNvPr id="29" name="TextBox 28"/>
          <p:cNvSpPr txBox="1"/>
          <p:nvPr/>
        </p:nvSpPr>
        <p:spPr>
          <a:xfrm>
            <a:off x="1060768" y="5903769"/>
            <a:ext cx="1629349" cy="646331"/>
          </a:xfrm>
          <a:prstGeom prst="rect">
            <a:avLst/>
          </a:prstGeom>
          <a:noFill/>
        </p:spPr>
        <p:txBody>
          <a:bodyPr wrap="square" rtlCol="0">
            <a:spAutoFit/>
          </a:bodyPr>
          <a:lstStyle/>
          <a:p>
            <a:pPr algn="ctr"/>
            <a:r>
              <a:rPr lang="en-US" dirty="0"/>
              <a:t>Assessment Strategies</a:t>
            </a:r>
          </a:p>
        </p:txBody>
      </p:sp>
      <p:sp>
        <p:nvSpPr>
          <p:cNvPr id="37" name="Arrow: Right 36"/>
          <p:cNvSpPr/>
          <p:nvPr/>
        </p:nvSpPr>
        <p:spPr>
          <a:xfrm>
            <a:off x="2939431" y="1721011"/>
            <a:ext cx="431442" cy="4893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rrow: Right 37"/>
          <p:cNvSpPr/>
          <p:nvPr/>
        </p:nvSpPr>
        <p:spPr>
          <a:xfrm>
            <a:off x="2928289" y="3730469"/>
            <a:ext cx="431442" cy="4893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Arrow: Right 38"/>
          <p:cNvSpPr/>
          <p:nvPr/>
        </p:nvSpPr>
        <p:spPr>
          <a:xfrm>
            <a:off x="2837646" y="5984625"/>
            <a:ext cx="431442" cy="4893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6950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Metacognitive Lesson Planning</a:t>
            </a:r>
          </a:p>
        </p:txBody>
      </p:sp>
      <p:sp>
        <p:nvSpPr>
          <p:cNvPr id="5" name="Content Placeholder 4"/>
          <p:cNvSpPr>
            <a:spLocks noGrp="1"/>
          </p:cNvSpPr>
          <p:nvPr>
            <p:ph idx="1"/>
          </p:nvPr>
        </p:nvSpPr>
        <p:spPr/>
        <p:txBody>
          <a:bodyPr>
            <a:normAutofit/>
          </a:bodyPr>
          <a:lstStyle/>
          <a:p>
            <a:r>
              <a:rPr lang="en-US" dirty="0"/>
              <a:t>Declarative knowledge </a:t>
            </a:r>
          </a:p>
          <a:p>
            <a:endParaRPr lang="en-US" dirty="0"/>
          </a:p>
          <a:p>
            <a:r>
              <a:rPr lang="en-US" dirty="0"/>
              <a:t>Conditional knowledge</a:t>
            </a:r>
          </a:p>
          <a:p>
            <a:endParaRPr lang="en-US" dirty="0"/>
          </a:p>
          <a:p>
            <a:r>
              <a:rPr lang="en-US" dirty="0"/>
              <a:t>Procedural knowledge</a:t>
            </a:r>
          </a:p>
          <a:p>
            <a:endParaRPr lang="en-US" dirty="0"/>
          </a:p>
          <a:p>
            <a:r>
              <a:rPr lang="en-US" dirty="0"/>
              <a:t>Differentiation</a:t>
            </a:r>
          </a:p>
          <a:p>
            <a:endParaRPr lang="en-US" dirty="0"/>
          </a:p>
        </p:txBody>
      </p:sp>
    </p:spTree>
    <p:extLst>
      <p:ext uri="{BB962C8B-B14F-4D97-AF65-F5344CB8AC3E}">
        <p14:creationId xmlns:p14="http://schemas.microsoft.com/office/powerpoint/2010/main" val="314500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Declarative knowledge </a:t>
            </a:r>
          </a:p>
        </p:txBody>
      </p:sp>
      <p:sp>
        <p:nvSpPr>
          <p:cNvPr id="5" name="Content Placeholder 4"/>
          <p:cNvSpPr>
            <a:spLocks noGrp="1"/>
          </p:cNvSpPr>
          <p:nvPr>
            <p:ph idx="1"/>
          </p:nvPr>
        </p:nvSpPr>
        <p:spPr/>
        <p:txBody>
          <a:bodyPr>
            <a:normAutofit fontScale="70000" lnSpcReduction="20000"/>
          </a:bodyPr>
          <a:lstStyle/>
          <a:p>
            <a:pPr marL="0" indent="0">
              <a:buNone/>
            </a:pPr>
            <a:br>
              <a:rPr lang="en-US" dirty="0"/>
            </a:br>
            <a:r>
              <a:rPr lang="en-US" sz="4500" b="1" dirty="0"/>
              <a:t>What </a:t>
            </a:r>
            <a:r>
              <a:rPr lang="en-US" sz="4400" b="1" dirty="0">
                <a:sym typeface="Wingdings" panose="05000000000000000000" pitchFamily="2" charset="2"/>
              </a:rPr>
              <a:t> </a:t>
            </a:r>
            <a:r>
              <a:rPr lang="en-US" sz="4400" b="1" dirty="0"/>
              <a:t>Describe the content of the lesson</a:t>
            </a:r>
          </a:p>
          <a:p>
            <a:pPr marL="0" indent="0">
              <a:buNone/>
            </a:pPr>
            <a:endParaRPr lang="en-US" dirty="0"/>
          </a:p>
          <a:p>
            <a:r>
              <a:rPr lang="en-US" sz="3400" dirty="0"/>
              <a:t>This assignment teaches students how to write an argument essay…</a:t>
            </a:r>
          </a:p>
          <a:p>
            <a:r>
              <a:rPr lang="en-US" sz="3400" dirty="0"/>
              <a:t>An argument is….</a:t>
            </a:r>
          </a:p>
          <a:p>
            <a:r>
              <a:rPr lang="en-US" sz="3400" dirty="0"/>
              <a:t>An argument must have these main elements…</a:t>
            </a:r>
          </a:p>
          <a:p>
            <a:pPr marL="0" indent="0">
              <a:buNone/>
            </a:pPr>
            <a:endParaRPr lang="en-US" dirty="0"/>
          </a:p>
          <a:p>
            <a:pPr marL="0" indent="0">
              <a:buNone/>
            </a:pPr>
            <a:endParaRPr lang="en-US" dirty="0"/>
          </a:p>
          <a:p>
            <a:pPr marL="0" indent="0">
              <a:buNone/>
            </a:pPr>
            <a:r>
              <a:rPr lang="en-US" dirty="0"/>
              <a:t> </a:t>
            </a:r>
            <a:br>
              <a:rPr lang="en-US" dirty="0"/>
            </a:br>
            <a:endParaRPr lang="en-US" dirty="0"/>
          </a:p>
          <a:p>
            <a:endParaRPr lang="en-US" dirty="0"/>
          </a:p>
        </p:txBody>
      </p:sp>
    </p:spTree>
    <p:extLst>
      <p:ext uri="{BB962C8B-B14F-4D97-AF65-F5344CB8AC3E}">
        <p14:creationId xmlns:p14="http://schemas.microsoft.com/office/powerpoint/2010/main" val="453264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Declarative knowledge </a:t>
            </a:r>
          </a:p>
        </p:txBody>
      </p:sp>
      <p:sp>
        <p:nvSpPr>
          <p:cNvPr id="5" name="Content Placeholder 4"/>
          <p:cNvSpPr>
            <a:spLocks noGrp="1"/>
          </p:cNvSpPr>
          <p:nvPr>
            <p:ph idx="1"/>
          </p:nvPr>
        </p:nvSpPr>
        <p:spPr/>
        <p:txBody>
          <a:bodyPr>
            <a:normAutofit fontScale="92500" lnSpcReduction="10000"/>
          </a:bodyPr>
          <a:lstStyle/>
          <a:p>
            <a:pPr marL="0" indent="0">
              <a:buNone/>
            </a:pPr>
            <a:r>
              <a:rPr lang="en-US" dirty="0"/>
              <a:t>This assignment teaches students how to write an argument essay using examples from a social studies lesson on the civil war. An argument is a reason or set of reasons given with the aim of persuading others that an action or idea is right or wrong. An argument must have three main elements: a position, evidence to support one’s position, and concessions to opposing viewpoints. According to the philosopher Aristotle, when people make arguments (in spoken or written form), they rely on ethos (persona), pathos (emotional appeals), and logos (logic) to persuade their audience.  </a:t>
            </a:r>
          </a:p>
          <a:p>
            <a:pPr marL="0" indent="0">
              <a:buNone/>
            </a:pPr>
            <a:endParaRPr lang="en-US" dirty="0"/>
          </a:p>
          <a:p>
            <a:pPr marL="0" indent="0">
              <a:buNone/>
            </a:pPr>
            <a:r>
              <a:rPr lang="en-US" dirty="0"/>
              <a:t>An argument in history…</a:t>
            </a:r>
          </a:p>
          <a:p>
            <a:endParaRPr lang="en-US" dirty="0"/>
          </a:p>
        </p:txBody>
      </p:sp>
    </p:spTree>
    <p:extLst>
      <p:ext uri="{BB962C8B-B14F-4D97-AF65-F5344CB8AC3E}">
        <p14:creationId xmlns:p14="http://schemas.microsoft.com/office/powerpoint/2010/main" val="2414943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Conditional knowledge</a:t>
            </a:r>
          </a:p>
        </p:txBody>
      </p:sp>
      <p:sp>
        <p:nvSpPr>
          <p:cNvPr id="5" name="Content Placeholder 4"/>
          <p:cNvSpPr>
            <a:spLocks noGrp="1"/>
          </p:cNvSpPr>
          <p:nvPr>
            <p:ph idx="1"/>
          </p:nvPr>
        </p:nvSpPr>
        <p:spPr/>
        <p:txBody>
          <a:bodyPr>
            <a:normAutofit/>
          </a:bodyPr>
          <a:lstStyle/>
          <a:p>
            <a:pPr marL="0" indent="0">
              <a:buNone/>
            </a:pPr>
            <a:br>
              <a:rPr lang="en-US" dirty="0"/>
            </a:br>
            <a:r>
              <a:rPr lang="en-US" sz="2600" b="1" dirty="0"/>
              <a:t>Why/When</a:t>
            </a:r>
            <a:r>
              <a:rPr lang="en-US" sz="2600" dirty="0"/>
              <a:t> </a:t>
            </a:r>
            <a:r>
              <a:rPr lang="en-US" sz="2600" dirty="0">
                <a:sym typeface="Wingdings" panose="05000000000000000000" pitchFamily="2" charset="2"/>
              </a:rPr>
              <a:t> W</a:t>
            </a:r>
            <a:r>
              <a:rPr lang="en-US" sz="2600" dirty="0"/>
              <a:t>hy students learn content &amp; conditions for use</a:t>
            </a:r>
            <a:endParaRPr lang="en-US" dirty="0"/>
          </a:p>
          <a:p>
            <a:pPr marL="0" indent="0">
              <a:buNone/>
            </a:pPr>
            <a:r>
              <a:rPr lang="en-US" dirty="0"/>
              <a:t> </a:t>
            </a:r>
          </a:p>
          <a:p>
            <a:r>
              <a:rPr lang="en-US" dirty="0"/>
              <a:t>We use arguments to…</a:t>
            </a:r>
          </a:p>
          <a:p>
            <a:r>
              <a:rPr lang="en-US" dirty="0"/>
              <a:t>Arguments are especially useful when…</a:t>
            </a:r>
          </a:p>
          <a:p>
            <a:r>
              <a:rPr lang="en-US" dirty="0"/>
              <a:t>We also use arguments to…</a:t>
            </a:r>
          </a:p>
          <a:p>
            <a:pPr marL="0" indent="0">
              <a:buNone/>
            </a:pPr>
            <a:endParaRPr lang="en-US" dirty="0"/>
          </a:p>
        </p:txBody>
      </p:sp>
    </p:spTree>
    <p:extLst>
      <p:ext uri="{BB962C8B-B14F-4D97-AF65-F5344CB8AC3E}">
        <p14:creationId xmlns:p14="http://schemas.microsoft.com/office/powerpoint/2010/main" val="3128451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Conditional knowledge</a:t>
            </a:r>
          </a:p>
        </p:txBody>
      </p:sp>
      <p:sp>
        <p:nvSpPr>
          <p:cNvPr id="5" name="Content Placeholder 4"/>
          <p:cNvSpPr>
            <a:spLocks noGrp="1"/>
          </p:cNvSpPr>
          <p:nvPr>
            <p:ph idx="1"/>
          </p:nvPr>
        </p:nvSpPr>
        <p:spPr/>
        <p:txBody>
          <a:bodyPr>
            <a:normAutofit/>
          </a:bodyPr>
          <a:lstStyle/>
          <a:p>
            <a:pPr marL="0" indent="0">
              <a:buNone/>
            </a:pPr>
            <a:r>
              <a:rPr lang="en-US" dirty="0"/>
              <a:t>We use arguments to express opinions, support a cause, and persuade others to agree with us.  Arguments are especially useful when we want to try and convince others to make a change or take a stand. We also use arguments to examine multiple sides of a topic, anticipate questions, and prove something/someone wrong.  Arguments can also be used to stir up sympathy for a cause or get people interested in a topic. </a:t>
            </a:r>
          </a:p>
          <a:p>
            <a:pPr marL="0" indent="0">
              <a:buNone/>
            </a:pPr>
            <a:endParaRPr lang="en-US" dirty="0"/>
          </a:p>
          <a:p>
            <a:pPr marL="0" indent="0">
              <a:buNone/>
            </a:pPr>
            <a:r>
              <a:rPr lang="en-US" dirty="0"/>
              <a:t>We use arguments in social studies…</a:t>
            </a:r>
          </a:p>
        </p:txBody>
      </p:sp>
    </p:spTree>
    <p:extLst>
      <p:ext uri="{BB962C8B-B14F-4D97-AF65-F5344CB8AC3E}">
        <p14:creationId xmlns:p14="http://schemas.microsoft.com/office/powerpoint/2010/main" val="332178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Procedural knowledge</a:t>
            </a:r>
          </a:p>
        </p:txBody>
      </p:sp>
      <p:sp>
        <p:nvSpPr>
          <p:cNvPr id="5" name="Content Placeholder 4"/>
          <p:cNvSpPr>
            <a:spLocks noGrp="1"/>
          </p:cNvSpPr>
          <p:nvPr>
            <p:ph idx="1"/>
          </p:nvPr>
        </p:nvSpPr>
        <p:spPr/>
        <p:txBody>
          <a:bodyPr>
            <a:normAutofit/>
          </a:bodyPr>
          <a:lstStyle/>
          <a:p>
            <a:pPr marL="0" indent="0">
              <a:buNone/>
            </a:pPr>
            <a:r>
              <a:rPr lang="en-US" b="1" dirty="0"/>
              <a:t>How</a:t>
            </a:r>
            <a:r>
              <a:rPr lang="en-US" b="1" dirty="0">
                <a:sym typeface="Wingdings" panose="05000000000000000000" pitchFamily="2" charset="2"/>
              </a:rPr>
              <a:t> </a:t>
            </a:r>
            <a:r>
              <a:rPr lang="en-US" dirty="0"/>
              <a:t>Describe the steps for guiding students to acquire the strategy/content</a:t>
            </a:r>
          </a:p>
          <a:p>
            <a:pPr marL="0" indent="0">
              <a:buNone/>
            </a:pPr>
            <a:endParaRPr lang="en-US" dirty="0"/>
          </a:p>
          <a:p>
            <a:r>
              <a:rPr lang="en-US" dirty="0"/>
              <a:t>First we will brainstorm, etc.</a:t>
            </a:r>
          </a:p>
          <a:p>
            <a:r>
              <a:rPr lang="en-US" dirty="0"/>
              <a:t>Next, we will…</a:t>
            </a:r>
          </a:p>
          <a:p>
            <a:r>
              <a:rPr lang="en-US" dirty="0"/>
              <a:t>Then we will check in…</a:t>
            </a:r>
          </a:p>
          <a:p>
            <a:r>
              <a:rPr lang="en-US" dirty="0"/>
              <a:t>Next, we will…</a:t>
            </a:r>
          </a:p>
          <a:p>
            <a:r>
              <a:rPr lang="en-US" dirty="0"/>
              <a:t>Finally, we will…</a:t>
            </a:r>
          </a:p>
        </p:txBody>
      </p:sp>
    </p:spTree>
    <p:extLst>
      <p:ext uri="{BB962C8B-B14F-4D97-AF65-F5344CB8AC3E}">
        <p14:creationId xmlns:p14="http://schemas.microsoft.com/office/powerpoint/2010/main" val="2043201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Procedural knowledge</a:t>
            </a:r>
          </a:p>
        </p:txBody>
      </p:sp>
      <p:sp>
        <p:nvSpPr>
          <p:cNvPr id="5" name="Content Placeholder 4"/>
          <p:cNvSpPr>
            <a:spLocks noGrp="1"/>
          </p:cNvSpPr>
          <p:nvPr>
            <p:ph idx="1"/>
          </p:nvPr>
        </p:nvSpPr>
        <p:spPr/>
        <p:txBody>
          <a:bodyPr>
            <a:normAutofit/>
          </a:bodyPr>
          <a:lstStyle/>
          <a:p>
            <a:r>
              <a:rPr lang="en-US" dirty="0"/>
              <a:t>First we will brainstorm and </a:t>
            </a:r>
            <a:r>
              <a:rPr lang="en-US" dirty="0" err="1"/>
              <a:t>freewrite</a:t>
            </a:r>
            <a:r>
              <a:rPr lang="en-US" dirty="0"/>
              <a:t> to…</a:t>
            </a:r>
          </a:p>
          <a:p>
            <a:r>
              <a:rPr lang="en-US" dirty="0"/>
              <a:t>Next, we will begin to draft our arguments so that..</a:t>
            </a:r>
          </a:p>
          <a:p>
            <a:r>
              <a:rPr lang="en-US" dirty="0"/>
              <a:t>Then we will check in with fellow writers to…</a:t>
            </a:r>
          </a:p>
          <a:p>
            <a:r>
              <a:rPr lang="en-US" dirty="0"/>
              <a:t>Next, we will consider feedback and make revisions…</a:t>
            </a:r>
          </a:p>
          <a:p>
            <a:r>
              <a:rPr lang="en-US" dirty="0"/>
              <a:t>After revising, we will share our work again to…</a:t>
            </a:r>
          </a:p>
          <a:p>
            <a:r>
              <a:rPr lang="en-US" dirty="0"/>
              <a:t>Finally, we will edit and publish…</a:t>
            </a:r>
          </a:p>
        </p:txBody>
      </p:sp>
    </p:spTree>
    <p:extLst>
      <p:ext uri="{BB962C8B-B14F-4D97-AF65-F5344CB8AC3E}">
        <p14:creationId xmlns:p14="http://schemas.microsoft.com/office/powerpoint/2010/main" val="2451539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Differentiated instruction</a:t>
            </a:r>
          </a:p>
        </p:txBody>
      </p:sp>
      <p:sp>
        <p:nvSpPr>
          <p:cNvPr id="5" name="Content Placeholder 4"/>
          <p:cNvSpPr>
            <a:spLocks noGrp="1"/>
          </p:cNvSpPr>
          <p:nvPr>
            <p:ph idx="1"/>
          </p:nvPr>
        </p:nvSpPr>
        <p:spPr/>
        <p:txBody>
          <a:bodyPr>
            <a:normAutofit/>
          </a:bodyPr>
          <a:lstStyle/>
          <a:p>
            <a:pPr marL="0" indent="0">
              <a:buNone/>
            </a:pPr>
            <a:br>
              <a:rPr lang="en-US" dirty="0"/>
            </a:br>
            <a:r>
              <a:rPr lang="en-US" b="1" dirty="0" err="1"/>
              <a:t>Options</a:t>
            </a:r>
            <a:r>
              <a:rPr lang="en-US" b="1" dirty="0" err="1">
                <a:sym typeface="Wingdings" panose="05000000000000000000" pitchFamily="2" charset="2"/>
              </a:rPr>
              <a:t></a:t>
            </a:r>
            <a:r>
              <a:rPr lang="en-US" dirty="0" err="1"/>
              <a:t>Describe</a:t>
            </a:r>
            <a:r>
              <a:rPr lang="en-US" dirty="0"/>
              <a:t> strategies for engaging ELL/Special Ed students</a:t>
            </a:r>
          </a:p>
          <a:p>
            <a:pPr marL="0" indent="0">
              <a:buNone/>
            </a:pPr>
            <a:endParaRPr lang="en-US" dirty="0"/>
          </a:p>
          <a:p>
            <a:r>
              <a:rPr lang="en-US" dirty="0"/>
              <a:t>Language scaffolding: Graphic Organizers for visual learning, pictures, real objects</a:t>
            </a:r>
          </a:p>
          <a:p>
            <a:r>
              <a:rPr lang="en-US" dirty="0"/>
              <a:t>Cognitive scaffolding: More steps and points to rest and check in, laid out explicitly </a:t>
            </a:r>
          </a:p>
          <a:p>
            <a:r>
              <a:rPr lang="en-US" dirty="0"/>
              <a:t>Cultural scaffolding: Utilize students’ funds of knowledge from cultural and linguistic background</a:t>
            </a:r>
          </a:p>
          <a:p>
            <a:pPr marL="0" indent="0">
              <a:buNone/>
            </a:pPr>
            <a:endParaRPr lang="en-US" dirty="0"/>
          </a:p>
          <a:p>
            <a:endParaRPr lang="en-US" dirty="0"/>
          </a:p>
        </p:txBody>
      </p:sp>
    </p:spTree>
    <p:extLst>
      <p:ext uri="{BB962C8B-B14F-4D97-AF65-F5344CB8AC3E}">
        <p14:creationId xmlns:p14="http://schemas.microsoft.com/office/powerpoint/2010/main" val="3670941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Goals</a:t>
            </a:r>
          </a:p>
        </p:txBody>
      </p:sp>
      <p:sp>
        <p:nvSpPr>
          <p:cNvPr id="3" name="Content Placeholder 2"/>
          <p:cNvSpPr>
            <a:spLocks noGrp="1"/>
          </p:cNvSpPr>
          <p:nvPr>
            <p:ph idx="1"/>
          </p:nvPr>
        </p:nvSpPr>
        <p:spPr/>
        <p:txBody>
          <a:bodyPr>
            <a:normAutofit/>
          </a:bodyPr>
          <a:lstStyle/>
          <a:p>
            <a:pPr marL="0" indent="0" fontAlgn="base">
              <a:buNone/>
            </a:pPr>
            <a:endParaRPr lang="en-US" b="1" dirty="0"/>
          </a:p>
          <a:p>
            <a:pPr lvl="0"/>
            <a:r>
              <a:rPr lang="en-US" dirty="0"/>
              <a:t>Increase subject matter knowledge and standards-based teaching skills of CCSS in ELA</a:t>
            </a:r>
          </a:p>
          <a:p>
            <a:pPr lvl="0"/>
            <a:r>
              <a:rPr lang="en-US" dirty="0"/>
              <a:t>Increase subject matter knowledge and standards-based teaching skills for Smarter Balanced Digital Library</a:t>
            </a:r>
          </a:p>
          <a:p>
            <a:r>
              <a:rPr lang="en-US" dirty="0"/>
              <a:t>Practice integrating formative assessment into lesson plan construction </a:t>
            </a:r>
          </a:p>
          <a:p>
            <a:r>
              <a:rPr lang="en-US" dirty="0"/>
              <a:t>Identify ways to differentiate instruction and address opportunity gaps</a:t>
            </a:r>
          </a:p>
          <a:p>
            <a:endParaRPr lang="en-US" dirty="0"/>
          </a:p>
          <a:p>
            <a:endParaRPr lang="en-US" dirty="0"/>
          </a:p>
        </p:txBody>
      </p:sp>
    </p:spTree>
    <p:extLst>
      <p:ext uri="{BB962C8B-B14F-4D97-AF65-F5344CB8AC3E}">
        <p14:creationId xmlns:p14="http://schemas.microsoft.com/office/powerpoint/2010/main" val="2976526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Differentiated instruction</a:t>
            </a:r>
          </a:p>
        </p:txBody>
      </p:sp>
      <p:sp>
        <p:nvSpPr>
          <p:cNvPr id="5" name="Content Placeholder 4"/>
          <p:cNvSpPr>
            <a:spLocks noGrp="1"/>
          </p:cNvSpPr>
          <p:nvPr>
            <p:ph idx="1"/>
          </p:nvPr>
        </p:nvSpPr>
        <p:spPr/>
        <p:txBody>
          <a:bodyPr>
            <a:normAutofit/>
          </a:bodyPr>
          <a:lstStyle/>
          <a:p>
            <a:pPr marL="0" indent="0">
              <a:buNone/>
            </a:pPr>
            <a:br>
              <a:rPr lang="en-US" dirty="0"/>
            </a:br>
            <a:r>
              <a:rPr lang="en-US" dirty="0"/>
              <a:t>For ELL students, I will use…</a:t>
            </a:r>
          </a:p>
          <a:p>
            <a:pPr marL="0" indent="0">
              <a:buNone/>
            </a:pPr>
            <a:r>
              <a:rPr lang="en-US" dirty="0"/>
              <a:t>For Special Education students, I will….</a:t>
            </a:r>
          </a:p>
          <a:p>
            <a:pPr marL="0" indent="0">
              <a:buNone/>
            </a:pPr>
            <a:r>
              <a:rPr lang="en-US" dirty="0"/>
              <a:t>To address opportunity gaps and create cultural scaffolding, I will…</a:t>
            </a:r>
          </a:p>
          <a:p>
            <a:pPr marL="0" indent="0">
              <a:buNone/>
            </a:pPr>
            <a:r>
              <a:rPr lang="en-US" dirty="0"/>
              <a:t>After learning about STI, I will integrate…</a:t>
            </a:r>
          </a:p>
          <a:p>
            <a:endParaRPr lang="en-US" dirty="0"/>
          </a:p>
        </p:txBody>
      </p:sp>
    </p:spTree>
    <p:extLst>
      <p:ext uri="{BB962C8B-B14F-4D97-AF65-F5344CB8AC3E}">
        <p14:creationId xmlns:p14="http://schemas.microsoft.com/office/powerpoint/2010/main" val="3799477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Metacognitive Lesson Planning</a:t>
            </a:r>
          </a:p>
        </p:txBody>
      </p:sp>
      <p:sp>
        <p:nvSpPr>
          <p:cNvPr id="5" name="Content Placeholder 4"/>
          <p:cNvSpPr>
            <a:spLocks noGrp="1"/>
          </p:cNvSpPr>
          <p:nvPr>
            <p:ph idx="1"/>
          </p:nvPr>
        </p:nvSpPr>
        <p:spPr/>
        <p:txBody>
          <a:bodyPr>
            <a:normAutofit fontScale="85000" lnSpcReduction="20000"/>
          </a:bodyPr>
          <a:lstStyle/>
          <a:p>
            <a:pPr marL="0" indent="0">
              <a:buNone/>
            </a:pPr>
            <a:r>
              <a:rPr lang="en-US" b="1" dirty="0"/>
              <a:t>What</a:t>
            </a:r>
            <a:br>
              <a:rPr lang="en-US" dirty="0"/>
            </a:br>
            <a:r>
              <a:rPr lang="en-US" dirty="0"/>
              <a:t>Declarative knowledge – Describe the content of the lesson </a:t>
            </a:r>
            <a:br>
              <a:rPr lang="en-US" dirty="0"/>
            </a:br>
            <a:endParaRPr lang="en-US" dirty="0"/>
          </a:p>
          <a:p>
            <a:pPr marL="0" indent="0">
              <a:buNone/>
            </a:pPr>
            <a:r>
              <a:rPr lang="en-US" b="1" dirty="0"/>
              <a:t>Why/When</a:t>
            </a:r>
            <a:br>
              <a:rPr lang="en-US" dirty="0"/>
            </a:br>
            <a:r>
              <a:rPr lang="en-US" dirty="0"/>
              <a:t>Conditional knowledge—Describe why students learn content &amp; conditions for use</a:t>
            </a:r>
          </a:p>
          <a:p>
            <a:pPr marL="0" indent="0">
              <a:buNone/>
            </a:pPr>
            <a:r>
              <a:rPr lang="en-US" dirty="0"/>
              <a:t> </a:t>
            </a:r>
          </a:p>
          <a:p>
            <a:pPr marL="0" indent="0">
              <a:buNone/>
            </a:pPr>
            <a:r>
              <a:rPr lang="en-US" b="1" dirty="0"/>
              <a:t>How</a:t>
            </a:r>
            <a:br>
              <a:rPr lang="en-US" dirty="0"/>
            </a:br>
            <a:r>
              <a:rPr lang="en-US" dirty="0"/>
              <a:t>Procedural knowledge—Describe the steps for guiding students to acquire the strategy/content</a:t>
            </a:r>
          </a:p>
          <a:p>
            <a:pPr marL="0" indent="0">
              <a:buNone/>
            </a:pPr>
            <a:endParaRPr lang="en-US" dirty="0"/>
          </a:p>
          <a:p>
            <a:pPr marL="0" indent="0">
              <a:buNone/>
            </a:pPr>
            <a:r>
              <a:rPr lang="en-US" b="1" dirty="0"/>
              <a:t>Options</a:t>
            </a:r>
            <a:br>
              <a:rPr lang="en-US" dirty="0"/>
            </a:br>
            <a:r>
              <a:rPr lang="en-US" dirty="0"/>
              <a:t>Differentiated instruction—Describe strategies for engaging ELL/SPED students</a:t>
            </a:r>
          </a:p>
          <a:p>
            <a:endParaRPr lang="en-US" dirty="0"/>
          </a:p>
        </p:txBody>
      </p:sp>
    </p:spTree>
    <p:extLst>
      <p:ext uri="{BB962C8B-B14F-4D97-AF65-F5344CB8AC3E}">
        <p14:creationId xmlns:p14="http://schemas.microsoft.com/office/powerpoint/2010/main" val="3390677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586594" y="0"/>
            <a:ext cx="5018809" cy="6858000"/>
          </a:xfrm>
          <a:prstGeom prst="rect">
            <a:avLst/>
          </a:prstGeom>
        </p:spPr>
      </p:pic>
      <p:sp>
        <p:nvSpPr>
          <p:cNvPr id="24" name="Oval 23"/>
          <p:cNvSpPr/>
          <p:nvPr/>
        </p:nvSpPr>
        <p:spPr>
          <a:xfrm>
            <a:off x="3586595" y="1474631"/>
            <a:ext cx="1629177" cy="88220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3291537" y="5595870"/>
            <a:ext cx="5608921" cy="1262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844344" y="2730321"/>
            <a:ext cx="4649273" cy="29363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000811" y="1642543"/>
            <a:ext cx="1629349" cy="646331"/>
          </a:xfrm>
          <a:prstGeom prst="rect">
            <a:avLst/>
          </a:prstGeom>
          <a:noFill/>
        </p:spPr>
        <p:txBody>
          <a:bodyPr wrap="square" rtlCol="0">
            <a:spAutoFit/>
          </a:bodyPr>
          <a:lstStyle/>
          <a:p>
            <a:pPr algn="ctr"/>
            <a:r>
              <a:rPr lang="en-US" dirty="0"/>
              <a:t>Foundations for learning</a:t>
            </a:r>
          </a:p>
        </p:txBody>
      </p:sp>
      <p:sp>
        <p:nvSpPr>
          <p:cNvPr id="28" name="TextBox 27"/>
          <p:cNvSpPr txBox="1"/>
          <p:nvPr/>
        </p:nvSpPr>
        <p:spPr>
          <a:xfrm>
            <a:off x="1029139" y="3454287"/>
            <a:ext cx="1629349" cy="923330"/>
          </a:xfrm>
          <a:prstGeom prst="rect">
            <a:avLst/>
          </a:prstGeom>
          <a:noFill/>
        </p:spPr>
        <p:txBody>
          <a:bodyPr wrap="square" rtlCol="0">
            <a:spAutoFit/>
          </a:bodyPr>
          <a:lstStyle/>
          <a:p>
            <a:pPr algn="ctr"/>
            <a:r>
              <a:rPr lang="en-US" dirty="0"/>
              <a:t>Metacognitive Lesson Planning</a:t>
            </a:r>
          </a:p>
        </p:txBody>
      </p:sp>
      <p:sp>
        <p:nvSpPr>
          <p:cNvPr id="29" name="TextBox 28"/>
          <p:cNvSpPr txBox="1"/>
          <p:nvPr/>
        </p:nvSpPr>
        <p:spPr>
          <a:xfrm>
            <a:off x="1060768" y="5903769"/>
            <a:ext cx="1629349" cy="646331"/>
          </a:xfrm>
          <a:prstGeom prst="rect">
            <a:avLst/>
          </a:prstGeom>
          <a:noFill/>
        </p:spPr>
        <p:txBody>
          <a:bodyPr wrap="square" rtlCol="0">
            <a:spAutoFit/>
          </a:bodyPr>
          <a:lstStyle/>
          <a:p>
            <a:pPr algn="ctr"/>
            <a:r>
              <a:rPr lang="en-US" dirty="0"/>
              <a:t>Assessment Strategies</a:t>
            </a:r>
          </a:p>
        </p:txBody>
      </p:sp>
      <p:sp>
        <p:nvSpPr>
          <p:cNvPr id="37" name="Arrow: Right 36"/>
          <p:cNvSpPr/>
          <p:nvPr/>
        </p:nvSpPr>
        <p:spPr>
          <a:xfrm>
            <a:off x="2939431" y="1721011"/>
            <a:ext cx="431442" cy="4893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rrow: Right 37"/>
          <p:cNvSpPr/>
          <p:nvPr/>
        </p:nvSpPr>
        <p:spPr>
          <a:xfrm>
            <a:off x="2928289" y="3730469"/>
            <a:ext cx="431442" cy="4893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Arrow: Right 38"/>
          <p:cNvSpPr/>
          <p:nvPr/>
        </p:nvSpPr>
        <p:spPr>
          <a:xfrm>
            <a:off x="2837646" y="5984625"/>
            <a:ext cx="431442" cy="4893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9542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727" y="2869895"/>
            <a:ext cx="10233965" cy="1090788"/>
          </a:xfrm>
        </p:spPr>
        <p:txBody>
          <a:bodyPr>
            <a:normAutofit/>
          </a:bodyPr>
          <a:lstStyle/>
          <a:p>
            <a:pPr algn="l"/>
            <a:r>
              <a:rPr lang="en-US" b="1" dirty="0"/>
              <a:t>Assessment Strategies</a:t>
            </a:r>
            <a:endParaRPr lang="en-US" dirty="0"/>
          </a:p>
        </p:txBody>
      </p:sp>
    </p:spTree>
    <p:extLst>
      <p:ext uri="{BB962C8B-B14F-4D97-AF65-F5344CB8AC3E}">
        <p14:creationId xmlns:p14="http://schemas.microsoft.com/office/powerpoint/2010/main" val="1222191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US" b="1" dirty="0"/>
              <a:t>Formative Assessment</a:t>
            </a:r>
            <a:endParaRPr lang="en-US" dirty="0"/>
          </a:p>
        </p:txBody>
      </p:sp>
      <p:sp>
        <p:nvSpPr>
          <p:cNvPr id="5" name="Text Placeholder 4"/>
          <p:cNvSpPr>
            <a:spLocks noGrp="1"/>
          </p:cNvSpPr>
          <p:nvPr>
            <p:ph sz="half" idx="2"/>
          </p:nvPr>
        </p:nvSpPr>
        <p:spPr/>
        <p:txBody>
          <a:bodyPr>
            <a:normAutofit/>
          </a:bodyPr>
          <a:lstStyle/>
          <a:p>
            <a:pPr marL="0" indent="0">
              <a:buNone/>
            </a:pPr>
            <a:endParaRPr lang="en-US" dirty="0"/>
          </a:p>
          <a:p>
            <a:r>
              <a:rPr lang="en-US" dirty="0"/>
              <a:t>IDEA card</a:t>
            </a:r>
          </a:p>
          <a:p>
            <a:r>
              <a:rPr lang="en-US" dirty="0"/>
              <a:t>Graphic organizers</a:t>
            </a:r>
          </a:p>
          <a:p>
            <a:r>
              <a:rPr lang="en-US" dirty="0"/>
              <a:t>Outlines</a:t>
            </a:r>
          </a:p>
          <a:p>
            <a:r>
              <a:rPr lang="en-US" dirty="0"/>
              <a:t>Exit slips </a:t>
            </a:r>
          </a:p>
          <a:p>
            <a:r>
              <a:rPr lang="en-US" dirty="0"/>
              <a:t>Drafts</a:t>
            </a:r>
          </a:p>
          <a:p>
            <a:endParaRPr lang="en-US" dirty="0"/>
          </a:p>
        </p:txBody>
      </p:sp>
    </p:spTree>
    <p:extLst>
      <p:ext uri="{BB962C8B-B14F-4D97-AF65-F5344CB8AC3E}">
        <p14:creationId xmlns:p14="http://schemas.microsoft.com/office/powerpoint/2010/main" val="591395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US" b="1" dirty="0"/>
              <a:t>Formative Assessment</a:t>
            </a:r>
            <a:endParaRPr lang="en-US" dirty="0"/>
          </a:p>
        </p:txBody>
      </p:sp>
      <p:sp>
        <p:nvSpPr>
          <p:cNvPr id="5" name="Text Placeholder 4"/>
          <p:cNvSpPr>
            <a:spLocks noGrp="1"/>
          </p:cNvSpPr>
          <p:nvPr>
            <p:ph sz="half" idx="2"/>
          </p:nvPr>
        </p:nvSpPr>
        <p:spPr>
          <a:xfrm>
            <a:off x="680322" y="2163652"/>
            <a:ext cx="9217092" cy="3772536"/>
          </a:xfrm>
        </p:spPr>
        <p:txBody>
          <a:bodyPr>
            <a:normAutofit/>
          </a:bodyPr>
          <a:lstStyle/>
          <a:p>
            <a:pPr marL="0" indent="0">
              <a:buNone/>
            </a:pPr>
            <a:endParaRPr lang="en-US" dirty="0"/>
          </a:p>
          <a:p>
            <a:r>
              <a:rPr lang="en-US" dirty="0"/>
              <a:t>Describe instruments for monitoring and what you hope that teachers and students will gain from this tool</a:t>
            </a:r>
          </a:p>
          <a:p>
            <a:endParaRPr lang="en-US" dirty="0"/>
          </a:p>
        </p:txBody>
      </p:sp>
    </p:spTree>
    <p:extLst>
      <p:ext uri="{BB962C8B-B14F-4D97-AF65-F5344CB8AC3E}">
        <p14:creationId xmlns:p14="http://schemas.microsoft.com/office/powerpoint/2010/main" val="36864645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Summative</a:t>
            </a:r>
            <a:r>
              <a:rPr lang="en-US" dirty="0"/>
              <a:t> </a:t>
            </a:r>
            <a:r>
              <a:rPr lang="en-US" b="1" dirty="0"/>
              <a:t>Assessment</a:t>
            </a:r>
          </a:p>
        </p:txBody>
      </p:sp>
      <p:sp>
        <p:nvSpPr>
          <p:cNvPr id="11" name="Text Placeholder 10"/>
          <p:cNvSpPr>
            <a:spLocks noGrp="1"/>
          </p:cNvSpPr>
          <p:nvPr>
            <p:ph type="body" idx="1"/>
          </p:nvPr>
        </p:nvSpPr>
        <p:spPr>
          <a:xfrm>
            <a:off x="6526432" y="2329524"/>
            <a:ext cx="4472327" cy="693135"/>
          </a:xfrm>
        </p:spPr>
        <p:txBody>
          <a:bodyPr>
            <a:normAutofit lnSpcReduction="10000"/>
          </a:bodyPr>
          <a:lstStyle/>
          <a:p>
            <a:r>
              <a:rPr lang="en-US" dirty="0"/>
              <a:t>Instruments for evaluating student learning</a:t>
            </a:r>
          </a:p>
        </p:txBody>
      </p:sp>
      <p:sp>
        <p:nvSpPr>
          <p:cNvPr id="10" name="Content Placeholder 9"/>
          <p:cNvSpPr>
            <a:spLocks noGrp="1"/>
          </p:cNvSpPr>
          <p:nvPr>
            <p:ph sz="half" idx="2"/>
          </p:nvPr>
        </p:nvSpPr>
        <p:spPr>
          <a:xfrm>
            <a:off x="6590828" y="3518017"/>
            <a:ext cx="4698355" cy="2906179"/>
          </a:xfrm>
        </p:spPr>
        <p:txBody>
          <a:bodyPr>
            <a:normAutofit/>
          </a:bodyPr>
          <a:lstStyle/>
          <a:p>
            <a:pPr>
              <a:lnSpc>
                <a:spcPct val="115000"/>
              </a:lnSpc>
              <a:spcAft>
                <a:spcPts val="1000"/>
              </a:spcAft>
              <a:tabLst>
                <a:tab pos="228600" algn="l"/>
              </a:tabLst>
            </a:pPr>
            <a:r>
              <a:rPr lang="en-US" dirty="0">
                <a:latin typeface="Calibri" panose="020F0502020204030204" pitchFamily="34" charset="0"/>
                <a:ea typeface="Times New Roman" panose="02020603050405020304" pitchFamily="18" charset="0"/>
                <a:cs typeface="Calibri" panose="020F0502020204030204" pitchFamily="34" charset="0"/>
              </a:rPr>
              <a:t>SBAC interim assessment</a:t>
            </a:r>
          </a:p>
          <a:p>
            <a:pPr>
              <a:lnSpc>
                <a:spcPct val="115000"/>
              </a:lnSpc>
              <a:spcAft>
                <a:spcPts val="1000"/>
              </a:spcAft>
              <a:tabLst>
                <a:tab pos="228600" algn="l"/>
              </a:tabLst>
            </a:pPr>
            <a:r>
              <a:rPr lang="en-US" dirty="0">
                <a:latin typeface="Calibri" panose="020F0502020204030204" pitchFamily="34" charset="0"/>
                <a:ea typeface="Times New Roman" panose="02020603050405020304" pitchFamily="18" charset="0"/>
                <a:cs typeface="Calibri" panose="020F0502020204030204" pitchFamily="34" charset="0"/>
              </a:rPr>
              <a:t>Rubrics</a:t>
            </a:r>
          </a:p>
          <a:p>
            <a:pPr>
              <a:lnSpc>
                <a:spcPct val="115000"/>
              </a:lnSpc>
              <a:spcAft>
                <a:spcPts val="1000"/>
              </a:spcAft>
              <a:tabLst>
                <a:tab pos="228600" algn="l"/>
              </a:tabLst>
            </a:pPr>
            <a:r>
              <a:rPr lang="en-US" dirty="0">
                <a:latin typeface="Calibri" panose="020F0502020204030204" pitchFamily="34" charset="0"/>
                <a:ea typeface="Times New Roman" panose="02020603050405020304" pitchFamily="18" charset="0"/>
                <a:cs typeface="Calibri" panose="020F0502020204030204" pitchFamily="34" charset="0"/>
              </a:rPr>
              <a:t>Performance assessment</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12" name="Text Placeholder 11"/>
          <p:cNvSpPr>
            <a:spLocks noGrp="1"/>
          </p:cNvSpPr>
          <p:nvPr>
            <p:ph type="body" sz="quarter" idx="3"/>
          </p:nvPr>
        </p:nvSpPr>
        <p:spPr>
          <a:xfrm>
            <a:off x="788895" y="2330583"/>
            <a:ext cx="4474028" cy="692076"/>
          </a:xfrm>
        </p:spPr>
        <p:txBody>
          <a:bodyPr>
            <a:normAutofit lnSpcReduction="10000"/>
          </a:bodyPr>
          <a:lstStyle/>
          <a:p>
            <a:r>
              <a:rPr lang="en-US" dirty="0">
                <a:latin typeface="Calibri" panose="020F0502020204030204" pitchFamily="34" charset="0"/>
                <a:ea typeface="Times New Roman" panose="02020603050405020304" pitchFamily="18" charset="0"/>
                <a:cs typeface="Calibri" panose="020F0502020204030204" pitchFamily="34" charset="0"/>
              </a:rPr>
              <a:t>Types of evidence used in summative assessments include:</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13" name="Content Placeholder 12"/>
          <p:cNvSpPr>
            <a:spLocks noGrp="1"/>
          </p:cNvSpPr>
          <p:nvPr>
            <p:ph sz="quarter" idx="4"/>
          </p:nvPr>
        </p:nvSpPr>
        <p:spPr>
          <a:xfrm>
            <a:off x="788895" y="3332991"/>
            <a:ext cx="4700059" cy="2906179"/>
          </a:xfrm>
        </p:spPr>
        <p:txBody>
          <a:bodyPr>
            <a:normAutofit fontScale="70000" lnSpcReduction="20000"/>
          </a:bodyPr>
          <a:lstStyle/>
          <a:p>
            <a:pPr>
              <a:lnSpc>
                <a:spcPct val="115000"/>
              </a:lnSpc>
              <a:spcAft>
                <a:spcPts val="1000"/>
              </a:spcAft>
              <a:tabLst>
                <a:tab pos="228600" algn="l"/>
              </a:tabLst>
            </a:pPr>
            <a:r>
              <a:rPr lang="en-US" dirty="0">
                <a:latin typeface="Calibri" panose="020F0502020204030204" pitchFamily="34" charset="0"/>
                <a:ea typeface="Times New Roman" panose="02020603050405020304" pitchFamily="18" charset="0"/>
                <a:cs typeface="Calibri" panose="020F0502020204030204" pitchFamily="34" charset="0"/>
              </a:rPr>
              <a:t>Essay</a:t>
            </a:r>
          </a:p>
          <a:p>
            <a:pPr>
              <a:lnSpc>
                <a:spcPct val="115000"/>
              </a:lnSpc>
              <a:spcAft>
                <a:spcPts val="1000"/>
              </a:spcAft>
              <a:tabLst>
                <a:tab pos="228600" algn="l"/>
              </a:tabLst>
            </a:pPr>
            <a:r>
              <a:rPr lang="en-US" dirty="0">
                <a:latin typeface="Calibri" panose="020F0502020204030204" pitchFamily="34" charset="0"/>
                <a:ea typeface="Times New Roman" panose="02020603050405020304" pitchFamily="18" charset="0"/>
                <a:cs typeface="Calibri" panose="020F0502020204030204" pitchFamily="34" charset="0"/>
              </a:rPr>
              <a:t>Report</a:t>
            </a:r>
          </a:p>
          <a:p>
            <a:pPr>
              <a:lnSpc>
                <a:spcPct val="115000"/>
              </a:lnSpc>
              <a:spcAft>
                <a:spcPts val="1000"/>
              </a:spcAft>
              <a:tabLst>
                <a:tab pos="228600" algn="l"/>
              </a:tabLst>
            </a:pPr>
            <a:r>
              <a:rPr lang="en-US" dirty="0">
                <a:latin typeface="Calibri" panose="020F0502020204030204" pitchFamily="34" charset="0"/>
                <a:ea typeface="Times New Roman" panose="02020603050405020304" pitchFamily="18" charset="0"/>
                <a:cs typeface="Calibri" panose="020F0502020204030204" pitchFamily="34" charset="0"/>
              </a:rPr>
              <a:t>Problem Sets</a:t>
            </a:r>
          </a:p>
          <a:p>
            <a:pPr>
              <a:lnSpc>
                <a:spcPct val="115000"/>
              </a:lnSpc>
              <a:spcAft>
                <a:spcPts val="1000"/>
              </a:spcAft>
              <a:tabLst>
                <a:tab pos="228600" algn="l"/>
              </a:tabLst>
            </a:pPr>
            <a:r>
              <a:rPr lang="en-US" dirty="0">
                <a:latin typeface="Calibri" panose="020F0502020204030204" pitchFamily="34" charset="0"/>
                <a:ea typeface="Times New Roman" panose="02020603050405020304" pitchFamily="18" charset="0"/>
                <a:cs typeface="Calibri" panose="020F0502020204030204" pitchFamily="34" charset="0"/>
              </a:rPr>
              <a:t>Presentations</a:t>
            </a:r>
          </a:p>
          <a:p>
            <a:pPr>
              <a:lnSpc>
                <a:spcPct val="115000"/>
              </a:lnSpc>
              <a:spcAft>
                <a:spcPts val="1000"/>
              </a:spcAft>
              <a:tabLst>
                <a:tab pos="228600" algn="l"/>
              </a:tabLst>
            </a:pPr>
            <a:r>
              <a:rPr lang="en-US" dirty="0">
                <a:latin typeface="Calibri" panose="020F0502020204030204" pitchFamily="34" charset="0"/>
                <a:ea typeface="Times New Roman" panose="02020603050405020304" pitchFamily="18" charset="0"/>
                <a:cs typeface="Calibri" panose="020F0502020204030204" pitchFamily="34" charset="0"/>
              </a:rPr>
              <a:t>Graphic Organizers</a:t>
            </a:r>
          </a:p>
          <a:p>
            <a:pPr>
              <a:lnSpc>
                <a:spcPct val="115000"/>
              </a:lnSpc>
              <a:spcAft>
                <a:spcPts val="1000"/>
              </a:spcAft>
              <a:tabLst>
                <a:tab pos="228600" algn="l"/>
              </a:tabLst>
            </a:pPr>
            <a:r>
              <a:rPr lang="en-US" dirty="0">
                <a:latin typeface="Calibri" panose="020F0502020204030204" pitchFamily="34" charset="0"/>
                <a:ea typeface="Times New Roman" panose="02020603050405020304" pitchFamily="18" charset="0"/>
                <a:cs typeface="Calibri" panose="020F0502020204030204" pitchFamily="34" charset="0"/>
              </a:rPr>
              <a:t>Performance task</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2188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US" b="1" dirty="0"/>
              <a:t>Summative Assessment</a:t>
            </a:r>
            <a:endParaRPr lang="en-US" dirty="0"/>
          </a:p>
        </p:txBody>
      </p:sp>
      <p:sp>
        <p:nvSpPr>
          <p:cNvPr id="5" name="Text Placeholder 4"/>
          <p:cNvSpPr>
            <a:spLocks noGrp="1"/>
          </p:cNvSpPr>
          <p:nvPr>
            <p:ph sz="half" idx="2"/>
          </p:nvPr>
        </p:nvSpPr>
        <p:spPr>
          <a:xfrm>
            <a:off x="680322" y="2163652"/>
            <a:ext cx="9217092" cy="3772536"/>
          </a:xfrm>
        </p:spPr>
        <p:txBody>
          <a:bodyPr>
            <a:normAutofit/>
          </a:bodyPr>
          <a:lstStyle/>
          <a:p>
            <a:pPr marL="0" indent="0">
              <a:buNone/>
            </a:pPr>
            <a:endParaRPr lang="en-US" dirty="0"/>
          </a:p>
          <a:p>
            <a:r>
              <a:rPr lang="en-US" dirty="0"/>
              <a:t>Describe instruments for assessing and why the tool(s) is the effective.</a:t>
            </a:r>
          </a:p>
          <a:p>
            <a:endParaRPr lang="en-US" dirty="0"/>
          </a:p>
        </p:txBody>
      </p:sp>
    </p:spTree>
    <p:extLst>
      <p:ext uri="{BB962C8B-B14F-4D97-AF65-F5344CB8AC3E}">
        <p14:creationId xmlns:p14="http://schemas.microsoft.com/office/powerpoint/2010/main" val="15917707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Using the Digital Library</a:t>
            </a:r>
          </a:p>
        </p:txBody>
      </p:sp>
      <p:sp>
        <p:nvSpPr>
          <p:cNvPr id="10" name="Content Placeholder 9"/>
          <p:cNvSpPr>
            <a:spLocks noGrp="1"/>
          </p:cNvSpPr>
          <p:nvPr>
            <p:ph sz="half" idx="1"/>
          </p:nvPr>
        </p:nvSpPr>
        <p:spPr>
          <a:xfrm>
            <a:off x="358444" y="2209603"/>
            <a:ext cx="8332013" cy="4538927"/>
          </a:xfrm>
        </p:spPr>
        <p:txBody>
          <a:bodyPr>
            <a:normAutofit fontScale="77500" lnSpcReduction="20000"/>
          </a:bodyPr>
          <a:lstStyle/>
          <a:p>
            <a:pPr marL="514350" indent="-514350">
              <a:buFont typeface="+mj-lt"/>
              <a:buAutoNum type="arabicPeriod"/>
            </a:pPr>
            <a:r>
              <a:rPr lang="en-US" sz="2900" dirty="0"/>
              <a:t>In small groups, go into the Digital Library and pick an ELA lesson plan to work with. </a:t>
            </a:r>
          </a:p>
          <a:p>
            <a:pPr marL="514350" indent="-514350">
              <a:buFont typeface="+mj-lt"/>
              <a:buAutoNum type="arabicPeriod"/>
            </a:pPr>
            <a:r>
              <a:rPr lang="en-US" sz="2900" dirty="0"/>
              <a:t>Apply your understanding of lesson plan construction and revise the lesson to fit our template.</a:t>
            </a:r>
          </a:p>
          <a:p>
            <a:pPr marL="514350" indent="-514350">
              <a:buFont typeface="+mj-lt"/>
              <a:buAutoNum type="arabicPeriod"/>
            </a:pPr>
            <a:r>
              <a:rPr lang="en-US" sz="2900" dirty="0"/>
              <a:t>You can download an electronic copy of the template from Dropbox at: UWT Team Instructor’s Materials&gt;Riki</a:t>
            </a:r>
          </a:p>
          <a:p>
            <a:pPr marL="514350" indent="-514350">
              <a:buFont typeface="+mj-lt"/>
              <a:buAutoNum type="arabicPeriod"/>
            </a:pPr>
            <a:r>
              <a:rPr lang="en-US" sz="2900" dirty="0"/>
              <a:t>Identify missing components and integrate these into your lesson plan. </a:t>
            </a:r>
          </a:p>
          <a:p>
            <a:pPr marL="514350" indent="-514350">
              <a:buFont typeface="+mj-lt"/>
              <a:buAutoNum type="arabicPeriod"/>
            </a:pPr>
            <a:r>
              <a:rPr lang="en-US" sz="2900" dirty="0"/>
              <a:t>Compare what you found with your neighbors.</a:t>
            </a:r>
          </a:p>
          <a:p>
            <a:pPr marL="514350" indent="-514350">
              <a:buFont typeface="+mj-lt"/>
              <a:buAutoNum type="arabicPeriod"/>
            </a:pPr>
            <a:r>
              <a:rPr lang="en-US" sz="2900" dirty="0"/>
              <a:t>Post your lesson plans in Dropbox.</a:t>
            </a:r>
            <a:endParaRPr lang="en-US" dirty="0"/>
          </a:p>
        </p:txBody>
      </p:sp>
      <p:sp>
        <p:nvSpPr>
          <p:cNvPr id="2" name="Content Placeholder 1"/>
          <p:cNvSpPr>
            <a:spLocks noGrp="1"/>
          </p:cNvSpPr>
          <p:nvPr>
            <p:ph sz="half" idx="2"/>
          </p:nvPr>
        </p:nvSpPr>
        <p:spPr>
          <a:xfrm>
            <a:off x="8876373" y="2209603"/>
            <a:ext cx="3129566" cy="4475408"/>
          </a:xfrm>
          <a:ln>
            <a:solidFill>
              <a:schemeClr val="tx1"/>
            </a:solidFill>
          </a:ln>
        </p:spPr>
        <p:txBody>
          <a:bodyPr>
            <a:normAutofit fontScale="77500" lnSpcReduction="20000"/>
          </a:bodyPr>
          <a:lstStyle/>
          <a:p>
            <a:pPr marL="0" indent="0">
              <a:buNone/>
            </a:pPr>
            <a:r>
              <a:rPr lang="en-US" sz="2600" dirty="0"/>
              <a:t>Foundational</a:t>
            </a:r>
          </a:p>
          <a:p>
            <a:r>
              <a:rPr lang="en-US" sz="2600" dirty="0"/>
              <a:t>CCSS standards</a:t>
            </a:r>
          </a:p>
          <a:p>
            <a:r>
              <a:rPr lang="en-US" sz="2600" dirty="0"/>
              <a:t>Lesson Objectives</a:t>
            </a:r>
          </a:p>
          <a:p>
            <a:endParaRPr lang="en-US" sz="2600" dirty="0"/>
          </a:p>
          <a:p>
            <a:pPr marL="0" indent="0">
              <a:buNone/>
            </a:pPr>
            <a:r>
              <a:rPr lang="en-US" sz="2600" dirty="0"/>
              <a:t>Metacognitive</a:t>
            </a:r>
          </a:p>
          <a:p>
            <a:r>
              <a:rPr lang="en-US" sz="2600" dirty="0"/>
              <a:t>Declarative knowledge </a:t>
            </a:r>
          </a:p>
          <a:p>
            <a:r>
              <a:rPr lang="en-US" sz="2600" dirty="0"/>
              <a:t>Conditional knowledge</a:t>
            </a:r>
          </a:p>
          <a:p>
            <a:r>
              <a:rPr lang="en-US" sz="2600" dirty="0"/>
              <a:t>Procedural knowledge</a:t>
            </a:r>
          </a:p>
          <a:p>
            <a:r>
              <a:rPr lang="en-US" sz="2600" dirty="0"/>
              <a:t>Differentiation</a:t>
            </a:r>
          </a:p>
          <a:p>
            <a:endParaRPr lang="en-US" sz="2600" dirty="0"/>
          </a:p>
          <a:p>
            <a:pPr marL="0" indent="0">
              <a:buNone/>
            </a:pPr>
            <a:r>
              <a:rPr lang="en-US" sz="2600" dirty="0"/>
              <a:t>Assessment</a:t>
            </a:r>
          </a:p>
          <a:p>
            <a:r>
              <a:rPr lang="en-US" sz="2600" dirty="0"/>
              <a:t>Formative</a:t>
            </a:r>
          </a:p>
          <a:p>
            <a:r>
              <a:rPr lang="en-US" sz="2600" dirty="0"/>
              <a:t>Summative</a:t>
            </a:r>
          </a:p>
          <a:p>
            <a:endParaRPr lang="en-US" dirty="0"/>
          </a:p>
        </p:txBody>
      </p:sp>
    </p:spTree>
    <p:extLst>
      <p:ext uri="{BB962C8B-B14F-4D97-AF65-F5344CB8AC3E}">
        <p14:creationId xmlns:p14="http://schemas.microsoft.com/office/powerpoint/2010/main" val="11672728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we exit…</a:t>
            </a:r>
          </a:p>
        </p:txBody>
      </p:sp>
      <p:sp>
        <p:nvSpPr>
          <p:cNvPr id="3" name="Text Placeholder 2"/>
          <p:cNvSpPr>
            <a:spLocks noGrp="1"/>
          </p:cNvSpPr>
          <p:nvPr>
            <p:ph idx="1"/>
          </p:nvPr>
        </p:nvSpPr>
        <p:spPr/>
        <p:txBody>
          <a:bodyPr>
            <a:normAutofit/>
          </a:bodyPr>
          <a:lstStyle/>
          <a:p>
            <a:pPr marL="457200" marR="0" lvl="1" indent="0">
              <a:lnSpc>
                <a:spcPct val="115000"/>
              </a:lnSpc>
              <a:spcBef>
                <a:spcPts val="0"/>
              </a:spcBef>
              <a:spcAft>
                <a:spcPts val="1000"/>
              </a:spcAft>
              <a:buSzPts val="1000"/>
              <a:buNone/>
              <a:tabLst>
                <a:tab pos="914400" algn="l"/>
              </a:tabLst>
            </a:pPr>
            <a:r>
              <a:rPr lang="en-US" sz="2200" dirty="0"/>
              <a:t>Pick the prompt that most resonates with you about this session</a:t>
            </a:r>
          </a:p>
          <a:p>
            <a:pPr marL="457200" marR="0" lvl="1" indent="0">
              <a:lnSpc>
                <a:spcPct val="115000"/>
              </a:lnSpc>
              <a:spcBef>
                <a:spcPts val="0"/>
              </a:spcBef>
              <a:spcAft>
                <a:spcPts val="1000"/>
              </a:spcAft>
              <a:buSzPts val="1000"/>
              <a:buNone/>
              <a:tabLst>
                <a:tab pos="914400" algn="l"/>
              </a:tabLst>
            </a:pPr>
            <a:endParaRPr lang="en-US" sz="2200" dirty="0"/>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800" dirty="0"/>
              <a:t>I would like to learn more about…</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800" dirty="0"/>
              <a:t>Please explain more about…</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800" dirty="0"/>
              <a:t>The most important thing I learned today is…</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800" dirty="0"/>
              <a:t>The thing that surprised me the most today was…</a:t>
            </a:r>
          </a:p>
          <a:p>
            <a:pPr marL="0" indent="0">
              <a:buNone/>
            </a:pPr>
            <a:r>
              <a:rPr lang="en-US" dirty="0"/>
              <a:t> </a:t>
            </a:r>
          </a:p>
        </p:txBody>
      </p:sp>
    </p:spTree>
    <p:extLst>
      <p:ext uri="{BB962C8B-B14F-4D97-AF65-F5344CB8AC3E}">
        <p14:creationId xmlns:p14="http://schemas.microsoft.com/office/powerpoint/2010/main" val="2275106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goals</a:t>
            </a:r>
          </a:p>
        </p:txBody>
      </p:sp>
      <p:sp>
        <p:nvSpPr>
          <p:cNvPr id="3" name="Content Placeholder 2"/>
          <p:cNvSpPr>
            <a:spLocks noGrp="1"/>
          </p:cNvSpPr>
          <p:nvPr>
            <p:ph idx="1"/>
          </p:nvPr>
        </p:nvSpPr>
        <p:spPr>
          <a:xfrm>
            <a:off x="193183" y="1735138"/>
            <a:ext cx="10373932" cy="4750329"/>
          </a:xfrm>
        </p:spPr>
        <p:txBody>
          <a:bodyPr>
            <a:normAutofit/>
          </a:bodyPr>
          <a:lstStyle/>
          <a:p>
            <a:endParaRPr lang="en-US" sz="2800" dirty="0"/>
          </a:p>
          <a:p>
            <a:r>
              <a:rPr lang="en-US" dirty="0"/>
              <a:t>Work closely with Common Core Standards for ELA </a:t>
            </a:r>
          </a:p>
          <a:p>
            <a:r>
              <a:rPr lang="en-US" dirty="0"/>
              <a:t>Collaboratively build a lesson plan for Writing in History/Social Studies </a:t>
            </a:r>
          </a:p>
          <a:p>
            <a:r>
              <a:rPr lang="en-US" dirty="0"/>
              <a:t>Develop metacognitive lesson planning skills</a:t>
            </a:r>
          </a:p>
          <a:p>
            <a:r>
              <a:rPr lang="en-US" dirty="0"/>
              <a:t>Develop formative assessment tools for writing</a:t>
            </a:r>
          </a:p>
          <a:p>
            <a:r>
              <a:rPr lang="en-US" dirty="0"/>
              <a:t>Practice using the Smarter Balanced Digital Library</a:t>
            </a:r>
          </a:p>
        </p:txBody>
      </p:sp>
    </p:spTree>
    <p:extLst>
      <p:ext uri="{BB962C8B-B14F-4D97-AF65-F5344CB8AC3E}">
        <p14:creationId xmlns:p14="http://schemas.microsoft.com/office/powerpoint/2010/main" val="810938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586594" y="0"/>
            <a:ext cx="5018809" cy="6858000"/>
          </a:xfrm>
          <a:prstGeom prst="rect">
            <a:avLst/>
          </a:prstGeom>
        </p:spPr>
      </p:pic>
      <p:sp>
        <p:nvSpPr>
          <p:cNvPr id="24" name="Oval 23"/>
          <p:cNvSpPr/>
          <p:nvPr/>
        </p:nvSpPr>
        <p:spPr>
          <a:xfrm>
            <a:off x="3586595" y="1474631"/>
            <a:ext cx="1629177" cy="88220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3291537" y="5595870"/>
            <a:ext cx="5608921" cy="12621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844344" y="2730321"/>
            <a:ext cx="4649273" cy="29363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000811" y="1642543"/>
            <a:ext cx="1629349" cy="646331"/>
          </a:xfrm>
          <a:prstGeom prst="rect">
            <a:avLst/>
          </a:prstGeom>
          <a:noFill/>
        </p:spPr>
        <p:txBody>
          <a:bodyPr wrap="square" rtlCol="0">
            <a:spAutoFit/>
          </a:bodyPr>
          <a:lstStyle/>
          <a:p>
            <a:pPr algn="ctr"/>
            <a:r>
              <a:rPr lang="en-US" dirty="0"/>
              <a:t>Foundations for learning</a:t>
            </a:r>
          </a:p>
        </p:txBody>
      </p:sp>
      <p:sp>
        <p:nvSpPr>
          <p:cNvPr id="28" name="TextBox 27"/>
          <p:cNvSpPr txBox="1"/>
          <p:nvPr/>
        </p:nvSpPr>
        <p:spPr>
          <a:xfrm>
            <a:off x="1029139" y="3454287"/>
            <a:ext cx="1629349" cy="923330"/>
          </a:xfrm>
          <a:prstGeom prst="rect">
            <a:avLst/>
          </a:prstGeom>
          <a:noFill/>
        </p:spPr>
        <p:txBody>
          <a:bodyPr wrap="square" rtlCol="0">
            <a:spAutoFit/>
          </a:bodyPr>
          <a:lstStyle/>
          <a:p>
            <a:pPr algn="ctr"/>
            <a:r>
              <a:rPr lang="en-US" dirty="0"/>
              <a:t>Metacognitive Lesson Planning</a:t>
            </a:r>
          </a:p>
        </p:txBody>
      </p:sp>
      <p:sp>
        <p:nvSpPr>
          <p:cNvPr id="29" name="TextBox 28"/>
          <p:cNvSpPr txBox="1"/>
          <p:nvPr/>
        </p:nvSpPr>
        <p:spPr>
          <a:xfrm>
            <a:off x="1060768" y="5903769"/>
            <a:ext cx="1629349" cy="646331"/>
          </a:xfrm>
          <a:prstGeom prst="rect">
            <a:avLst/>
          </a:prstGeom>
          <a:noFill/>
        </p:spPr>
        <p:txBody>
          <a:bodyPr wrap="square" rtlCol="0">
            <a:spAutoFit/>
          </a:bodyPr>
          <a:lstStyle/>
          <a:p>
            <a:pPr algn="ctr"/>
            <a:r>
              <a:rPr lang="en-US" dirty="0"/>
              <a:t>Assessment Strategies</a:t>
            </a:r>
          </a:p>
        </p:txBody>
      </p:sp>
      <p:sp>
        <p:nvSpPr>
          <p:cNvPr id="37" name="Arrow: Right 36"/>
          <p:cNvSpPr/>
          <p:nvPr/>
        </p:nvSpPr>
        <p:spPr>
          <a:xfrm>
            <a:off x="2939431" y="1721011"/>
            <a:ext cx="431442" cy="4893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rrow: Right 37"/>
          <p:cNvSpPr/>
          <p:nvPr/>
        </p:nvSpPr>
        <p:spPr>
          <a:xfrm>
            <a:off x="2928289" y="3730469"/>
            <a:ext cx="431442" cy="4893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Arrow: Right 38"/>
          <p:cNvSpPr/>
          <p:nvPr/>
        </p:nvSpPr>
        <p:spPr>
          <a:xfrm>
            <a:off x="2837646" y="5984625"/>
            <a:ext cx="431442" cy="4893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4784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910006" y="711339"/>
            <a:ext cx="7313613" cy="868362"/>
          </a:xfrm>
          <a:prstGeom prst="rect">
            <a:avLst/>
          </a:prstGeom>
        </p:spPr>
        <p:txBody>
          <a:bodyPr/>
          <a:lstStyle>
            <a:lvl1pPr algn="ctr" defTabSz="914400" rtl="0" eaLnBrk="1" latinLnBrk="0" hangingPunct="1">
              <a:spcBef>
                <a:spcPct val="0"/>
              </a:spcBef>
              <a:buNone/>
              <a:defRPr sz="4600" kern="1200">
                <a:solidFill>
                  <a:schemeClr val="tx1"/>
                </a:solidFill>
                <a:latin typeface="+mj-lt"/>
                <a:ea typeface="+mj-ea"/>
                <a:cs typeface="+mj-cs"/>
              </a:defRPr>
            </a:lvl1pPr>
          </a:lstStyle>
          <a:p>
            <a:pPr algn="r"/>
            <a:endParaRPr lang="en-US" sz="4800" dirty="0"/>
          </a:p>
        </p:txBody>
      </p:sp>
      <p:sp>
        <p:nvSpPr>
          <p:cNvPr id="5" name="Content Placeholder 2"/>
          <p:cNvSpPr txBox="1">
            <a:spLocks/>
          </p:cNvSpPr>
          <p:nvPr/>
        </p:nvSpPr>
        <p:spPr>
          <a:xfrm>
            <a:off x="888642" y="711339"/>
            <a:ext cx="9495962" cy="2861850"/>
          </a:xfrm>
          <a:prstGeom prst="rect">
            <a:avLst/>
          </a:prstGeom>
        </p:spPr>
        <p:txBody>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i="1" dirty="0"/>
              <a:t>Using the skeleton lesson plan on writing about the civil war to</a:t>
            </a:r>
          </a:p>
          <a:p>
            <a:r>
              <a:rPr lang="en-US" dirty="0"/>
              <a:t>Brainstorm activities that will help students to learn to integrate content according to the standards. </a:t>
            </a:r>
          </a:p>
          <a:p>
            <a:r>
              <a:rPr lang="en-US" dirty="0"/>
              <a:t>Develop activities to foster a writing process that encourages drafting, feedback, revision, and editing. </a:t>
            </a:r>
            <a:r>
              <a:rPr lang="en-US" sz="1800" i="1" dirty="0"/>
              <a:t>		</a:t>
            </a:r>
          </a:p>
        </p:txBody>
      </p:sp>
      <p:sp>
        <p:nvSpPr>
          <p:cNvPr id="2" name="Title 1"/>
          <p:cNvSpPr>
            <a:spLocks noGrp="1"/>
          </p:cNvSpPr>
          <p:nvPr>
            <p:ph type="title"/>
          </p:nvPr>
        </p:nvSpPr>
        <p:spPr>
          <a:xfrm>
            <a:off x="396986" y="4560895"/>
            <a:ext cx="9613858" cy="1916347"/>
          </a:xfrm>
        </p:spPr>
        <p:txBody>
          <a:bodyPr/>
          <a:lstStyle/>
          <a:p>
            <a:r>
              <a:rPr lang="en-US" dirty="0"/>
              <a:t>Strengthening Writing in the Disciplines  </a:t>
            </a:r>
            <a:br>
              <a:rPr lang="en-US" dirty="0"/>
            </a:br>
            <a:endParaRPr lang="en-US" i="1" dirty="0"/>
          </a:p>
        </p:txBody>
      </p:sp>
    </p:spTree>
    <p:extLst>
      <p:ext uri="{BB962C8B-B14F-4D97-AF65-F5344CB8AC3E}">
        <p14:creationId xmlns:p14="http://schemas.microsoft.com/office/powerpoint/2010/main" val="2341869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dirty="0"/>
              <a:t>Foundations</a:t>
            </a:r>
            <a:endParaRPr lang="en-US" sz="4400" dirty="0"/>
          </a:p>
        </p:txBody>
      </p:sp>
    </p:spTree>
    <p:extLst>
      <p:ext uri="{BB962C8B-B14F-4D97-AF65-F5344CB8AC3E}">
        <p14:creationId xmlns:p14="http://schemas.microsoft.com/office/powerpoint/2010/main" val="699668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Lesson Objectives</a:t>
            </a:r>
            <a:endParaRPr lang="en-US" dirty="0"/>
          </a:p>
        </p:txBody>
      </p:sp>
      <p:sp>
        <p:nvSpPr>
          <p:cNvPr id="3" name="Content Placeholder 2"/>
          <p:cNvSpPr>
            <a:spLocks noGrp="1"/>
          </p:cNvSpPr>
          <p:nvPr>
            <p:ph idx="1"/>
          </p:nvPr>
        </p:nvSpPr>
        <p:spPr>
          <a:xfrm>
            <a:off x="680321" y="2336873"/>
            <a:ext cx="9613861" cy="2312400"/>
          </a:xfrm>
        </p:spPr>
        <p:txBody>
          <a:bodyPr>
            <a:normAutofit/>
          </a:bodyPr>
          <a:lstStyle/>
          <a:p>
            <a:pPr marL="0" indent="0" fontAlgn="base">
              <a:buNone/>
            </a:pPr>
            <a:r>
              <a:rPr lang="en-US" dirty="0"/>
              <a:t>Students will be able to make a formal argument that recognizes multiple perspectives while also taking a position on whether to go to war. Successful arguments will use evidence to support claims and show attention to audience and counter-arguments, and use a draft process that includes feedback and revision to improve writing.</a:t>
            </a:r>
          </a:p>
          <a:p>
            <a:pPr marL="0" indent="0" fontAlgn="base">
              <a:buNone/>
            </a:pPr>
            <a:endParaRPr lang="en-US" dirty="0"/>
          </a:p>
        </p:txBody>
      </p:sp>
      <p:sp>
        <p:nvSpPr>
          <p:cNvPr id="4" name="Rectangle 3"/>
          <p:cNvSpPr/>
          <p:nvPr/>
        </p:nvSpPr>
        <p:spPr>
          <a:xfrm>
            <a:off x="4599904" y="5024787"/>
            <a:ext cx="6096000" cy="830997"/>
          </a:xfrm>
          <a:prstGeom prst="rect">
            <a:avLst/>
          </a:prstGeom>
        </p:spPr>
        <p:txBody>
          <a:bodyPr>
            <a:spAutoFit/>
          </a:bodyPr>
          <a:lstStyle/>
          <a:p>
            <a:pPr fontAlgn="base"/>
            <a:r>
              <a:rPr lang="en-US" sz="2400" b="1" dirty="0"/>
              <a:t>What CCSS would be applicable?</a:t>
            </a:r>
          </a:p>
          <a:p>
            <a:pPr fontAlgn="base"/>
            <a:r>
              <a:rPr lang="en-US" sz="2400" b="1" dirty="0"/>
              <a:t>What strands apply?</a:t>
            </a:r>
          </a:p>
        </p:txBody>
      </p:sp>
    </p:spTree>
    <p:extLst>
      <p:ext uri="{BB962C8B-B14F-4D97-AF65-F5344CB8AC3E}">
        <p14:creationId xmlns:p14="http://schemas.microsoft.com/office/powerpoint/2010/main" val="1286620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Writing for History/Social Studies</a:t>
            </a:r>
          </a:p>
        </p:txBody>
      </p:sp>
      <p:sp>
        <p:nvSpPr>
          <p:cNvPr id="3" name="Content Placeholder 2"/>
          <p:cNvSpPr>
            <a:spLocks noGrp="1"/>
          </p:cNvSpPr>
          <p:nvPr>
            <p:ph idx="1"/>
          </p:nvPr>
        </p:nvSpPr>
        <p:spPr/>
        <p:txBody>
          <a:bodyPr>
            <a:normAutofit/>
          </a:bodyPr>
          <a:lstStyle/>
          <a:p>
            <a:r>
              <a:rPr lang="en-US" dirty="0"/>
              <a:t>What standards apply?</a:t>
            </a:r>
          </a:p>
        </p:txBody>
      </p:sp>
    </p:spTree>
    <p:extLst>
      <p:ext uri="{BB962C8B-B14F-4D97-AF65-F5344CB8AC3E}">
        <p14:creationId xmlns:p14="http://schemas.microsoft.com/office/powerpoint/2010/main" val="1792019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Process</a:t>
            </a:r>
          </a:p>
        </p:txBody>
      </p:sp>
      <p:sp>
        <p:nvSpPr>
          <p:cNvPr id="3" name="Content Placeholder 2"/>
          <p:cNvSpPr>
            <a:spLocks noGrp="1"/>
          </p:cNvSpPr>
          <p:nvPr>
            <p:ph idx="1"/>
          </p:nvPr>
        </p:nvSpPr>
        <p:spPr/>
        <p:txBody>
          <a:bodyPr>
            <a:normAutofit/>
          </a:bodyPr>
          <a:lstStyle/>
          <a:p>
            <a:r>
              <a:rPr lang="en-US"/>
              <a:t>What standards apply?</a:t>
            </a:r>
          </a:p>
          <a:p>
            <a:endParaRPr lang="en-US" dirty="0"/>
          </a:p>
        </p:txBody>
      </p:sp>
    </p:spTree>
    <p:extLst>
      <p:ext uri="{BB962C8B-B14F-4D97-AF65-F5344CB8AC3E}">
        <p14:creationId xmlns:p14="http://schemas.microsoft.com/office/powerpoint/2010/main" val="372095194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1530</TotalTime>
  <Words>811</Words>
  <Application>Microsoft Office PowerPoint</Application>
  <PresentationFormat>Widescreen</PresentationFormat>
  <Paragraphs>161</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Courier New</vt:lpstr>
      <vt:lpstr>Times New Roman</vt:lpstr>
      <vt:lpstr>Trebuchet MS</vt:lpstr>
      <vt:lpstr>Wingdings</vt:lpstr>
      <vt:lpstr>Berlin</vt:lpstr>
      <vt:lpstr>     ELA CCSS (ELA sec.) </vt:lpstr>
      <vt:lpstr>Project Goals</vt:lpstr>
      <vt:lpstr>Session goals</vt:lpstr>
      <vt:lpstr>PowerPoint Presentation</vt:lpstr>
      <vt:lpstr>Strengthening Writing in the Disciplines   </vt:lpstr>
      <vt:lpstr>Foundations</vt:lpstr>
      <vt:lpstr>Lesson Objectives</vt:lpstr>
      <vt:lpstr> Writing for History/Social Studies</vt:lpstr>
      <vt:lpstr>Writing Process</vt:lpstr>
      <vt:lpstr>Applying CCSS</vt:lpstr>
      <vt:lpstr>PowerPoint Presentation</vt:lpstr>
      <vt:lpstr>Metacognitive Lesson Planning</vt:lpstr>
      <vt:lpstr>Declarative knowledge </vt:lpstr>
      <vt:lpstr>Declarative knowledge </vt:lpstr>
      <vt:lpstr>Conditional knowledge</vt:lpstr>
      <vt:lpstr>Conditional knowledge</vt:lpstr>
      <vt:lpstr>Procedural knowledge</vt:lpstr>
      <vt:lpstr>Procedural knowledge</vt:lpstr>
      <vt:lpstr>Differentiated instruction</vt:lpstr>
      <vt:lpstr>Differentiated instruction</vt:lpstr>
      <vt:lpstr>Metacognitive Lesson Planning</vt:lpstr>
      <vt:lpstr>PowerPoint Presentation</vt:lpstr>
      <vt:lpstr>Assessment Strategies</vt:lpstr>
      <vt:lpstr>Formative Assessment</vt:lpstr>
      <vt:lpstr>Formative Assessment</vt:lpstr>
      <vt:lpstr>Summative Assessment</vt:lpstr>
      <vt:lpstr>Summative Assessment</vt:lpstr>
      <vt:lpstr>Using the Digital Library</vt:lpstr>
      <vt:lpstr>Before we exit…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Plan Construction (K-12)</dc:title>
  <dc:creator>Riki Thompson</dc:creator>
  <cp:lastModifiedBy>Riki Thompson</cp:lastModifiedBy>
  <cp:revision>32</cp:revision>
  <dcterms:created xsi:type="dcterms:W3CDTF">2016-10-20T17:02:02Z</dcterms:created>
  <dcterms:modified xsi:type="dcterms:W3CDTF">2016-10-21T18:36:20Z</dcterms:modified>
</cp:coreProperties>
</file>