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258" r:id="rId3"/>
    <p:sldId id="257" r:id="rId4"/>
    <p:sldId id="270" r:id="rId5"/>
    <p:sldId id="259" r:id="rId6"/>
    <p:sldId id="286" r:id="rId7"/>
    <p:sldId id="285" r:id="rId8"/>
    <p:sldId id="267" r:id="rId9"/>
    <p:sldId id="273" r:id="rId10"/>
    <p:sldId id="274" r:id="rId11"/>
    <p:sldId id="282" r:id="rId12"/>
    <p:sldId id="283" r:id="rId13"/>
    <p:sldId id="275" r:id="rId14"/>
    <p:sldId id="284" r:id="rId15"/>
    <p:sldId id="268" r:id="rId16"/>
    <p:sldId id="293" r:id="rId17"/>
    <p:sldId id="294" r:id="rId18"/>
    <p:sldId id="262" r:id="rId19"/>
    <p:sldId id="271" r:id="rId20"/>
    <p:sldId id="263" r:id="rId21"/>
    <p:sldId id="272" r:id="rId22"/>
    <p:sldId id="265" r:id="rId23"/>
    <p:sldId id="266" r:id="rId24"/>
    <p:sldId id="290" r:id="rId25"/>
    <p:sldId id="289" r:id="rId26"/>
    <p:sldId id="276" r:id="rId27"/>
    <p:sldId id="277" r:id="rId28"/>
    <p:sldId id="280" r:id="rId29"/>
    <p:sldId id="281" r:id="rId30"/>
    <p:sldId id="278" r:id="rId31"/>
    <p:sldId id="291" r:id="rId32"/>
    <p:sldId id="287" r:id="rId33"/>
    <p:sldId id="295"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p:scale>
          <a:sx n="99" d="100"/>
          <a:sy n="99" d="100"/>
        </p:scale>
        <p:origin x="-164" y="296"/>
      </p:cViewPr>
      <p:guideLst/>
    </p:cSldViewPr>
  </p:slideViewPr>
  <p:notesTextViewPr>
    <p:cViewPr>
      <p:scale>
        <a:sx n="1" d="1"/>
        <a:sy n="1" d="1"/>
      </p:scale>
      <p:origin x="0" y="0"/>
    </p:cViewPr>
  </p:notesTextViewPr>
  <p:notesViewPr>
    <p:cSldViewPr snapToGrid="0">
      <p:cViewPr varScale="1">
        <p:scale>
          <a:sx n="85" d="100"/>
          <a:sy n="85" d="100"/>
        </p:scale>
        <p:origin x="244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AD292-0289-4D27-B8C7-32163B8FB28D}" type="datetimeFigureOut">
              <a:rPr lang="en-US" smtClean="0"/>
              <a:t>10/20/2016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9A653-B248-460B-8054-E7C3E8F0DB3A}" type="slidenum">
              <a:rPr lang="en-US" smtClean="0"/>
              <a:t>‹#›</a:t>
            </a:fld>
            <a:endParaRPr lang="en-US"/>
          </a:p>
        </p:txBody>
      </p:sp>
    </p:spTree>
    <p:extLst>
      <p:ext uri="{BB962C8B-B14F-4D97-AF65-F5344CB8AC3E}">
        <p14:creationId xmlns:p14="http://schemas.microsoft.com/office/powerpoint/2010/main" val="262633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0775"/>
            <a:ext cx="5486400" cy="3086100"/>
          </a:xfrm>
        </p:spPr>
      </p:sp>
      <p:sp>
        <p:nvSpPr>
          <p:cNvPr id="3" name="Notes Placeholder 2"/>
          <p:cNvSpPr>
            <a:spLocks noGrp="1"/>
          </p:cNvSpPr>
          <p:nvPr>
            <p:ph type="body" idx="1"/>
          </p:nvPr>
        </p:nvSpPr>
        <p:spPr/>
        <p:txBody>
          <a:bodyPr/>
          <a:lstStyle/>
          <a:p>
            <a:r>
              <a:rPr lang="en-US" dirty="0"/>
              <a:t>An especially effective way to assess knowledge and learning is to ask students to reflect on their knowledge, explicitly and intentionally. The use of metacognitive reflection can be extremely helpful in gauging what students understand and how deeply. For the Core Time Digital institute, we are taking a metacognitive approach to take trainers through lesson plan development. As we examine sample lesson plans and create new ones, we will focus on the what, how, why and when, as well as alternatives and options for teaching. Lesson plans will prompt teachers to explain their lesson plans in terms of these four categories, demonstrating their knowledge and providing an explicit roadmap for students and other teachers. </a:t>
            </a:r>
          </a:p>
          <a:p>
            <a:endParaRPr lang="en-US" dirty="0"/>
          </a:p>
        </p:txBody>
      </p:sp>
      <p:sp>
        <p:nvSpPr>
          <p:cNvPr id="4" name="Slide Number Placeholder 3"/>
          <p:cNvSpPr>
            <a:spLocks noGrp="1"/>
          </p:cNvSpPr>
          <p:nvPr>
            <p:ph type="sldNum" sz="quarter" idx="10"/>
          </p:nvPr>
        </p:nvSpPr>
        <p:spPr/>
        <p:txBody>
          <a:bodyPr/>
          <a:lstStyle/>
          <a:p>
            <a:fld id="{09F9A653-B248-460B-8054-E7C3E8F0DB3A}" type="slidenum">
              <a:rPr lang="en-US" smtClean="0"/>
              <a:t>3</a:t>
            </a:fld>
            <a:endParaRPr lang="en-US"/>
          </a:p>
        </p:txBody>
      </p:sp>
    </p:spTree>
    <p:extLst>
      <p:ext uri="{BB962C8B-B14F-4D97-AF65-F5344CB8AC3E}">
        <p14:creationId xmlns:p14="http://schemas.microsoft.com/office/powerpoint/2010/main" val="2883638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10/20/2016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10/20/2016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smarterbalancedlibrary.org/digital-library-resources?owner=Smarter%20Balanced%20Assessment%20Consortium"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hyperlink" Target="https://www.youtube.com/watch?v=CkFWbC91PXQ"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www.adlit.org/strategies/19805/" TargetMode="External"/><Relationship Id="rId5" Type="http://schemas.openxmlformats.org/officeDocument/2006/relationships/image" Target="../media/image10.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 Lesson Plan Construction (K-12) </a:t>
            </a:r>
          </a:p>
        </p:txBody>
      </p:sp>
      <p:sp>
        <p:nvSpPr>
          <p:cNvPr id="3" name="Subtitle 2"/>
          <p:cNvSpPr>
            <a:spLocks noGrp="1"/>
          </p:cNvSpPr>
          <p:nvPr>
            <p:ph type="subTitle" idx="1"/>
          </p:nvPr>
        </p:nvSpPr>
        <p:spPr/>
        <p:txBody>
          <a:bodyPr>
            <a:normAutofit fontScale="25000" lnSpcReduction="20000"/>
          </a:bodyPr>
          <a:lstStyle/>
          <a:p>
            <a:r>
              <a:rPr lang="en-US" sz="9600" dirty="0"/>
              <a:t>WASHINGTON STATE 21</a:t>
            </a:r>
            <a:r>
              <a:rPr lang="en-US" sz="9600" baseline="30000" dirty="0"/>
              <a:t>st</a:t>
            </a:r>
            <a:r>
              <a:rPr lang="en-US" sz="9600" dirty="0"/>
              <a:t> Century Grant </a:t>
            </a:r>
          </a:p>
          <a:p>
            <a:r>
              <a:rPr lang="en-US" sz="9600" dirty="0"/>
              <a:t>Project Core/Time/Digital </a:t>
            </a:r>
          </a:p>
          <a:p>
            <a:r>
              <a:rPr lang="en-US" sz="9600" dirty="0"/>
              <a:t>October 2016 </a:t>
            </a:r>
          </a:p>
          <a:p>
            <a:endParaRPr lang="en-US" dirty="0"/>
          </a:p>
        </p:txBody>
      </p:sp>
      <p:sp>
        <p:nvSpPr>
          <p:cNvPr id="4" name="Subtitle 2"/>
          <p:cNvSpPr txBox="1">
            <a:spLocks/>
          </p:cNvSpPr>
          <p:nvPr/>
        </p:nvSpPr>
        <p:spPr>
          <a:xfrm>
            <a:off x="680322" y="5511726"/>
            <a:ext cx="8144134" cy="1117687"/>
          </a:xfrm>
          <a:prstGeom prst="rect">
            <a:avLst/>
          </a:prstGeom>
        </p:spPr>
        <p:txBody>
          <a:bodyPr vert="horz" lIns="91440" tIns="45720" rIns="91440" bIns="45720" rtlCol="0">
            <a:normAutofit fontScale="25000" lnSpcReduction="2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600" dirty="0"/>
              <a:t>Riki Thompson, PhD</a:t>
            </a:r>
          </a:p>
          <a:p>
            <a:pPr algn="l"/>
            <a:r>
              <a:rPr lang="en-US" sz="9600" dirty="0"/>
              <a:t>rikitiki@uw.edu</a:t>
            </a:r>
          </a:p>
          <a:p>
            <a:pPr algn="l"/>
            <a:r>
              <a:rPr lang="en-US" sz="9600" dirty="0"/>
              <a:t>University of Washington Tacoma</a:t>
            </a:r>
          </a:p>
          <a:p>
            <a:endParaRPr lang="en-US" dirty="0"/>
          </a:p>
        </p:txBody>
      </p:sp>
    </p:spTree>
    <p:extLst>
      <p:ext uri="{BB962C8B-B14F-4D97-AF65-F5344CB8AC3E}">
        <p14:creationId xmlns:p14="http://schemas.microsoft.com/office/powerpoint/2010/main" val="57889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Conditional knowledge</a:t>
            </a:r>
          </a:p>
        </p:txBody>
      </p:sp>
      <p:sp>
        <p:nvSpPr>
          <p:cNvPr id="5" name="Content Placeholder 4"/>
          <p:cNvSpPr>
            <a:spLocks noGrp="1"/>
          </p:cNvSpPr>
          <p:nvPr>
            <p:ph idx="1"/>
          </p:nvPr>
        </p:nvSpPr>
        <p:spPr/>
        <p:txBody>
          <a:bodyPr>
            <a:normAutofit/>
          </a:bodyPr>
          <a:lstStyle/>
          <a:p>
            <a:pPr marL="0" indent="0">
              <a:buNone/>
            </a:pPr>
            <a:br>
              <a:rPr lang="en-US" dirty="0"/>
            </a:br>
            <a:r>
              <a:rPr lang="en-US" sz="2600" b="1" dirty="0"/>
              <a:t>Why/When</a:t>
            </a:r>
            <a:r>
              <a:rPr lang="en-US" sz="2600" dirty="0"/>
              <a:t> </a:t>
            </a:r>
            <a:r>
              <a:rPr lang="en-US" sz="2600" dirty="0">
                <a:sym typeface="Wingdings" panose="05000000000000000000" pitchFamily="2" charset="2"/>
              </a:rPr>
              <a:t> W</a:t>
            </a:r>
            <a:r>
              <a:rPr lang="en-US" sz="2600" dirty="0"/>
              <a:t>hy students learn content &amp; conditions for use</a:t>
            </a:r>
            <a:endParaRPr lang="en-US" dirty="0"/>
          </a:p>
          <a:p>
            <a:pPr marL="0" indent="0">
              <a:buNone/>
            </a:pPr>
            <a:r>
              <a:rPr lang="en-US" dirty="0"/>
              <a:t> </a:t>
            </a:r>
          </a:p>
          <a:p>
            <a:r>
              <a:rPr lang="en-US" dirty="0"/>
              <a:t>We use arguments to…</a:t>
            </a:r>
          </a:p>
          <a:p>
            <a:r>
              <a:rPr lang="en-US" dirty="0"/>
              <a:t>Arguments are especially useful when…</a:t>
            </a:r>
          </a:p>
          <a:p>
            <a:r>
              <a:rPr lang="en-US" dirty="0"/>
              <a:t>We also use arguments to…</a:t>
            </a:r>
          </a:p>
          <a:p>
            <a:pPr marL="0" indent="0">
              <a:buNone/>
            </a:pPr>
            <a:endParaRPr lang="en-US" dirty="0"/>
          </a:p>
        </p:txBody>
      </p:sp>
    </p:spTree>
    <p:extLst>
      <p:ext uri="{BB962C8B-B14F-4D97-AF65-F5344CB8AC3E}">
        <p14:creationId xmlns:p14="http://schemas.microsoft.com/office/powerpoint/2010/main" val="312845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Procedural knowledge</a:t>
            </a:r>
          </a:p>
        </p:txBody>
      </p:sp>
      <p:sp>
        <p:nvSpPr>
          <p:cNvPr id="5" name="Content Placeholder 4"/>
          <p:cNvSpPr>
            <a:spLocks noGrp="1"/>
          </p:cNvSpPr>
          <p:nvPr>
            <p:ph idx="1"/>
          </p:nvPr>
        </p:nvSpPr>
        <p:spPr/>
        <p:txBody>
          <a:bodyPr>
            <a:normAutofit/>
          </a:bodyPr>
          <a:lstStyle/>
          <a:p>
            <a:pPr marL="0" indent="0">
              <a:buNone/>
            </a:pPr>
            <a:r>
              <a:rPr lang="en-US" b="1" dirty="0"/>
              <a:t>How</a:t>
            </a:r>
            <a:r>
              <a:rPr lang="en-US" b="1" dirty="0">
                <a:sym typeface="Wingdings" panose="05000000000000000000" pitchFamily="2" charset="2"/>
              </a:rPr>
              <a:t> </a:t>
            </a:r>
            <a:r>
              <a:rPr lang="en-US" dirty="0"/>
              <a:t>Describe the steps for guiding students to acquire the strategy/content</a:t>
            </a:r>
          </a:p>
          <a:p>
            <a:pPr marL="0" indent="0">
              <a:buNone/>
            </a:pPr>
            <a:endParaRPr lang="en-US" dirty="0"/>
          </a:p>
          <a:p>
            <a:r>
              <a:rPr lang="en-US" dirty="0"/>
              <a:t>First we will brainstorm, etc.</a:t>
            </a:r>
          </a:p>
          <a:p>
            <a:r>
              <a:rPr lang="en-US" dirty="0"/>
              <a:t>Next, we will…</a:t>
            </a:r>
          </a:p>
          <a:p>
            <a:r>
              <a:rPr lang="en-US" dirty="0"/>
              <a:t>Then we will check in…</a:t>
            </a:r>
          </a:p>
          <a:p>
            <a:r>
              <a:rPr lang="en-US" dirty="0"/>
              <a:t>Next, we will…</a:t>
            </a:r>
          </a:p>
          <a:p>
            <a:r>
              <a:rPr lang="en-US" dirty="0"/>
              <a:t>Finally, we will…</a:t>
            </a:r>
          </a:p>
        </p:txBody>
      </p:sp>
    </p:spTree>
    <p:extLst>
      <p:ext uri="{BB962C8B-B14F-4D97-AF65-F5344CB8AC3E}">
        <p14:creationId xmlns:p14="http://schemas.microsoft.com/office/powerpoint/2010/main" val="204320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Differentiated instruction</a:t>
            </a:r>
          </a:p>
        </p:txBody>
      </p:sp>
      <p:sp>
        <p:nvSpPr>
          <p:cNvPr id="5" name="Content Placeholder 4"/>
          <p:cNvSpPr>
            <a:spLocks noGrp="1"/>
          </p:cNvSpPr>
          <p:nvPr>
            <p:ph idx="1"/>
          </p:nvPr>
        </p:nvSpPr>
        <p:spPr/>
        <p:txBody>
          <a:bodyPr>
            <a:normAutofit/>
          </a:bodyPr>
          <a:lstStyle/>
          <a:p>
            <a:pPr marL="0" indent="0">
              <a:buNone/>
            </a:pPr>
            <a:br>
              <a:rPr lang="en-US" dirty="0"/>
            </a:br>
            <a:r>
              <a:rPr lang="en-US" b="1" dirty="0" err="1"/>
              <a:t>Options</a:t>
            </a:r>
            <a:r>
              <a:rPr lang="en-US" b="1" dirty="0" err="1">
                <a:sym typeface="Wingdings" panose="05000000000000000000" pitchFamily="2" charset="2"/>
              </a:rPr>
              <a:t></a:t>
            </a:r>
            <a:r>
              <a:rPr lang="en-US" dirty="0" err="1"/>
              <a:t>Describe</a:t>
            </a:r>
            <a:r>
              <a:rPr lang="en-US" dirty="0"/>
              <a:t> strategies for engaging ELL/Special Ed students</a:t>
            </a:r>
          </a:p>
          <a:p>
            <a:pPr marL="0" indent="0">
              <a:buNone/>
            </a:pPr>
            <a:endParaRPr lang="en-US" dirty="0"/>
          </a:p>
          <a:p>
            <a:r>
              <a:rPr lang="en-US" dirty="0"/>
              <a:t>Language scaffolding: Graphic Organizers for visual learning, pictures, real objects</a:t>
            </a:r>
          </a:p>
          <a:p>
            <a:r>
              <a:rPr lang="en-US" dirty="0"/>
              <a:t>Cognitive scaffolding: More steps and points to rest and check in, laid out explicitly </a:t>
            </a:r>
          </a:p>
          <a:p>
            <a:r>
              <a:rPr lang="en-US" dirty="0"/>
              <a:t>Cultural scaffolding: Utilize students’ funds of knowledge from cultural and linguistic background</a:t>
            </a:r>
          </a:p>
          <a:p>
            <a:pPr marL="0" indent="0">
              <a:buNone/>
            </a:pPr>
            <a:endParaRPr lang="en-US" dirty="0"/>
          </a:p>
          <a:p>
            <a:endParaRPr lang="en-US" dirty="0"/>
          </a:p>
        </p:txBody>
      </p:sp>
    </p:spTree>
    <p:extLst>
      <p:ext uri="{BB962C8B-B14F-4D97-AF65-F5344CB8AC3E}">
        <p14:creationId xmlns:p14="http://schemas.microsoft.com/office/powerpoint/2010/main" val="367094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Metacognitive Lesson Planning</a:t>
            </a:r>
          </a:p>
        </p:txBody>
      </p:sp>
      <p:sp>
        <p:nvSpPr>
          <p:cNvPr id="5" name="Content Placeholder 4"/>
          <p:cNvSpPr>
            <a:spLocks noGrp="1"/>
          </p:cNvSpPr>
          <p:nvPr>
            <p:ph idx="1"/>
          </p:nvPr>
        </p:nvSpPr>
        <p:spPr/>
        <p:txBody>
          <a:bodyPr>
            <a:normAutofit fontScale="85000" lnSpcReduction="20000"/>
          </a:bodyPr>
          <a:lstStyle/>
          <a:p>
            <a:pPr marL="0" indent="0">
              <a:buNone/>
            </a:pPr>
            <a:r>
              <a:rPr lang="en-US" b="1" dirty="0"/>
              <a:t>What</a:t>
            </a:r>
            <a:br>
              <a:rPr lang="en-US" dirty="0"/>
            </a:br>
            <a:r>
              <a:rPr lang="en-US" dirty="0"/>
              <a:t>Declarative knowledge – Describe the content of the lesson </a:t>
            </a:r>
            <a:br>
              <a:rPr lang="en-US" dirty="0"/>
            </a:br>
            <a:endParaRPr lang="en-US" dirty="0"/>
          </a:p>
          <a:p>
            <a:pPr marL="0" indent="0">
              <a:buNone/>
            </a:pPr>
            <a:r>
              <a:rPr lang="en-US" b="1" dirty="0"/>
              <a:t>Why/When</a:t>
            </a:r>
            <a:br>
              <a:rPr lang="en-US" dirty="0"/>
            </a:br>
            <a:r>
              <a:rPr lang="en-US" dirty="0"/>
              <a:t>Conditional knowledge—Describe why students learn content &amp; conditions for use</a:t>
            </a:r>
          </a:p>
          <a:p>
            <a:pPr marL="0" indent="0">
              <a:buNone/>
            </a:pPr>
            <a:r>
              <a:rPr lang="en-US" dirty="0"/>
              <a:t> </a:t>
            </a:r>
          </a:p>
          <a:p>
            <a:pPr marL="0" indent="0">
              <a:buNone/>
            </a:pPr>
            <a:r>
              <a:rPr lang="en-US" b="1" dirty="0"/>
              <a:t>How</a:t>
            </a:r>
            <a:br>
              <a:rPr lang="en-US" dirty="0"/>
            </a:br>
            <a:r>
              <a:rPr lang="en-US" dirty="0"/>
              <a:t>Procedural knowledge—Describe the steps for guiding students to acquire the strategy/content</a:t>
            </a:r>
          </a:p>
          <a:p>
            <a:pPr marL="0" indent="0">
              <a:buNone/>
            </a:pPr>
            <a:endParaRPr lang="en-US" dirty="0"/>
          </a:p>
          <a:p>
            <a:pPr marL="0" indent="0">
              <a:buNone/>
            </a:pPr>
            <a:r>
              <a:rPr lang="en-US" b="1" dirty="0"/>
              <a:t>Options</a:t>
            </a:r>
            <a:br>
              <a:rPr lang="en-US" dirty="0"/>
            </a:br>
            <a:r>
              <a:rPr lang="en-US" dirty="0"/>
              <a:t>Differentiated instruction—Describe strategies for engaging ELL/SPED students</a:t>
            </a:r>
          </a:p>
          <a:p>
            <a:endParaRPr lang="en-US" dirty="0"/>
          </a:p>
        </p:txBody>
      </p:sp>
    </p:spTree>
    <p:extLst>
      <p:ext uri="{BB962C8B-B14F-4D97-AF65-F5344CB8AC3E}">
        <p14:creationId xmlns:p14="http://schemas.microsoft.com/office/powerpoint/2010/main" val="339067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6594" y="0"/>
            <a:ext cx="5018809" cy="6858000"/>
          </a:xfrm>
          <a:prstGeom prst="rect">
            <a:avLst/>
          </a:prstGeom>
        </p:spPr>
      </p:pic>
      <p:sp>
        <p:nvSpPr>
          <p:cNvPr id="24" name="Oval 23"/>
          <p:cNvSpPr/>
          <p:nvPr/>
        </p:nvSpPr>
        <p:spPr>
          <a:xfrm>
            <a:off x="3586595" y="1474631"/>
            <a:ext cx="1629177" cy="8822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91537" y="5595870"/>
            <a:ext cx="5608921" cy="12621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844344" y="2730321"/>
            <a:ext cx="4649273" cy="2936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00811" y="1642543"/>
            <a:ext cx="1629349" cy="646331"/>
          </a:xfrm>
          <a:prstGeom prst="rect">
            <a:avLst/>
          </a:prstGeom>
          <a:noFill/>
        </p:spPr>
        <p:txBody>
          <a:bodyPr wrap="square" rtlCol="0">
            <a:spAutoFit/>
          </a:bodyPr>
          <a:lstStyle/>
          <a:p>
            <a:pPr algn="ctr"/>
            <a:r>
              <a:rPr lang="en-US" dirty="0"/>
              <a:t>Foundations for learning</a:t>
            </a:r>
          </a:p>
        </p:txBody>
      </p:sp>
      <p:sp>
        <p:nvSpPr>
          <p:cNvPr id="28" name="TextBox 27"/>
          <p:cNvSpPr txBox="1"/>
          <p:nvPr/>
        </p:nvSpPr>
        <p:spPr>
          <a:xfrm>
            <a:off x="1029139" y="3454287"/>
            <a:ext cx="1629349" cy="923330"/>
          </a:xfrm>
          <a:prstGeom prst="rect">
            <a:avLst/>
          </a:prstGeom>
          <a:noFill/>
        </p:spPr>
        <p:txBody>
          <a:bodyPr wrap="square" rtlCol="0">
            <a:spAutoFit/>
          </a:bodyPr>
          <a:lstStyle/>
          <a:p>
            <a:pPr algn="ctr"/>
            <a:r>
              <a:rPr lang="en-US" dirty="0"/>
              <a:t>Metacognitive Lesson Planning</a:t>
            </a:r>
          </a:p>
        </p:txBody>
      </p:sp>
      <p:sp>
        <p:nvSpPr>
          <p:cNvPr id="29" name="TextBox 28"/>
          <p:cNvSpPr txBox="1"/>
          <p:nvPr/>
        </p:nvSpPr>
        <p:spPr>
          <a:xfrm>
            <a:off x="1060768" y="5903769"/>
            <a:ext cx="1629349" cy="646331"/>
          </a:xfrm>
          <a:prstGeom prst="rect">
            <a:avLst/>
          </a:prstGeom>
          <a:noFill/>
        </p:spPr>
        <p:txBody>
          <a:bodyPr wrap="square" rtlCol="0">
            <a:spAutoFit/>
          </a:bodyPr>
          <a:lstStyle/>
          <a:p>
            <a:pPr algn="ctr"/>
            <a:r>
              <a:rPr lang="en-US" dirty="0"/>
              <a:t>Assessment Strategies</a:t>
            </a:r>
          </a:p>
        </p:txBody>
      </p:sp>
      <p:sp>
        <p:nvSpPr>
          <p:cNvPr id="37" name="Arrow: Right 36"/>
          <p:cNvSpPr/>
          <p:nvPr/>
        </p:nvSpPr>
        <p:spPr>
          <a:xfrm>
            <a:off x="2939431" y="1721011"/>
            <a:ext cx="431442" cy="48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p:cNvSpPr/>
          <p:nvPr/>
        </p:nvSpPr>
        <p:spPr>
          <a:xfrm>
            <a:off x="2928289" y="3730469"/>
            <a:ext cx="431442" cy="48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p:cNvSpPr/>
          <p:nvPr/>
        </p:nvSpPr>
        <p:spPr>
          <a:xfrm>
            <a:off x="2837646" y="5984625"/>
            <a:ext cx="431442" cy="48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95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7" y="2869895"/>
            <a:ext cx="10233965" cy="1090788"/>
          </a:xfrm>
        </p:spPr>
        <p:txBody>
          <a:bodyPr>
            <a:normAutofit/>
          </a:bodyPr>
          <a:lstStyle/>
          <a:p>
            <a:pPr algn="l"/>
            <a:r>
              <a:rPr lang="en-US" b="1" dirty="0"/>
              <a:t>Assessment Strategies:</a:t>
            </a:r>
            <a:br>
              <a:rPr lang="en-US" b="1" dirty="0"/>
            </a:br>
            <a:r>
              <a:rPr lang="en-US" b="1" dirty="0"/>
              <a:t>Formative and Summative</a:t>
            </a:r>
            <a:endParaRPr lang="en-US" dirty="0"/>
          </a:p>
        </p:txBody>
      </p:sp>
      <p:sp>
        <p:nvSpPr>
          <p:cNvPr id="5" name="Text Placeholder 4"/>
          <p:cNvSpPr>
            <a:spLocks noGrp="1"/>
          </p:cNvSpPr>
          <p:nvPr>
            <p:ph type="body" idx="1"/>
          </p:nvPr>
        </p:nvSpPr>
        <p:spPr/>
        <p:txBody>
          <a:bodyPr>
            <a:normAutofit/>
          </a:bodyPr>
          <a:lstStyle/>
          <a:p>
            <a:r>
              <a:rPr lang="en-US" sz="2800" dirty="0"/>
              <a:t>Instruments for monitoring and evaluating learning</a:t>
            </a:r>
          </a:p>
        </p:txBody>
      </p:sp>
    </p:spTree>
    <p:extLst>
      <p:ext uri="{BB962C8B-B14F-4D97-AF65-F5344CB8AC3E}">
        <p14:creationId xmlns:p14="http://schemas.microsoft.com/office/powerpoint/2010/main" val="122219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b="1" dirty="0"/>
              <a:t>Formative Assessment</a:t>
            </a:r>
            <a:endParaRPr lang="en-US" dirty="0"/>
          </a:p>
        </p:txBody>
      </p:sp>
      <p:sp>
        <p:nvSpPr>
          <p:cNvPr id="5" name="Text Placeholder 4"/>
          <p:cNvSpPr>
            <a:spLocks noGrp="1"/>
          </p:cNvSpPr>
          <p:nvPr>
            <p:ph sz="half" idx="1"/>
          </p:nvPr>
        </p:nvSpPr>
        <p:spPr>
          <a:xfrm>
            <a:off x="680319" y="2336873"/>
            <a:ext cx="9236413" cy="2904828"/>
          </a:xfrm>
        </p:spPr>
        <p:txBody>
          <a:bodyPr>
            <a:normAutofit/>
          </a:bodyPr>
          <a:lstStyle/>
          <a:p>
            <a:pPr marL="0" indent="0">
              <a:buNone/>
            </a:pPr>
            <a:r>
              <a:rPr lang="en-US" i="1" dirty="0"/>
              <a:t>Monitor student learning &amp; provide ongoing feedback </a:t>
            </a:r>
          </a:p>
          <a:p>
            <a:r>
              <a:rPr lang="en-US" dirty="0"/>
              <a:t>used by instructors to improve their teaching </a:t>
            </a:r>
          </a:p>
          <a:p>
            <a:pPr lvl="1"/>
            <a:r>
              <a:rPr lang="en-US" dirty="0"/>
              <a:t>recognize where students are struggling and address problems immediately</a:t>
            </a:r>
          </a:p>
          <a:p>
            <a:r>
              <a:rPr lang="en-US" dirty="0"/>
              <a:t>used by students to improve their learning</a:t>
            </a:r>
          </a:p>
          <a:p>
            <a:pPr lvl="1"/>
            <a:r>
              <a:rPr lang="en-US" dirty="0"/>
              <a:t>identify strengths and weaknesses and target areas that need work</a:t>
            </a:r>
          </a:p>
          <a:p>
            <a:endParaRPr lang="en-US" dirty="0"/>
          </a:p>
        </p:txBody>
      </p:sp>
    </p:spTree>
    <p:extLst>
      <p:ext uri="{BB962C8B-B14F-4D97-AF65-F5344CB8AC3E}">
        <p14:creationId xmlns:p14="http://schemas.microsoft.com/office/powerpoint/2010/main" val="591395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b="1" dirty="0"/>
              <a:t>Tips for Formative Assessment</a:t>
            </a:r>
            <a:endParaRPr lang="en-US" dirty="0"/>
          </a:p>
        </p:txBody>
      </p:sp>
      <p:sp>
        <p:nvSpPr>
          <p:cNvPr id="5" name="Text Placeholder 4"/>
          <p:cNvSpPr>
            <a:spLocks noGrp="1"/>
          </p:cNvSpPr>
          <p:nvPr>
            <p:ph sz="half" idx="1"/>
          </p:nvPr>
        </p:nvSpPr>
        <p:spPr>
          <a:xfrm>
            <a:off x="757592" y="2581572"/>
            <a:ext cx="9236413" cy="947240"/>
          </a:xfrm>
        </p:spPr>
        <p:txBody>
          <a:bodyPr>
            <a:normAutofit/>
          </a:bodyPr>
          <a:lstStyle/>
          <a:p>
            <a:pPr marL="0" indent="0">
              <a:buNone/>
            </a:pPr>
            <a:r>
              <a:rPr lang="en-US" sz="4000" i="1" dirty="0"/>
              <a:t>low stakes</a:t>
            </a:r>
            <a:r>
              <a:rPr lang="en-US" sz="4000" dirty="0"/>
              <a:t>= low or no point value</a:t>
            </a:r>
          </a:p>
          <a:p>
            <a:endParaRPr lang="en-US" dirty="0"/>
          </a:p>
        </p:txBody>
      </p:sp>
      <p:sp>
        <p:nvSpPr>
          <p:cNvPr id="2" name="Rectangle 1"/>
          <p:cNvSpPr/>
          <p:nvPr/>
        </p:nvSpPr>
        <p:spPr>
          <a:xfrm>
            <a:off x="1590541" y="4041372"/>
            <a:ext cx="7849673" cy="1446550"/>
          </a:xfrm>
          <a:prstGeom prst="rect">
            <a:avLst/>
          </a:prstGeom>
        </p:spPr>
        <p:txBody>
          <a:bodyPr wrap="square">
            <a:spAutoFit/>
          </a:bodyPr>
          <a:lstStyle/>
          <a:p>
            <a:pPr lvl="0"/>
            <a:r>
              <a:rPr lang="en-US" sz="2800" dirty="0"/>
              <a:t>Examples</a:t>
            </a:r>
          </a:p>
          <a:p>
            <a:pPr marL="285750" lvl="0" indent="-285750">
              <a:buFont typeface="Arial" panose="020B0604020202020204" pitchFamily="34" charset="0"/>
              <a:buChar char="•"/>
            </a:pPr>
            <a:r>
              <a:rPr lang="en-US" sz="2000" dirty="0"/>
              <a:t>Concept maps to represent understanding of a topic</a:t>
            </a:r>
          </a:p>
          <a:p>
            <a:pPr marL="285750" lvl="0" indent="-285750">
              <a:buFont typeface="Arial" panose="020B0604020202020204" pitchFamily="34" charset="0"/>
              <a:buChar char="•"/>
            </a:pPr>
            <a:r>
              <a:rPr lang="en-US" sz="2000" dirty="0"/>
              <a:t>One or two sentences identifying the main point of a story</a:t>
            </a:r>
          </a:p>
          <a:p>
            <a:pPr marL="285750" lvl="0" indent="-285750">
              <a:buFont typeface="Arial" panose="020B0604020202020204" pitchFamily="34" charset="0"/>
              <a:buChar char="•"/>
            </a:pPr>
            <a:r>
              <a:rPr lang="en-US" sz="2000" dirty="0"/>
              <a:t>A rough draft for early feedback</a:t>
            </a:r>
          </a:p>
        </p:txBody>
      </p:sp>
    </p:spTree>
    <p:extLst>
      <p:ext uri="{BB962C8B-B14F-4D97-AF65-F5344CB8AC3E}">
        <p14:creationId xmlns:p14="http://schemas.microsoft.com/office/powerpoint/2010/main" val="59206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Check in</a:t>
            </a:r>
          </a:p>
        </p:txBody>
      </p:sp>
      <p:sp>
        <p:nvSpPr>
          <p:cNvPr id="3" name="Text Placeholder 2"/>
          <p:cNvSpPr>
            <a:spLocks noGrp="1"/>
          </p:cNvSpPr>
          <p:nvPr>
            <p:ph type="subTitle" idx="1"/>
          </p:nvPr>
        </p:nvSpPr>
        <p:spPr/>
        <p:txBody>
          <a:bodyPr/>
          <a:lstStyle/>
          <a:p>
            <a:r>
              <a:rPr lang="en-US" dirty="0"/>
              <a:t>What is formative assessment? </a:t>
            </a:r>
          </a:p>
        </p:txBody>
      </p:sp>
    </p:spTree>
    <p:extLst>
      <p:ext uri="{BB962C8B-B14F-4D97-AF65-F5344CB8AC3E}">
        <p14:creationId xmlns:p14="http://schemas.microsoft.com/office/powerpoint/2010/main" val="165127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stretch>
            <a:fillRect/>
          </a:stretch>
        </p:blipFill>
        <p:spPr>
          <a:xfrm>
            <a:off x="1114729" y="315532"/>
            <a:ext cx="8267529" cy="5565703"/>
          </a:xfrm>
        </p:spPr>
      </p:pic>
      <p:sp>
        <p:nvSpPr>
          <p:cNvPr id="6" name="Rectangle 5"/>
          <p:cNvSpPr/>
          <p:nvPr/>
        </p:nvSpPr>
        <p:spPr>
          <a:xfrm>
            <a:off x="0" y="6153174"/>
            <a:ext cx="6096000" cy="646331"/>
          </a:xfrm>
          <a:prstGeom prst="rect">
            <a:avLst/>
          </a:prstGeom>
        </p:spPr>
        <p:txBody>
          <a:bodyPr>
            <a:spAutoFit/>
          </a:bodyPr>
          <a:lstStyle/>
          <a:p>
            <a:r>
              <a:rPr lang="en-US" b="1" dirty="0">
                <a:solidFill>
                  <a:srgbClr val="04384E"/>
                </a:solidFill>
                <a:latin typeface="Helvetica Neue"/>
              </a:rPr>
              <a:t>Understanding the Formative Assessment Process</a:t>
            </a:r>
            <a:br>
              <a:rPr lang="en-US" dirty="0">
                <a:solidFill>
                  <a:srgbClr val="101010"/>
                </a:solidFill>
                <a:latin typeface="inherit"/>
              </a:rPr>
            </a:br>
            <a:r>
              <a:rPr lang="en-US" u="sng" dirty="0">
                <a:solidFill>
                  <a:srgbClr val="0583AC"/>
                </a:solidFill>
                <a:latin typeface="inherit"/>
                <a:hlinkClick r:id="rId3"/>
              </a:rPr>
              <a:t>Smarter Balanced Assessment Consortium</a:t>
            </a:r>
            <a:endParaRPr lang="en-US" b="0" dirty="0">
              <a:solidFill>
                <a:srgbClr val="101010"/>
              </a:solidFill>
              <a:effectLst/>
              <a:latin typeface="inherit"/>
            </a:endParaRPr>
          </a:p>
        </p:txBody>
      </p:sp>
    </p:spTree>
    <p:extLst>
      <p:ext uri="{BB962C8B-B14F-4D97-AF65-F5344CB8AC3E}">
        <p14:creationId xmlns:p14="http://schemas.microsoft.com/office/powerpoint/2010/main" val="138009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normAutofit/>
          </a:bodyPr>
          <a:lstStyle/>
          <a:p>
            <a:pPr marL="0" indent="0" fontAlgn="base">
              <a:buNone/>
            </a:pPr>
            <a:endParaRPr lang="en-US" b="1" dirty="0"/>
          </a:p>
          <a:p>
            <a:r>
              <a:rPr lang="en-US" dirty="0"/>
              <a:t>Understand how to use and train teachers to use metacognitive lesson planning </a:t>
            </a:r>
          </a:p>
          <a:p>
            <a:r>
              <a:rPr lang="en-US" dirty="0"/>
              <a:t>Understand formative and summative assessment </a:t>
            </a:r>
          </a:p>
          <a:p>
            <a:r>
              <a:rPr lang="en-US" dirty="0"/>
              <a:t>Understand the key components of formative assessment that are integral to Smarter Balanced Assessment System</a:t>
            </a:r>
          </a:p>
          <a:p>
            <a:r>
              <a:rPr lang="en-US" dirty="0"/>
              <a:t>Introduce Smarter Balanced Digital Library for lesson plan development</a:t>
            </a:r>
          </a:p>
          <a:p>
            <a:endParaRPr lang="en-US" dirty="0"/>
          </a:p>
          <a:p>
            <a:endParaRPr lang="en-US" dirty="0"/>
          </a:p>
          <a:p>
            <a:endParaRPr lang="en-US" dirty="0"/>
          </a:p>
        </p:txBody>
      </p:sp>
    </p:spTree>
    <p:extLst>
      <p:ext uri="{BB962C8B-B14F-4D97-AF65-F5344CB8AC3E}">
        <p14:creationId xmlns:p14="http://schemas.microsoft.com/office/powerpoint/2010/main" val="2976526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Clarifying Intended Learning</a:t>
            </a:r>
          </a:p>
        </p:txBody>
      </p:sp>
      <p:sp>
        <p:nvSpPr>
          <p:cNvPr id="3" name="Content Placeholder 2"/>
          <p:cNvSpPr>
            <a:spLocks noGrp="1"/>
          </p:cNvSpPr>
          <p:nvPr>
            <p:ph sz="quarter" idx="1"/>
          </p:nvPr>
        </p:nvSpPr>
        <p:spPr/>
        <p:txBody>
          <a:bodyPr>
            <a:normAutofit/>
          </a:bodyPr>
          <a:lstStyle/>
          <a:p>
            <a:pPr marL="0" indent="0">
              <a:buNone/>
            </a:pPr>
            <a:endParaRPr lang="en-US" dirty="0"/>
          </a:p>
          <a:p>
            <a:pPr marL="0" indent="0">
              <a:buNone/>
            </a:pPr>
            <a:r>
              <a:rPr lang="en-US" dirty="0"/>
              <a:t>The teacher identifies the instructional goal, communicates the goal to students, and provides the criteria by which learning will be assessed so each student and the teacher knows whether the student is successfully progressing toward the goal. </a:t>
            </a:r>
          </a:p>
          <a:p>
            <a:pPr marL="0" indent="0">
              <a:buNone/>
            </a:pPr>
            <a:endParaRPr lang="en-US" dirty="0"/>
          </a:p>
          <a:p>
            <a:pPr marL="0" indent="0">
              <a:buNone/>
            </a:pPr>
            <a:r>
              <a:rPr lang="en-US" dirty="0"/>
              <a:t>Define learning goals clearly using student-friendly language as such “I can </a:t>
            </a:r>
            <a:r>
              <a:rPr lang="is-IS" dirty="0"/>
              <a:t>…”.</a:t>
            </a:r>
            <a:endParaRPr lang="en-US" dirty="0"/>
          </a:p>
          <a:p>
            <a:pPr marL="0" indent="0">
              <a:buNone/>
            </a:pPr>
            <a:endParaRPr lang="en-US" dirty="0"/>
          </a:p>
        </p:txBody>
      </p:sp>
    </p:spTree>
    <p:extLst>
      <p:ext uri="{BB962C8B-B14F-4D97-AF65-F5344CB8AC3E}">
        <p14:creationId xmlns:p14="http://schemas.microsoft.com/office/powerpoint/2010/main" val="2610624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Eliciting Evidence</a:t>
            </a:r>
          </a:p>
        </p:txBody>
      </p:sp>
      <p:sp>
        <p:nvSpPr>
          <p:cNvPr id="3" name="Content Placeholder 2"/>
          <p:cNvSpPr>
            <a:spLocks noGrp="1"/>
          </p:cNvSpPr>
          <p:nvPr>
            <p:ph sz="quarter" idx="1"/>
          </p:nvPr>
        </p:nvSpPr>
        <p:spPr>
          <a:xfrm>
            <a:off x="776913" y="2336873"/>
            <a:ext cx="9613861" cy="3599316"/>
          </a:xfrm>
        </p:spPr>
        <p:txBody>
          <a:bodyPr>
            <a:normAutofit/>
          </a:bodyPr>
          <a:lstStyle/>
          <a:p>
            <a:pPr marL="0" indent="0">
              <a:buNone/>
            </a:pPr>
            <a:r>
              <a:rPr lang="en-US" dirty="0"/>
              <a:t>After a period of instruction, the teacher checks for students’ understanding. </a:t>
            </a:r>
          </a:p>
          <a:p>
            <a:pPr marL="0" indent="0">
              <a:buNone/>
            </a:pPr>
            <a:endParaRPr lang="en-US" dirty="0"/>
          </a:p>
          <a:p>
            <a:pPr marL="0" indent="0">
              <a:buNone/>
            </a:pPr>
            <a:r>
              <a:rPr lang="en-US" dirty="0"/>
              <a:t>This could be the first draft of an essay, a ticket out the door, an answer to a question on a white board, pair-and-share observations, or a paragraph on how to solve a mathematics problem.</a:t>
            </a:r>
            <a:br>
              <a:rPr lang="en-US" dirty="0"/>
            </a:br>
            <a:endParaRPr lang="en-US" dirty="0"/>
          </a:p>
        </p:txBody>
      </p:sp>
    </p:spTree>
    <p:extLst>
      <p:ext uri="{BB962C8B-B14F-4D97-AF65-F5344CB8AC3E}">
        <p14:creationId xmlns:p14="http://schemas.microsoft.com/office/powerpoint/2010/main" val="533719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Interpreting the Evidence</a:t>
            </a:r>
          </a:p>
        </p:txBody>
      </p:sp>
      <p:sp>
        <p:nvSpPr>
          <p:cNvPr id="3" name="Content Placeholder 2"/>
          <p:cNvSpPr>
            <a:spLocks noGrp="1"/>
          </p:cNvSpPr>
          <p:nvPr>
            <p:ph sz="quarter" idx="1"/>
          </p:nvPr>
        </p:nvSpPr>
        <p:spPr/>
        <p:txBody>
          <a:bodyPr>
            <a:normAutofit/>
          </a:bodyPr>
          <a:lstStyle/>
          <a:p>
            <a:endParaRPr lang="en-US" dirty="0"/>
          </a:p>
          <a:p>
            <a:pPr marL="0" indent="0">
              <a:buNone/>
            </a:pPr>
            <a:r>
              <a:rPr lang="en-US" dirty="0"/>
              <a:t>The teacher and each student interpret the evidence and reflect on the student’s progress toward the learning goal.</a:t>
            </a:r>
            <a:br>
              <a:rPr lang="en-US" dirty="0"/>
            </a:br>
            <a:endParaRPr lang="en-US" dirty="0"/>
          </a:p>
          <a:p>
            <a:pPr marL="0" indent="0">
              <a:buNone/>
            </a:pPr>
            <a:r>
              <a:rPr lang="en-US" dirty="0"/>
              <a:t>Evidence is interpreted throughout instruction, checking in throughout the process. Students can also analyze evidence of their own learning, but also benefit from discussing interpretations with others.</a:t>
            </a:r>
            <a:endParaRPr lang="en-US" dirty="0">
              <a:effectLst/>
            </a:endParaRPr>
          </a:p>
        </p:txBody>
      </p:sp>
    </p:spTree>
    <p:extLst>
      <p:ext uri="{BB962C8B-B14F-4D97-AF65-F5344CB8AC3E}">
        <p14:creationId xmlns:p14="http://schemas.microsoft.com/office/powerpoint/2010/main" val="280145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Acting on Evidence</a:t>
            </a:r>
          </a:p>
        </p:txBody>
      </p:sp>
      <p:sp>
        <p:nvSpPr>
          <p:cNvPr id="3" name="Content Placeholder 2"/>
          <p:cNvSpPr>
            <a:spLocks noGrp="1"/>
          </p:cNvSpPr>
          <p:nvPr>
            <p:ph sz="quarter" idx="1"/>
          </p:nvPr>
        </p:nvSpPr>
        <p:spPr/>
        <p:txBody>
          <a:bodyPr>
            <a:normAutofit/>
          </a:bodyPr>
          <a:lstStyle/>
          <a:p>
            <a:pPr marL="0" indent="0">
              <a:buNone/>
            </a:pPr>
            <a:endParaRPr lang="en-US" dirty="0"/>
          </a:p>
          <a:p>
            <a:pPr marL="0" indent="0">
              <a:buNone/>
            </a:pPr>
            <a:r>
              <a:rPr lang="en-US" dirty="0"/>
              <a:t>The teacher makes adjustments to the ongoing instructional activities, while students also adjust their procedures for learning. </a:t>
            </a:r>
          </a:p>
          <a:p>
            <a:pPr marL="0" indent="0">
              <a:buNone/>
            </a:pPr>
            <a:endParaRPr lang="en-US" dirty="0"/>
          </a:p>
          <a:p>
            <a:pPr marL="0" indent="0">
              <a:buNone/>
            </a:pPr>
            <a:r>
              <a:rPr lang="en-US" dirty="0"/>
              <a:t>The teacher and students continue to use strategies that work and eliminate strategies that are not effective</a:t>
            </a:r>
            <a:endParaRPr lang="en-US" b="1" dirty="0"/>
          </a:p>
        </p:txBody>
      </p:sp>
    </p:spTree>
    <p:extLst>
      <p:ext uri="{BB962C8B-B14F-4D97-AF65-F5344CB8AC3E}">
        <p14:creationId xmlns:p14="http://schemas.microsoft.com/office/powerpoint/2010/main" val="198479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Check in</a:t>
            </a:r>
          </a:p>
        </p:txBody>
      </p:sp>
      <p:sp>
        <p:nvSpPr>
          <p:cNvPr id="3" name="Text Placeholder 2"/>
          <p:cNvSpPr>
            <a:spLocks noGrp="1"/>
          </p:cNvSpPr>
          <p:nvPr>
            <p:ph type="subTitle" idx="1"/>
          </p:nvPr>
        </p:nvSpPr>
        <p:spPr/>
        <p:txBody>
          <a:bodyPr/>
          <a:lstStyle/>
          <a:p>
            <a:r>
              <a:rPr lang="en-US" dirty="0"/>
              <a:t>What is are the four components of formative assessment? </a:t>
            </a:r>
          </a:p>
        </p:txBody>
      </p:sp>
    </p:spTree>
    <p:extLst>
      <p:ext uri="{BB962C8B-B14F-4D97-AF65-F5344CB8AC3E}">
        <p14:creationId xmlns:p14="http://schemas.microsoft.com/office/powerpoint/2010/main" val="4184567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a:t>
            </a:r>
          </a:p>
        </p:txBody>
      </p:sp>
    </p:spTree>
    <p:extLst>
      <p:ext uri="{BB962C8B-B14F-4D97-AF65-F5344CB8AC3E}">
        <p14:creationId xmlns:p14="http://schemas.microsoft.com/office/powerpoint/2010/main" val="20412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ln>
            <a:noFill/>
          </a:ln>
          <a:effectLst/>
        </p:spPr>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7" name="Rectangle 16"/>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Content Placeholder 3">
            <a:hlinkClick r:id="rId5"/>
          </p:cNvPr>
          <p:cNvPicPr>
            <a:picLocks noGrp="1" noChangeAspect="1"/>
          </p:cNvPicPr>
          <p:nvPr>
            <p:ph idx="4294967295"/>
          </p:nvPr>
        </p:nvPicPr>
        <p:blipFill rotWithShape="1">
          <a:blip r:embed="rId6"/>
          <a:srcRect l="1172" r="3555" b="3"/>
          <a:stretch/>
        </p:blipFill>
        <p:spPr>
          <a:xfrm>
            <a:off x="886219" y="2529996"/>
            <a:ext cx="4719805" cy="2836084"/>
          </a:xfrm>
          <a:prstGeom prst="rect">
            <a:avLst/>
          </a:prstGeom>
          <a:ln>
            <a:noFill/>
          </a:ln>
          <a:effectLst>
            <a:outerShdw blurRad="76200" dist="63500" dir="5040000" algn="tl" rotWithShape="0">
              <a:srgbClr val="000000">
                <a:alpha val="41000"/>
              </a:srgbClr>
            </a:outerShdw>
          </a:effectLst>
        </p:spPr>
      </p:pic>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5" name="Title 4"/>
          <p:cNvSpPr>
            <a:spLocks noGrp="1"/>
          </p:cNvSpPr>
          <p:nvPr>
            <p:ph type="title"/>
          </p:nvPr>
        </p:nvSpPr>
        <p:spPr>
          <a:xfrm>
            <a:off x="680321" y="753228"/>
            <a:ext cx="5632247" cy="1080938"/>
          </a:xfrm>
        </p:spPr>
        <p:txBody>
          <a:bodyPr vert="horz" lIns="91440" tIns="45720" rIns="91440" bIns="45720" rtlCol="0" anchor="ctr">
            <a:normAutofit/>
          </a:bodyPr>
          <a:lstStyle/>
          <a:p>
            <a:r>
              <a:rPr lang="en-US" sz="3600"/>
              <a:t>Smarter Balanced Digital Library </a:t>
            </a:r>
          </a:p>
        </p:txBody>
      </p:sp>
      <p:sp>
        <p:nvSpPr>
          <p:cNvPr id="6" name="Text Placeholder 5"/>
          <p:cNvSpPr>
            <a:spLocks noGrp="1"/>
          </p:cNvSpPr>
          <p:nvPr>
            <p:ph type="body" sz="half" idx="2"/>
          </p:nvPr>
        </p:nvSpPr>
        <p:spPr>
          <a:xfrm>
            <a:off x="676069" y="6007994"/>
            <a:ext cx="10515671" cy="798478"/>
          </a:xfrm>
        </p:spPr>
        <p:txBody>
          <a:bodyPr vert="horz" lIns="91440" tIns="45720" rIns="91440" bIns="45720" rtlCol="0">
            <a:normAutofit/>
          </a:bodyPr>
          <a:lstStyle/>
          <a:p>
            <a:r>
              <a:rPr lang="en-US" sz="2000" b="1" dirty="0"/>
              <a:t>A Colorful Writing Self-Assessment | </a:t>
            </a:r>
            <a:r>
              <a:rPr lang="en-US" sz="2000" dirty="0"/>
              <a:t>Author: Georgia Brooke, Heidi Andrade </a:t>
            </a:r>
            <a:r>
              <a:rPr lang="en-US" sz="2000" dirty="0" err="1"/>
              <a:t>Ed.D</a:t>
            </a:r>
            <a:r>
              <a:rPr lang="en-US" sz="2000" dirty="0"/>
              <a:t>.</a:t>
            </a:r>
          </a:p>
          <a:p>
            <a:r>
              <a:rPr lang="en-US" sz="2000" dirty="0"/>
              <a:t>Owner: A Jobs for the Future Project: Students at the Center</a:t>
            </a:r>
          </a:p>
        </p:txBody>
      </p:sp>
      <p:pic>
        <p:nvPicPr>
          <p:cNvPr id="21" name="Picture 20"/>
          <p:cNvPicPr>
            <a:picLocks noChangeAspect="1"/>
          </p:cNvPicPr>
          <p:nvPr/>
        </p:nvPicPr>
        <p:blipFill>
          <a:blip r:embed="rId7"/>
          <a:stretch>
            <a:fillRect/>
          </a:stretch>
        </p:blipFill>
        <p:spPr>
          <a:xfrm>
            <a:off x="6647768" y="1397358"/>
            <a:ext cx="4497617" cy="4153436"/>
          </a:xfrm>
          <a:prstGeom prst="rect">
            <a:avLst/>
          </a:prstGeom>
        </p:spPr>
      </p:pic>
    </p:spTree>
    <p:extLst>
      <p:ext uri="{BB962C8B-B14F-4D97-AF65-F5344CB8AC3E}">
        <p14:creationId xmlns:p14="http://schemas.microsoft.com/office/powerpoint/2010/main" val="2313606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4873" y="-29292"/>
            <a:ext cx="4702256" cy="6887291"/>
          </a:xfrm>
          <a:prstGeom prst="rect">
            <a:avLst/>
          </a:prstGeom>
        </p:spPr>
      </p:pic>
    </p:spTree>
    <p:extLst>
      <p:ext uri="{BB962C8B-B14F-4D97-AF65-F5344CB8AC3E}">
        <p14:creationId xmlns:p14="http://schemas.microsoft.com/office/powerpoint/2010/main" val="2914408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ln>
            <a:noFill/>
          </a:ln>
          <a:effectLst/>
        </p:spPr>
      </p:sp>
      <p:pic>
        <p:nvPicPr>
          <p:cNvPr id="19" name="Picture 1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1" name="Picture 2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5"/>
          <a:stretch>
            <a:fillRect/>
          </a:stretch>
        </p:blipFill>
        <p:spPr>
          <a:xfrm>
            <a:off x="6736079" y="1775738"/>
            <a:ext cx="4809490" cy="3306524"/>
          </a:xfrm>
          <a:prstGeom prst="rect">
            <a:avLst/>
          </a:prstGeom>
          <a:ln>
            <a:noFill/>
          </a:ln>
          <a:effectLst>
            <a:outerShdw blurRad="76200" dist="63500" dir="5040000" algn="tl" rotWithShape="0">
              <a:srgbClr val="000000">
                <a:alpha val="41000"/>
              </a:srgbClr>
            </a:outerShdw>
          </a:effectLst>
        </p:spPr>
      </p:pic>
      <p:sp>
        <p:nvSpPr>
          <p:cNvPr id="2" name="Title 1"/>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dirty="0"/>
              <a:t>Exit Slips</a:t>
            </a:r>
          </a:p>
        </p:txBody>
      </p:sp>
      <p:sp>
        <p:nvSpPr>
          <p:cNvPr id="32" name="Rectangle 31"/>
          <p:cNvSpPr/>
          <p:nvPr/>
        </p:nvSpPr>
        <p:spPr>
          <a:xfrm>
            <a:off x="6736079" y="426204"/>
            <a:ext cx="4809489" cy="923330"/>
          </a:xfrm>
          <a:prstGeom prst="rect">
            <a:avLst/>
          </a:prstGeom>
        </p:spPr>
        <p:txBody>
          <a:bodyPr wrap="square">
            <a:spAutoFit/>
          </a:bodyPr>
          <a:lstStyle/>
          <a:p>
            <a:pPr algn="ctr"/>
            <a:r>
              <a:rPr lang="en-US" dirty="0">
                <a:latin typeface="Calibri" panose="020F0502020204030204" pitchFamily="34" charset="0"/>
                <a:ea typeface="Times New Roman" panose="02020603050405020304" pitchFamily="18" charset="0"/>
                <a:cs typeface="Times New Roman" panose="02020603050405020304" pitchFamily="18" charset="0"/>
              </a:rPr>
              <a:t>Exit Slips help students reflect on what they have learned and express what or how they are thinking about the new information. </a:t>
            </a:r>
            <a:endParaRPr lang="en-US" dirty="0">
              <a:latin typeface="Times New Roman" panose="02020603050405020304" pitchFamily="18" charset="0"/>
              <a:ea typeface="Times New Roman" panose="02020603050405020304" pitchFamily="18" charset="0"/>
            </a:endParaRPr>
          </a:p>
        </p:txBody>
      </p:sp>
      <p:sp>
        <p:nvSpPr>
          <p:cNvPr id="33" name="Rectangle 32"/>
          <p:cNvSpPr/>
          <p:nvPr/>
        </p:nvSpPr>
        <p:spPr>
          <a:xfrm>
            <a:off x="6736079" y="5650029"/>
            <a:ext cx="4809490" cy="923330"/>
          </a:xfrm>
          <a:prstGeom prst="rect">
            <a:avLst/>
          </a:prstGeom>
        </p:spPr>
        <p:txBody>
          <a:bodyPr wrap="square">
            <a:spAutoFit/>
          </a:bodyPr>
          <a:lstStyle/>
          <a:p>
            <a:pPr algn="ctr"/>
            <a:r>
              <a:rPr lang="en-US" dirty="0">
                <a:latin typeface="Calibri" panose="020F0502020204030204" pitchFamily="34" charset="0"/>
                <a:ea typeface="Times New Roman" panose="02020603050405020304" pitchFamily="18" charset="0"/>
                <a:cs typeface="Times New Roman" panose="02020603050405020304" pitchFamily="18" charset="0"/>
              </a:rPr>
              <a:t>Exit Slips easily incorporate writing into your content area classroom and require students to think critically.</a:t>
            </a:r>
            <a:endParaRPr lang="en-US" dirty="0"/>
          </a:p>
        </p:txBody>
      </p:sp>
      <p:sp>
        <p:nvSpPr>
          <p:cNvPr id="34" name="Rectangle 33"/>
          <p:cNvSpPr/>
          <p:nvPr/>
        </p:nvSpPr>
        <p:spPr>
          <a:xfrm>
            <a:off x="442784" y="6438194"/>
            <a:ext cx="5009961"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(AdLit.org,</a:t>
            </a:r>
            <a:r>
              <a:rPr lang="en-US" dirty="0">
                <a:latin typeface="Times New Roman" panose="02020603050405020304" pitchFamily="18" charset="0"/>
                <a:ea typeface="Times New Roman" panose="02020603050405020304" pitchFamily="18" charset="0"/>
              </a:rPr>
              <a:t> </a:t>
            </a:r>
            <a:r>
              <a:rPr lang="en-US"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6"/>
              </a:rPr>
              <a:t>http://www.adlit.org/strategies/19805/</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3939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Exit Slips</a:t>
            </a:r>
          </a:p>
        </p:txBody>
      </p:sp>
      <p:sp>
        <p:nvSpPr>
          <p:cNvPr id="5" name="Text Placeholder 4"/>
          <p:cNvSpPr>
            <a:spLocks noGrp="1"/>
          </p:cNvSpPr>
          <p:nvPr>
            <p:ph type="body" idx="1"/>
          </p:nvPr>
        </p:nvSpPr>
        <p:spPr>
          <a:xfrm>
            <a:off x="1014923" y="2085519"/>
            <a:ext cx="4472327" cy="693135"/>
          </a:xfrm>
        </p:spPr>
        <p:txBody>
          <a:bodyPr/>
          <a:lstStyle/>
          <a:p>
            <a:r>
              <a:rPr lang="en-US" dirty="0"/>
              <a:t>Types of prompts</a:t>
            </a:r>
          </a:p>
        </p:txBody>
      </p:sp>
      <p:sp>
        <p:nvSpPr>
          <p:cNvPr id="6" name="Content Placeholder 5"/>
          <p:cNvSpPr>
            <a:spLocks noGrp="1"/>
          </p:cNvSpPr>
          <p:nvPr>
            <p:ph sz="half" idx="2"/>
          </p:nvPr>
        </p:nvSpPr>
        <p:spPr>
          <a:xfrm>
            <a:off x="680319" y="2828675"/>
            <a:ext cx="4698355" cy="3531778"/>
          </a:xfrm>
        </p:spPr>
        <p:txBody>
          <a:bodyPr>
            <a:normAutofit fontScale="70000" lnSpcReduction="20000"/>
          </a:bodyPr>
          <a:lstStyle/>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200" dirty="0"/>
              <a:t>Document learning </a:t>
            </a: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US" sz="2200" dirty="0"/>
              <a:t>Ex. Write one thing you learned today.</a:t>
            </a: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US" sz="2200" dirty="0"/>
              <a:t>Ex. Discuss how today's lesson could be used in the real world.</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200" dirty="0"/>
              <a:t>Emphasize the process of learning</a:t>
            </a: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US" sz="2200" dirty="0"/>
              <a:t>Ex. I didn't understand…</a:t>
            </a: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US" sz="2200" dirty="0"/>
              <a:t>Ex. Write one question you have about today's lesson.</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200" dirty="0"/>
              <a:t>Evaluate the effectiveness of instruction </a:t>
            </a: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US" sz="2200" dirty="0"/>
              <a:t>Ex. Did you enjoy working in small groups today?</a:t>
            </a:r>
          </a:p>
          <a:p>
            <a:endParaRPr lang="en-US" dirty="0"/>
          </a:p>
        </p:txBody>
      </p:sp>
      <p:sp>
        <p:nvSpPr>
          <p:cNvPr id="7" name="Text Placeholder 6"/>
          <p:cNvSpPr>
            <a:spLocks noGrp="1"/>
          </p:cNvSpPr>
          <p:nvPr>
            <p:ph type="body" sz="quarter" idx="3"/>
          </p:nvPr>
        </p:nvSpPr>
        <p:spPr>
          <a:xfrm>
            <a:off x="5820154" y="2136599"/>
            <a:ext cx="4474028" cy="692076"/>
          </a:xfrm>
        </p:spPr>
        <p:txBody>
          <a:bodyPr/>
          <a:lstStyle/>
          <a:p>
            <a:r>
              <a:rPr lang="en-US" dirty="0"/>
              <a:t>Other exit prompts include</a:t>
            </a:r>
          </a:p>
        </p:txBody>
      </p:sp>
      <p:sp>
        <p:nvSpPr>
          <p:cNvPr id="8" name="Content Placeholder 7"/>
          <p:cNvSpPr>
            <a:spLocks noGrp="1"/>
          </p:cNvSpPr>
          <p:nvPr>
            <p:ph sz="quarter" idx="4"/>
          </p:nvPr>
        </p:nvSpPr>
        <p:spPr>
          <a:xfrm>
            <a:off x="5883898" y="2712671"/>
            <a:ext cx="4700059" cy="2906179"/>
          </a:xfrm>
        </p:spPr>
        <p:txBody>
          <a:bodyPr>
            <a:normAutofit/>
          </a:bodyPr>
          <a:lstStyle/>
          <a:p>
            <a:pPr marL="0" indent="0">
              <a:buNone/>
            </a:pPr>
            <a:endParaRPr lang="en-US" sz="1800" dirty="0"/>
          </a:p>
          <a:p>
            <a:pPr lvl="0"/>
            <a:r>
              <a:rPr lang="en-US" sz="1800" dirty="0"/>
              <a:t>I would like to learn more about…</a:t>
            </a:r>
          </a:p>
          <a:p>
            <a:pPr lvl="0"/>
            <a:r>
              <a:rPr lang="en-US" sz="1800" dirty="0"/>
              <a:t>Please explain more about…</a:t>
            </a:r>
          </a:p>
          <a:p>
            <a:pPr lvl="0"/>
            <a:r>
              <a:rPr lang="en-US" sz="1800" dirty="0"/>
              <a:t>The most important thing I learned today is…</a:t>
            </a:r>
          </a:p>
          <a:p>
            <a:pPr lvl="0"/>
            <a:r>
              <a:rPr lang="en-US" sz="1800" dirty="0"/>
              <a:t>The thing that surprised me the most today was…</a:t>
            </a:r>
          </a:p>
          <a:p>
            <a:pPr lvl="0"/>
            <a:r>
              <a:rPr lang="en-US" sz="1800" dirty="0"/>
              <a:t>I wish…</a:t>
            </a:r>
          </a:p>
          <a:p>
            <a:endParaRPr lang="en-US" dirty="0"/>
          </a:p>
        </p:txBody>
      </p:sp>
      <p:sp>
        <p:nvSpPr>
          <p:cNvPr id="9" name="Rectangle 8"/>
          <p:cNvSpPr/>
          <p:nvPr/>
        </p:nvSpPr>
        <p:spPr>
          <a:xfrm>
            <a:off x="7012545" y="6238620"/>
            <a:ext cx="4868215" cy="523220"/>
          </a:xfrm>
          <a:prstGeom prst="rect">
            <a:avLst/>
          </a:prstGeom>
        </p:spPr>
        <p:txBody>
          <a:bodyPr wrap="square">
            <a:spAutoFit/>
          </a:bodyPr>
          <a:lstStyle/>
          <a:p>
            <a:r>
              <a:rPr lang="en-US" sz="1400" dirty="0">
                <a:latin typeface="Calibri" panose="020F0502020204030204" pitchFamily="34" charset="0"/>
                <a:ea typeface="Times New Roman" panose="02020603050405020304" pitchFamily="18" charset="0"/>
                <a:cs typeface="Times New Roman" panose="02020603050405020304" pitchFamily="18" charset="0"/>
              </a:rPr>
              <a:t>Fisher, D., and </a:t>
            </a:r>
            <a:r>
              <a:rPr lang="en-US" sz="1100" dirty="0">
                <a:latin typeface="Calibri" panose="020F0502020204030204" pitchFamily="34" charset="0"/>
                <a:ea typeface="Times New Roman" panose="02020603050405020304" pitchFamily="18" charset="0"/>
                <a:cs typeface="Times New Roman" panose="02020603050405020304" pitchFamily="18" charset="0"/>
              </a:rPr>
              <a:t>Frey</a:t>
            </a:r>
            <a:r>
              <a:rPr lang="en-US" sz="1400" dirty="0">
                <a:latin typeface="Calibri" panose="020F0502020204030204" pitchFamily="34" charset="0"/>
                <a:ea typeface="Times New Roman" panose="02020603050405020304" pitchFamily="18" charset="0"/>
                <a:cs typeface="Times New Roman" panose="02020603050405020304" pitchFamily="18" charset="0"/>
              </a:rPr>
              <a:t>, N. (2004). </a:t>
            </a:r>
            <a:r>
              <a:rPr lang="en-US" sz="1400" i="1" dirty="0">
                <a:latin typeface="Calibri" panose="020F0502020204030204" pitchFamily="34" charset="0"/>
                <a:ea typeface="Times New Roman" panose="02020603050405020304" pitchFamily="18" charset="0"/>
                <a:cs typeface="Times New Roman" panose="02020603050405020304" pitchFamily="18" charset="0"/>
              </a:rPr>
              <a:t>Improving Adolescent Literacy: Strategies at Work.</a:t>
            </a:r>
            <a:r>
              <a:rPr lang="en-US" sz="1400" dirty="0">
                <a:latin typeface="Calibri" panose="020F0502020204030204" pitchFamily="34" charset="0"/>
                <a:ea typeface="Times New Roman" panose="02020603050405020304" pitchFamily="18" charset="0"/>
                <a:cs typeface="Times New Roman" panose="02020603050405020304" pitchFamily="18" charset="0"/>
              </a:rPr>
              <a:t> New Jersey: Pearson Prentice Hall.</a:t>
            </a: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579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Task</a:t>
            </a:r>
            <a:endParaRPr lang="en-US" dirty="0"/>
          </a:p>
        </p:txBody>
      </p:sp>
      <p:sp>
        <p:nvSpPr>
          <p:cNvPr id="3" name="Content Placeholder 2"/>
          <p:cNvSpPr>
            <a:spLocks noGrp="1"/>
          </p:cNvSpPr>
          <p:nvPr>
            <p:ph idx="1"/>
          </p:nvPr>
        </p:nvSpPr>
        <p:spPr/>
        <p:txBody>
          <a:bodyPr>
            <a:normAutofit lnSpcReduction="10000"/>
          </a:bodyPr>
          <a:lstStyle/>
          <a:p>
            <a:pPr marL="0" indent="0" fontAlgn="base">
              <a:buNone/>
            </a:pPr>
            <a:endParaRPr lang="en-US" b="1" dirty="0"/>
          </a:p>
          <a:p>
            <a:r>
              <a:rPr lang="en-US" dirty="0"/>
              <a:t>We are taking a metacognitive approach to take trainers through lesson plan development. </a:t>
            </a:r>
          </a:p>
          <a:p>
            <a:r>
              <a:rPr lang="en-US" dirty="0"/>
              <a:t>As we examine sample lesson plans and create new ones,</a:t>
            </a:r>
          </a:p>
          <a:p>
            <a:r>
              <a:rPr lang="en-US" dirty="0"/>
              <a:t>We will focus on the what, how, why and when, as well as alternatives and options for teaching. </a:t>
            </a:r>
          </a:p>
          <a:p>
            <a:r>
              <a:rPr lang="en-US" dirty="0"/>
              <a:t>Lesson plans will prompt teachers to explain their lesson plans in terms of these four categories, demonstrating their knowledge and providing an explicit roadmap for students and other teachers. </a:t>
            </a:r>
          </a:p>
          <a:p>
            <a:endParaRPr lang="en-US" dirty="0"/>
          </a:p>
        </p:txBody>
      </p:sp>
    </p:spTree>
    <p:extLst>
      <p:ext uri="{BB962C8B-B14F-4D97-AF65-F5344CB8AC3E}">
        <p14:creationId xmlns:p14="http://schemas.microsoft.com/office/powerpoint/2010/main" val="3641479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3736" y="0"/>
            <a:ext cx="4744528" cy="6858000"/>
          </a:xfrm>
          <a:prstGeom prst="rect">
            <a:avLst/>
          </a:prstGeom>
        </p:spPr>
      </p:pic>
    </p:spTree>
    <p:extLst>
      <p:ext uri="{BB962C8B-B14F-4D97-AF65-F5344CB8AC3E}">
        <p14:creationId xmlns:p14="http://schemas.microsoft.com/office/powerpoint/2010/main" val="2933869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Check in</a:t>
            </a:r>
          </a:p>
        </p:txBody>
      </p:sp>
      <p:sp>
        <p:nvSpPr>
          <p:cNvPr id="3" name="Text Placeholder 2"/>
          <p:cNvSpPr>
            <a:spLocks noGrp="1"/>
          </p:cNvSpPr>
          <p:nvPr>
            <p:ph type="subTitle" idx="1"/>
          </p:nvPr>
        </p:nvSpPr>
        <p:spPr/>
        <p:txBody>
          <a:bodyPr/>
          <a:lstStyle/>
          <a:p>
            <a:r>
              <a:rPr lang="en-US" dirty="0"/>
              <a:t>What are some of your formative assessment strategies? </a:t>
            </a:r>
          </a:p>
        </p:txBody>
      </p:sp>
    </p:spTree>
    <p:extLst>
      <p:ext uri="{BB962C8B-B14F-4D97-AF65-F5344CB8AC3E}">
        <p14:creationId xmlns:p14="http://schemas.microsoft.com/office/powerpoint/2010/main" val="1441834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Final Assessment</a:t>
            </a:r>
          </a:p>
        </p:txBody>
      </p:sp>
      <p:sp>
        <p:nvSpPr>
          <p:cNvPr id="11" name="Text Placeholder 10"/>
          <p:cNvSpPr>
            <a:spLocks noGrp="1"/>
          </p:cNvSpPr>
          <p:nvPr>
            <p:ph type="body" idx="1"/>
          </p:nvPr>
        </p:nvSpPr>
        <p:spPr>
          <a:xfrm>
            <a:off x="6526432" y="2329524"/>
            <a:ext cx="4472327" cy="693135"/>
          </a:xfrm>
        </p:spPr>
        <p:txBody>
          <a:bodyPr>
            <a:normAutofit lnSpcReduction="10000"/>
          </a:bodyPr>
          <a:lstStyle/>
          <a:p>
            <a:r>
              <a:rPr lang="en-US" dirty="0"/>
              <a:t>Instruments for evaluating student learning</a:t>
            </a:r>
          </a:p>
        </p:txBody>
      </p:sp>
      <p:sp>
        <p:nvSpPr>
          <p:cNvPr id="10" name="Content Placeholder 9"/>
          <p:cNvSpPr>
            <a:spLocks noGrp="1"/>
          </p:cNvSpPr>
          <p:nvPr>
            <p:ph sz="half" idx="2"/>
          </p:nvPr>
        </p:nvSpPr>
        <p:spPr>
          <a:xfrm>
            <a:off x="6590828" y="3518017"/>
            <a:ext cx="4698355" cy="2906179"/>
          </a:xfrm>
        </p:spPr>
        <p:txBody>
          <a:bodyPr>
            <a:normAutofit/>
          </a:bodyPr>
          <a:lstStyle/>
          <a:p>
            <a:pPr>
              <a:lnSpc>
                <a:spcPct val="115000"/>
              </a:lnSpc>
              <a:spcAft>
                <a:spcPts val="1000"/>
              </a:spcAft>
              <a:tabLst>
                <a:tab pos="228600" algn="l"/>
              </a:tabLst>
            </a:pPr>
            <a:r>
              <a:rPr lang="en-US" dirty="0">
                <a:latin typeface="Calibri" panose="020F0502020204030204" pitchFamily="34" charset="0"/>
                <a:ea typeface="Times New Roman" panose="02020603050405020304" pitchFamily="18" charset="0"/>
                <a:cs typeface="Calibri" panose="020F0502020204030204" pitchFamily="34" charset="0"/>
              </a:rPr>
              <a:t>SBAC interim assessment</a:t>
            </a:r>
          </a:p>
          <a:p>
            <a:pPr>
              <a:lnSpc>
                <a:spcPct val="115000"/>
              </a:lnSpc>
              <a:spcAft>
                <a:spcPts val="1000"/>
              </a:spcAft>
              <a:tabLst>
                <a:tab pos="228600" algn="l"/>
              </a:tabLst>
            </a:pPr>
            <a:r>
              <a:rPr lang="en-US" dirty="0">
                <a:latin typeface="Calibri" panose="020F0502020204030204" pitchFamily="34" charset="0"/>
                <a:ea typeface="Times New Roman" panose="02020603050405020304" pitchFamily="18" charset="0"/>
                <a:cs typeface="Calibri" panose="020F0502020204030204" pitchFamily="34" charset="0"/>
              </a:rPr>
              <a:t>Rubrics</a:t>
            </a:r>
          </a:p>
          <a:p>
            <a:pPr>
              <a:lnSpc>
                <a:spcPct val="115000"/>
              </a:lnSpc>
              <a:spcAft>
                <a:spcPts val="1000"/>
              </a:spcAft>
              <a:tabLst>
                <a:tab pos="228600" algn="l"/>
              </a:tabLst>
            </a:pPr>
            <a:r>
              <a:rPr lang="en-US" dirty="0">
                <a:latin typeface="Calibri" panose="020F0502020204030204" pitchFamily="34" charset="0"/>
                <a:ea typeface="Times New Roman" panose="02020603050405020304" pitchFamily="18" charset="0"/>
                <a:cs typeface="Calibri" panose="020F0502020204030204" pitchFamily="34" charset="0"/>
              </a:rPr>
              <a:t>Performance assessment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2" name="Text Placeholder 11"/>
          <p:cNvSpPr>
            <a:spLocks noGrp="1"/>
          </p:cNvSpPr>
          <p:nvPr>
            <p:ph type="body" sz="quarter" idx="3"/>
          </p:nvPr>
        </p:nvSpPr>
        <p:spPr>
          <a:xfrm>
            <a:off x="788895" y="2330583"/>
            <a:ext cx="4474028" cy="692076"/>
          </a:xfrm>
        </p:spPr>
        <p:txBody>
          <a:bodyPr>
            <a:normAutofit lnSpcReduction="10000"/>
          </a:bodyPr>
          <a:lstStyle/>
          <a:p>
            <a:r>
              <a:rPr lang="en-US" dirty="0">
                <a:latin typeface="Calibri" panose="020F0502020204030204" pitchFamily="34" charset="0"/>
                <a:ea typeface="Times New Roman" panose="02020603050405020304" pitchFamily="18" charset="0"/>
                <a:cs typeface="Calibri" panose="020F0502020204030204" pitchFamily="34" charset="0"/>
              </a:rPr>
              <a:t>Types of evidence used in summative assessments include: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ontent Placeholder 12"/>
          <p:cNvSpPr>
            <a:spLocks noGrp="1"/>
          </p:cNvSpPr>
          <p:nvPr>
            <p:ph sz="quarter" idx="4"/>
          </p:nvPr>
        </p:nvSpPr>
        <p:spPr>
          <a:xfrm>
            <a:off x="788895" y="3332991"/>
            <a:ext cx="4700059" cy="2906179"/>
          </a:xfrm>
        </p:spPr>
        <p:txBody>
          <a:bodyPr>
            <a:normAutofit fontScale="70000" lnSpcReduction="20000"/>
          </a:bodyPr>
          <a:lstStyle/>
          <a:p>
            <a:pPr>
              <a:lnSpc>
                <a:spcPct val="115000"/>
              </a:lnSpc>
              <a:spcAft>
                <a:spcPts val="1000"/>
              </a:spcAft>
              <a:tabLst>
                <a:tab pos="228600" algn="l"/>
              </a:tabLst>
            </a:pPr>
            <a:r>
              <a:rPr lang="en-US" dirty="0">
                <a:latin typeface="Calibri" panose="020F0502020204030204" pitchFamily="34" charset="0"/>
                <a:ea typeface="Times New Roman" panose="02020603050405020304" pitchFamily="18" charset="0"/>
                <a:cs typeface="Calibri" panose="020F0502020204030204" pitchFamily="34" charset="0"/>
              </a:rPr>
              <a:t>Essay</a:t>
            </a:r>
          </a:p>
          <a:p>
            <a:pPr>
              <a:lnSpc>
                <a:spcPct val="115000"/>
              </a:lnSpc>
              <a:spcAft>
                <a:spcPts val="1000"/>
              </a:spcAft>
              <a:tabLst>
                <a:tab pos="228600" algn="l"/>
              </a:tabLst>
            </a:pPr>
            <a:r>
              <a:rPr lang="en-US" dirty="0">
                <a:latin typeface="Calibri" panose="020F0502020204030204" pitchFamily="34" charset="0"/>
                <a:ea typeface="Times New Roman" panose="02020603050405020304" pitchFamily="18" charset="0"/>
                <a:cs typeface="Calibri" panose="020F0502020204030204" pitchFamily="34" charset="0"/>
              </a:rPr>
              <a:t>Report</a:t>
            </a:r>
          </a:p>
          <a:p>
            <a:pPr>
              <a:lnSpc>
                <a:spcPct val="115000"/>
              </a:lnSpc>
              <a:spcAft>
                <a:spcPts val="1000"/>
              </a:spcAft>
              <a:tabLst>
                <a:tab pos="228600" algn="l"/>
              </a:tabLst>
            </a:pPr>
            <a:r>
              <a:rPr lang="en-US" dirty="0">
                <a:latin typeface="Calibri" panose="020F0502020204030204" pitchFamily="34" charset="0"/>
                <a:ea typeface="Times New Roman" panose="02020603050405020304" pitchFamily="18" charset="0"/>
                <a:cs typeface="Calibri" panose="020F0502020204030204" pitchFamily="34" charset="0"/>
              </a:rPr>
              <a:t>Problem Sets</a:t>
            </a:r>
          </a:p>
          <a:p>
            <a:pPr>
              <a:lnSpc>
                <a:spcPct val="115000"/>
              </a:lnSpc>
              <a:spcAft>
                <a:spcPts val="1000"/>
              </a:spcAft>
              <a:tabLst>
                <a:tab pos="228600" algn="l"/>
              </a:tabLst>
            </a:pPr>
            <a:r>
              <a:rPr lang="en-US" dirty="0">
                <a:latin typeface="Calibri" panose="020F0502020204030204" pitchFamily="34" charset="0"/>
                <a:ea typeface="Times New Roman" panose="02020603050405020304" pitchFamily="18" charset="0"/>
                <a:cs typeface="Calibri" panose="020F0502020204030204" pitchFamily="34" charset="0"/>
              </a:rPr>
              <a:t>Presentations</a:t>
            </a:r>
          </a:p>
          <a:p>
            <a:pPr>
              <a:lnSpc>
                <a:spcPct val="115000"/>
              </a:lnSpc>
              <a:spcAft>
                <a:spcPts val="1000"/>
              </a:spcAft>
              <a:tabLst>
                <a:tab pos="228600" algn="l"/>
              </a:tabLst>
            </a:pPr>
            <a:r>
              <a:rPr lang="en-US" dirty="0">
                <a:latin typeface="Calibri" panose="020F0502020204030204" pitchFamily="34" charset="0"/>
                <a:ea typeface="Times New Roman" panose="02020603050405020304" pitchFamily="18" charset="0"/>
                <a:cs typeface="Calibri" panose="020F0502020204030204" pitchFamily="34" charset="0"/>
              </a:rPr>
              <a:t>Graphic Organizers</a:t>
            </a:r>
          </a:p>
          <a:p>
            <a:pPr>
              <a:lnSpc>
                <a:spcPct val="115000"/>
              </a:lnSpc>
              <a:spcAft>
                <a:spcPts val="1000"/>
              </a:spcAft>
              <a:tabLst>
                <a:tab pos="228600" algn="l"/>
              </a:tabLst>
            </a:pPr>
            <a:r>
              <a:rPr lang="en-US" dirty="0">
                <a:latin typeface="Calibri" panose="020F0502020204030204" pitchFamily="34" charset="0"/>
                <a:ea typeface="Times New Roman" panose="02020603050405020304" pitchFamily="18" charset="0"/>
                <a:cs typeface="Calibri" panose="020F0502020204030204" pitchFamily="34" charset="0"/>
              </a:rPr>
              <a:t>Performance task</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2188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Lesson Plan Analysis</a:t>
            </a:r>
          </a:p>
        </p:txBody>
      </p:sp>
      <p:sp>
        <p:nvSpPr>
          <p:cNvPr id="10" name="Content Placeholder 9"/>
          <p:cNvSpPr>
            <a:spLocks noGrp="1"/>
          </p:cNvSpPr>
          <p:nvPr>
            <p:ph sz="half" idx="1"/>
          </p:nvPr>
        </p:nvSpPr>
        <p:spPr>
          <a:xfrm>
            <a:off x="680319" y="2336873"/>
            <a:ext cx="4703050" cy="3864304"/>
          </a:xfrm>
        </p:spPr>
        <p:txBody>
          <a:bodyPr>
            <a:normAutofit fontScale="70000" lnSpcReduction="20000"/>
          </a:bodyPr>
          <a:lstStyle/>
          <a:p>
            <a:pPr marL="514350" indent="-514350">
              <a:buFont typeface="+mj-lt"/>
              <a:buAutoNum type="arabicPeriod"/>
            </a:pPr>
            <a:r>
              <a:rPr lang="en-US" sz="2900" dirty="0"/>
              <a:t>Pick a lesson plan to analyze (ELA, Math, Science) </a:t>
            </a:r>
          </a:p>
          <a:p>
            <a:pPr marL="514350" indent="-514350">
              <a:buFont typeface="+mj-lt"/>
              <a:buAutoNum type="arabicPeriod"/>
            </a:pPr>
            <a:endParaRPr lang="en-US" sz="2900" dirty="0"/>
          </a:p>
          <a:p>
            <a:pPr marL="514350" indent="-514350">
              <a:buFont typeface="+mj-lt"/>
              <a:buAutoNum type="arabicPeriod"/>
            </a:pPr>
            <a:r>
              <a:rPr lang="en-US" sz="2900" dirty="0"/>
              <a:t>Apply your understanding of lesson plan construction to a sample lesson plan </a:t>
            </a:r>
          </a:p>
          <a:p>
            <a:pPr marL="514350" indent="-514350">
              <a:buFont typeface="+mj-lt"/>
              <a:buAutoNum type="arabicPeriod"/>
            </a:pPr>
            <a:endParaRPr lang="en-US" sz="2900" dirty="0"/>
          </a:p>
          <a:p>
            <a:pPr marL="514350" indent="-514350">
              <a:buFont typeface="+mj-lt"/>
              <a:buAutoNum type="arabicPeriod"/>
            </a:pPr>
            <a:r>
              <a:rPr lang="en-US" sz="2900" dirty="0"/>
              <a:t>Identify components from our lesson plan template &amp; take notes on the sample</a:t>
            </a:r>
          </a:p>
          <a:p>
            <a:pPr marL="514350" indent="-514350">
              <a:buFont typeface="+mj-lt"/>
              <a:buAutoNum type="arabicPeriod"/>
            </a:pPr>
            <a:endParaRPr lang="en-US" sz="2900" dirty="0"/>
          </a:p>
          <a:p>
            <a:pPr marL="514350" indent="-514350">
              <a:buFont typeface="+mj-lt"/>
              <a:buAutoNum type="arabicPeriod"/>
            </a:pPr>
            <a:r>
              <a:rPr lang="en-US" sz="2900" dirty="0"/>
              <a:t>Compare what you found with your neighbors</a:t>
            </a:r>
            <a:endParaRPr lang="en-US" dirty="0"/>
          </a:p>
        </p:txBody>
      </p:sp>
      <p:sp>
        <p:nvSpPr>
          <p:cNvPr id="2" name="Content Placeholder 1"/>
          <p:cNvSpPr>
            <a:spLocks noGrp="1"/>
          </p:cNvSpPr>
          <p:nvPr>
            <p:ph sz="half" idx="2"/>
          </p:nvPr>
        </p:nvSpPr>
        <p:spPr>
          <a:xfrm>
            <a:off x="7164616" y="2202288"/>
            <a:ext cx="3129566" cy="4475408"/>
          </a:xfrm>
          <a:ln>
            <a:solidFill>
              <a:schemeClr val="tx1"/>
            </a:solidFill>
          </a:ln>
        </p:spPr>
        <p:txBody>
          <a:bodyPr>
            <a:normAutofit fontScale="70000" lnSpcReduction="20000"/>
          </a:bodyPr>
          <a:lstStyle/>
          <a:p>
            <a:pPr marL="0" indent="0">
              <a:buNone/>
            </a:pPr>
            <a:r>
              <a:rPr lang="en-US" sz="2600" dirty="0"/>
              <a:t>Foundational</a:t>
            </a:r>
          </a:p>
          <a:p>
            <a:r>
              <a:rPr lang="en-US" sz="2600" dirty="0"/>
              <a:t>CCSS standards</a:t>
            </a:r>
          </a:p>
          <a:p>
            <a:r>
              <a:rPr lang="en-US" sz="2600" dirty="0"/>
              <a:t>Lesson Objectives</a:t>
            </a:r>
          </a:p>
          <a:p>
            <a:endParaRPr lang="en-US" sz="2600" dirty="0"/>
          </a:p>
          <a:p>
            <a:pPr marL="0" indent="0">
              <a:buNone/>
            </a:pPr>
            <a:r>
              <a:rPr lang="en-US" sz="2600" dirty="0"/>
              <a:t>Metacognitive</a:t>
            </a:r>
          </a:p>
          <a:p>
            <a:r>
              <a:rPr lang="en-US" sz="2600" dirty="0"/>
              <a:t>Declarative knowledge </a:t>
            </a:r>
          </a:p>
          <a:p>
            <a:r>
              <a:rPr lang="en-US" sz="2600" dirty="0"/>
              <a:t>Conditional knowledge</a:t>
            </a:r>
          </a:p>
          <a:p>
            <a:r>
              <a:rPr lang="en-US" sz="2600" dirty="0"/>
              <a:t>Procedural knowledge</a:t>
            </a:r>
          </a:p>
          <a:p>
            <a:r>
              <a:rPr lang="en-US" sz="2600" dirty="0"/>
              <a:t>Differentiation</a:t>
            </a:r>
          </a:p>
          <a:p>
            <a:endParaRPr lang="en-US" sz="2600" dirty="0"/>
          </a:p>
          <a:p>
            <a:pPr marL="0" indent="0">
              <a:buNone/>
            </a:pPr>
            <a:r>
              <a:rPr lang="en-US" sz="2600" dirty="0"/>
              <a:t>Assessment</a:t>
            </a:r>
          </a:p>
          <a:p>
            <a:r>
              <a:rPr lang="en-US" sz="2600" dirty="0"/>
              <a:t>Formative</a:t>
            </a:r>
          </a:p>
          <a:p>
            <a:r>
              <a:rPr lang="en-US" sz="2600" dirty="0"/>
              <a:t>Summative</a:t>
            </a:r>
          </a:p>
          <a:p>
            <a:endParaRPr lang="en-US" dirty="0"/>
          </a:p>
        </p:txBody>
      </p:sp>
      <p:sp>
        <p:nvSpPr>
          <p:cNvPr id="3" name="Arrow: Right 2"/>
          <p:cNvSpPr/>
          <p:nvPr/>
        </p:nvSpPr>
        <p:spPr>
          <a:xfrm>
            <a:off x="5487251" y="4172755"/>
            <a:ext cx="1364310" cy="103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272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exit…</a:t>
            </a:r>
          </a:p>
        </p:txBody>
      </p:sp>
      <p:sp>
        <p:nvSpPr>
          <p:cNvPr id="3" name="Text Placeholder 2"/>
          <p:cNvSpPr>
            <a:spLocks noGrp="1"/>
          </p:cNvSpPr>
          <p:nvPr>
            <p:ph idx="1"/>
          </p:nvPr>
        </p:nvSpPr>
        <p:spPr/>
        <p:txBody>
          <a:bodyPr>
            <a:normAutofit/>
          </a:bodyPr>
          <a:lstStyle/>
          <a:p>
            <a:pPr marL="457200" marR="0" lvl="1" indent="0">
              <a:lnSpc>
                <a:spcPct val="115000"/>
              </a:lnSpc>
              <a:spcBef>
                <a:spcPts val="0"/>
              </a:spcBef>
              <a:spcAft>
                <a:spcPts val="1000"/>
              </a:spcAft>
              <a:buSzPts val="1000"/>
              <a:buNone/>
              <a:tabLst>
                <a:tab pos="914400" algn="l"/>
              </a:tabLst>
            </a:pPr>
            <a:r>
              <a:rPr lang="en-US" sz="2200" dirty="0"/>
              <a:t>Pick the prompt that most resonates with you about this session</a:t>
            </a:r>
          </a:p>
          <a:p>
            <a:pPr marL="457200" marR="0" lvl="1" indent="0">
              <a:lnSpc>
                <a:spcPct val="115000"/>
              </a:lnSpc>
              <a:spcBef>
                <a:spcPts val="0"/>
              </a:spcBef>
              <a:spcAft>
                <a:spcPts val="1000"/>
              </a:spcAft>
              <a:buSzPts val="1000"/>
              <a:buNone/>
              <a:tabLst>
                <a:tab pos="914400" algn="l"/>
              </a:tabLst>
            </a:pPr>
            <a:endParaRPr lang="en-US" sz="2200" dirty="0"/>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US" sz="1800" dirty="0"/>
              <a:t>I would like to learn more about…</a:t>
            </a: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US" sz="1800" dirty="0"/>
              <a:t>Please explain more about…</a:t>
            </a: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US" sz="1800" dirty="0"/>
              <a:t>The most important thing I learned today is…</a:t>
            </a: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US" sz="1800" dirty="0"/>
              <a:t>The thing that surprised me the most today was…</a:t>
            </a:r>
          </a:p>
          <a:p>
            <a:pPr marL="0" indent="0">
              <a:buNone/>
            </a:pPr>
            <a:r>
              <a:rPr lang="en-US" dirty="0"/>
              <a:t> </a:t>
            </a:r>
          </a:p>
        </p:txBody>
      </p:sp>
    </p:spTree>
    <p:extLst>
      <p:ext uri="{BB962C8B-B14F-4D97-AF65-F5344CB8AC3E}">
        <p14:creationId xmlns:p14="http://schemas.microsoft.com/office/powerpoint/2010/main" val="227510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6594" y="0"/>
            <a:ext cx="5018809" cy="6858000"/>
          </a:xfrm>
          <a:prstGeom prst="rect">
            <a:avLst/>
          </a:prstGeom>
        </p:spPr>
      </p:pic>
      <p:sp>
        <p:nvSpPr>
          <p:cNvPr id="24" name="Oval 23"/>
          <p:cNvSpPr/>
          <p:nvPr/>
        </p:nvSpPr>
        <p:spPr>
          <a:xfrm>
            <a:off x="3586595" y="1474631"/>
            <a:ext cx="1629177" cy="8822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91537" y="5595870"/>
            <a:ext cx="5608921" cy="12621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844344" y="2730321"/>
            <a:ext cx="4649273" cy="2936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00811" y="1642543"/>
            <a:ext cx="1629349" cy="646331"/>
          </a:xfrm>
          <a:prstGeom prst="rect">
            <a:avLst/>
          </a:prstGeom>
          <a:noFill/>
        </p:spPr>
        <p:txBody>
          <a:bodyPr wrap="square" rtlCol="0">
            <a:spAutoFit/>
          </a:bodyPr>
          <a:lstStyle/>
          <a:p>
            <a:pPr algn="ctr"/>
            <a:r>
              <a:rPr lang="en-US" dirty="0"/>
              <a:t>Foundations for learning</a:t>
            </a:r>
          </a:p>
        </p:txBody>
      </p:sp>
      <p:sp>
        <p:nvSpPr>
          <p:cNvPr id="28" name="TextBox 27"/>
          <p:cNvSpPr txBox="1"/>
          <p:nvPr/>
        </p:nvSpPr>
        <p:spPr>
          <a:xfrm>
            <a:off x="1029139" y="3454287"/>
            <a:ext cx="1629349" cy="923330"/>
          </a:xfrm>
          <a:prstGeom prst="rect">
            <a:avLst/>
          </a:prstGeom>
          <a:noFill/>
        </p:spPr>
        <p:txBody>
          <a:bodyPr wrap="square" rtlCol="0">
            <a:spAutoFit/>
          </a:bodyPr>
          <a:lstStyle/>
          <a:p>
            <a:pPr algn="ctr"/>
            <a:r>
              <a:rPr lang="en-US" dirty="0"/>
              <a:t>Metacognitive Lesson Planning</a:t>
            </a:r>
          </a:p>
        </p:txBody>
      </p:sp>
      <p:sp>
        <p:nvSpPr>
          <p:cNvPr id="29" name="TextBox 28"/>
          <p:cNvSpPr txBox="1"/>
          <p:nvPr/>
        </p:nvSpPr>
        <p:spPr>
          <a:xfrm>
            <a:off x="1060768" y="5903769"/>
            <a:ext cx="1629349" cy="646331"/>
          </a:xfrm>
          <a:prstGeom prst="rect">
            <a:avLst/>
          </a:prstGeom>
          <a:noFill/>
        </p:spPr>
        <p:txBody>
          <a:bodyPr wrap="square" rtlCol="0">
            <a:spAutoFit/>
          </a:bodyPr>
          <a:lstStyle/>
          <a:p>
            <a:pPr algn="ctr"/>
            <a:r>
              <a:rPr lang="en-US" dirty="0"/>
              <a:t>Assessment Strategies</a:t>
            </a:r>
          </a:p>
        </p:txBody>
      </p:sp>
      <p:sp>
        <p:nvSpPr>
          <p:cNvPr id="37" name="Arrow: Right 36"/>
          <p:cNvSpPr/>
          <p:nvPr/>
        </p:nvSpPr>
        <p:spPr>
          <a:xfrm>
            <a:off x="2939431" y="1721011"/>
            <a:ext cx="431442" cy="48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p:cNvSpPr/>
          <p:nvPr/>
        </p:nvSpPr>
        <p:spPr>
          <a:xfrm>
            <a:off x="2928289" y="3730469"/>
            <a:ext cx="431442" cy="48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p:cNvSpPr/>
          <p:nvPr/>
        </p:nvSpPr>
        <p:spPr>
          <a:xfrm>
            <a:off x="2837646" y="5984625"/>
            <a:ext cx="431442" cy="48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78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dirty="0"/>
              <a:t>Foundations</a:t>
            </a:r>
            <a:endParaRPr lang="en-US" sz="4400" dirty="0"/>
          </a:p>
        </p:txBody>
      </p:sp>
    </p:spTree>
    <p:extLst>
      <p:ext uri="{BB962C8B-B14F-4D97-AF65-F5344CB8AC3E}">
        <p14:creationId xmlns:p14="http://schemas.microsoft.com/office/powerpoint/2010/main" val="69966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1106" y="623910"/>
            <a:ext cx="10058400" cy="5611721"/>
          </a:xfrm>
          <a:prstGeom prst="rect">
            <a:avLst/>
          </a:prstGeom>
        </p:spPr>
      </p:pic>
    </p:spTree>
    <p:extLst>
      <p:ext uri="{BB962C8B-B14F-4D97-AF65-F5344CB8AC3E}">
        <p14:creationId xmlns:p14="http://schemas.microsoft.com/office/powerpoint/2010/main" val="57219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dirty="0"/>
              <a:t>Metacognition</a:t>
            </a:r>
            <a:endParaRPr lang="en-US" sz="4400" dirty="0"/>
          </a:p>
        </p:txBody>
      </p:sp>
      <p:sp>
        <p:nvSpPr>
          <p:cNvPr id="3" name="Text Placeholder 2"/>
          <p:cNvSpPr>
            <a:spLocks noGrp="1"/>
          </p:cNvSpPr>
          <p:nvPr>
            <p:ph type="body" idx="1"/>
          </p:nvPr>
        </p:nvSpPr>
        <p:spPr>
          <a:xfrm>
            <a:off x="738835" y="4775014"/>
            <a:ext cx="7529036" cy="1704017"/>
          </a:xfrm>
        </p:spPr>
        <p:txBody>
          <a:bodyPr>
            <a:normAutofit/>
          </a:bodyPr>
          <a:lstStyle/>
          <a:p>
            <a:pPr algn="ctr"/>
            <a:r>
              <a:rPr lang="en-US" sz="4800" dirty="0"/>
              <a:t>Thinking</a:t>
            </a:r>
            <a:r>
              <a:rPr lang="en-US" sz="2800" dirty="0"/>
              <a:t> </a:t>
            </a:r>
            <a:r>
              <a:rPr lang="en-US" sz="3600" dirty="0"/>
              <a:t>about</a:t>
            </a:r>
            <a:r>
              <a:rPr lang="en-US" sz="2800" dirty="0"/>
              <a:t> thinking</a:t>
            </a:r>
          </a:p>
        </p:txBody>
      </p:sp>
      <p:sp>
        <p:nvSpPr>
          <p:cNvPr id="4" name="Rectangle 3"/>
          <p:cNvSpPr/>
          <p:nvPr/>
        </p:nvSpPr>
        <p:spPr>
          <a:xfrm>
            <a:off x="3475572" y="6017366"/>
            <a:ext cx="9155449" cy="923330"/>
          </a:xfrm>
          <a:prstGeom prst="rect">
            <a:avLst/>
          </a:prstGeom>
        </p:spPr>
        <p:txBody>
          <a:bodyPr wrap="square">
            <a:spAutoFit/>
          </a:bodyPr>
          <a:lstStyle/>
          <a:p>
            <a:r>
              <a:rPr lang="en-US" sz="3600" dirty="0"/>
              <a:t>Reflecting</a:t>
            </a:r>
            <a:r>
              <a:rPr lang="en-US" dirty="0"/>
              <a:t> </a:t>
            </a:r>
            <a:r>
              <a:rPr lang="en-US" sz="2400" dirty="0"/>
              <a:t>on one’s knowledge and process </a:t>
            </a:r>
            <a:r>
              <a:rPr lang="en-US" dirty="0"/>
              <a:t>improves learning</a:t>
            </a:r>
          </a:p>
          <a:p>
            <a:endParaRPr lang="en-US" dirty="0"/>
          </a:p>
        </p:txBody>
      </p:sp>
    </p:spTree>
    <p:extLst>
      <p:ext uri="{BB962C8B-B14F-4D97-AF65-F5344CB8AC3E}">
        <p14:creationId xmlns:p14="http://schemas.microsoft.com/office/powerpoint/2010/main" val="305267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Metacognitive Lesson Planning</a:t>
            </a:r>
          </a:p>
        </p:txBody>
      </p:sp>
      <p:sp>
        <p:nvSpPr>
          <p:cNvPr id="5" name="Content Placeholder 4"/>
          <p:cNvSpPr>
            <a:spLocks noGrp="1"/>
          </p:cNvSpPr>
          <p:nvPr>
            <p:ph idx="1"/>
          </p:nvPr>
        </p:nvSpPr>
        <p:spPr/>
        <p:txBody>
          <a:bodyPr>
            <a:normAutofit/>
          </a:bodyPr>
          <a:lstStyle/>
          <a:p>
            <a:r>
              <a:rPr lang="en-US" dirty="0"/>
              <a:t>Declarative knowledge </a:t>
            </a:r>
          </a:p>
          <a:p>
            <a:endParaRPr lang="en-US" dirty="0"/>
          </a:p>
          <a:p>
            <a:r>
              <a:rPr lang="en-US" dirty="0"/>
              <a:t>Conditional knowledge</a:t>
            </a:r>
          </a:p>
          <a:p>
            <a:endParaRPr lang="en-US" dirty="0"/>
          </a:p>
          <a:p>
            <a:r>
              <a:rPr lang="en-US" dirty="0"/>
              <a:t>Procedural knowledge</a:t>
            </a:r>
          </a:p>
          <a:p>
            <a:endParaRPr lang="en-US" dirty="0"/>
          </a:p>
          <a:p>
            <a:r>
              <a:rPr lang="en-US" dirty="0"/>
              <a:t>Differentiation</a:t>
            </a:r>
          </a:p>
          <a:p>
            <a:endParaRPr lang="en-US" dirty="0"/>
          </a:p>
        </p:txBody>
      </p:sp>
    </p:spTree>
    <p:extLst>
      <p:ext uri="{BB962C8B-B14F-4D97-AF65-F5344CB8AC3E}">
        <p14:creationId xmlns:p14="http://schemas.microsoft.com/office/powerpoint/2010/main" val="31450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Declarative knowledge </a:t>
            </a:r>
          </a:p>
        </p:txBody>
      </p:sp>
      <p:sp>
        <p:nvSpPr>
          <p:cNvPr id="5" name="Content Placeholder 4"/>
          <p:cNvSpPr>
            <a:spLocks noGrp="1"/>
          </p:cNvSpPr>
          <p:nvPr>
            <p:ph idx="1"/>
          </p:nvPr>
        </p:nvSpPr>
        <p:spPr/>
        <p:txBody>
          <a:bodyPr>
            <a:normAutofit fontScale="70000" lnSpcReduction="20000"/>
          </a:bodyPr>
          <a:lstStyle/>
          <a:p>
            <a:pPr marL="0" indent="0">
              <a:buNone/>
            </a:pPr>
            <a:br>
              <a:rPr lang="en-US" dirty="0"/>
            </a:br>
            <a:r>
              <a:rPr lang="en-US" sz="4500" b="1" dirty="0"/>
              <a:t>What </a:t>
            </a:r>
            <a:r>
              <a:rPr lang="en-US" sz="4400" b="1" dirty="0">
                <a:sym typeface="Wingdings" panose="05000000000000000000" pitchFamily="2" charset="2"/>
              </a:rPr>
              <a:t> </a:t>
            </a:r>
            <a:r>
              <a:rPr lang="en-US" sz="4400" b="1" dirty="0"/>
              <a:t>Describe the content of the lesson</a:t>
            </a:r>
          </a:p>
          <a:p>
            <a:pPr marL="0" indent="0">
              <a:buNone/>
            </a:pPr>
            <a:endParaRPr lang="en-US" dirty="0"/>
          </a:p>
          <a:p>
            <a:r>
              <a:rPr lang="en-US" sz="3400" dirty="0"/>
              <a:t>This assignment teaches students how to write an argument essay…</a:t>
            </a:r>
          </a:p>
          <a:p>
            <a:r>
              <a:rPr lang="en-US" sz="3400" dirty="0"/>
              <a:t>An argument is….</a:t>
            </a:r>
          </a:p>
          <a:p>
            <a:r>
              <a:rPr lang="en-US" sz="3400" dirty="0"/>
              <a:t>An argument must have these main elements…</a:t>
            </a:r>
          </a:p>
          <a:p>
            <a:pPr marL="0" indent="0">
              <a:buNone/>
            </a:pPr>
            <a:endParaRPr lang="en-US" dirty="0"/>
          </a:p>
          <a:p>
            <a:pPr marL="0" indent="0">
              <a:buNone/>
            </a:pPr>
            <a:endParaRPr lang="en-US" dirty="0"/>
          </a:p>
          <a:p>
            <a:pPr marL="0" indent="0">
              <a:buNone/>
            </a:pPr>
            <a:r>
              <a:rPr lang="en-US" dirty="0"/>
              <a:t> </a:t>
            </a:r>
            <a:br>
              <a:rPr lang="en-US" dirty="0"/>
            </a:br>
            <a:endParaRPr lang="en-US" dirty="0"/>
          </a:p>
          <a:p>
            <a:endParaRPr lang="en-US" dirty="0"/>
          </a:p>
        </p:txBody>
      </p:sp>
    </p:spTree>
    <p:extLst>
      <p:ext uri="{BB962C8B-B14F-4D97-AF65-F5344CB8AC3E}">
        <p14:creationId xmlns:p14="http://schemas.microsoft.com/office/powerpoint/2010/main" val="45326426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263</TotalTime>
  <Words>989</Words>
  <Application>Microsoft Office PowerPoint</Application>
  <PresentationFormat>Widescreen</PresentationFormat>
  <Paragraphs>182</Paragraphs>
  <Slides>34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Courier New</vt:lpstr>
      <vt:lpstr>Helvetica Neue</vt:lpstr>
      <vt:lpstr>inherit</vt:lpstr>
      <vt:lpstr>Symbol</vt:lpstr>
      <vt:lpstr>Times New Roman</vt:lpstr>
      <vt:lpstr>Trebuchet MS</vt:lpstr>
      <vt:lpstr>Wingdings</vt:lpstr>
      <vt:lpstr>Berlin</vt:lpstr>
      <vt:lpstr>  Lesson Plan Construction (K-12) </vt:lpstr>
      <vt:lpstr>Goals</vt:lpstr>
      <vt:lpstr>Task</vt:lpstr>
      <vt:lpstr>PowerPoint Presentation</vt:lpstr>
      <vt:lpstr>Foundations</vt:lpstr>
      <vt:lpstr>PowerPoint Presentation</vt:lpstr>
      <vt:lpstr>Metacognition</vt:lpstr>
      <vt:lpstr>Metacognitive Lesson Planning</vt:lpstr>
      <vt:lpstr>Declarative knowledge </vt:lpstr>
      <vt:lpstr>Conditional knowledge</vt:lpstr>
      <vt:lpstr>Procedural knowledge</vt:lpstr>
      <vt:lpstr>Differentiated instruction</vt:lpstr>
      <vt:lpstr>Metacognitive Lesson Planning</vt:lpstr>
      <vt:lpstr>PowerPoint Presentation</vt:lpstr>
      <vt:lpstr>Assessment Strategies: Formative and Summative</vt:lpstr>
      <vt:lpstr>Formative Assessment</vt:lpstr>
      <vt:lpstr>Tips for Formative Assessment</vt:lpstr>
      <vt:lpstr>Check in</vt:lpstr>
      <vt:lpstr>PowerPoint Presentation</vt:lpstr>
      <vt:lpstr>Step 1. Clarifying Intended Learning</vt:lpstr>
      <vt:lpstr>Step 2. Eliciting Evidence</vt:lpstr>
      <vt:lpstr>Step 3. Interpreting the Evidence</vt:lpstr>
      <vt:lpstr>Step 4. Acting on Evidence</vt:lpstr>
      <vt:lpstr>Check in</vt:lpstr>
      <vt:lpstr>Self-Assessment</vt:lpstr>
      <vt:lpstr>Smarter Balanced Digital Library </vt:lpstr>
      <vt:lpstr>PowerPoint Presentation</vt:lpstr>
      <vt:lpstr>Exit Slips</vt:lpstr>
      <vt:lpstr>Tips for Exit Slips</vt:lpstr>
      <vt:lpstr>PowerPoint Presentation</vt:lpstr>
      <vt:lpstr>Check in</vt:lpstr>
      <vt:lpstr>Final Assessment</vt:lpstr>
      <vt:lpstr>Lesson Plan Analysis</vt:lpstr>
      <vt:lpstr>Before we exit…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Construction (K-12)</dc:title>
  <dc:creator>Riki Thompson</dc:creator>
  <cp:lastModifiedBy>Riki Thompson</cp:lastModifiedBy>
  <cp:revision>20</cp:revision>
  <dcterms:created xsi:type="dcterms:W3CDTF">2016-10-20T17:02:02Z</dcterms:created>
  <dcterms:modified xsi:type="dcterms:W3CDTF">2016-10-20T21:25:39Z</dcterms:modified>
</cp:coreProperties>
</file>