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57"/>
  </p:notesMasterIdLst>
  <p:handoutMasterIdLst>
    <p:handoutMasterId r:id="rId58"/>
  </p:handoutMasterIdLst>
  <p:sldIdLst>
    <p:sldId id="289" r:id="rId2"/>
    <p:sldId id="500" r:id="rId3"/>
    <p:sldId id="502" r:id="rId4"/>
    <p:sldId id="503" r:id="rId5"/>
    <p:sldId id="501" r:id="rId6"/>
    <p:sldId id="556" r:id="rId7"/>
    <p:sldId id="339" r:id="rId8"/>
    <p:sldId id="538" r:id="rId9"/>
    <p:sldId id="505" r:id="rId10"/>
    <p:sldId id="507" r:id="rId11"/>
    <p:sldId id="541" r:id="rId12"/>
    <p:sldId id="539" r:id="rId13"/>
    <p:sldId id="540" r:id="rId14"/>
    <p:sldId id="542" r:id="rId15"/>
    <p:sldId id="546" r:id="rId16"/>
    <p:sldId id="544" r:id="rId17"/>
    <p:sldId id="550" r:id="rId18"/>
    <p:sldId id="552" r:id="rId19"/>
    <p:sldId id="549" r:id="rId20"/>
    <p:sldId id="545" r:id="rId21"/>
    <p:sldId id="561" r:id="rId22"/>
    <p:sldId id="562" r:id="rId23"/>
    <p:sldId id="563" r:id="rId24"/>
    <p:sldId id="564" r:id="rId25"/>
    <p:sldId id="565" r:id="rId26"/>
    <p:sldId id="566" r:id="rId27"/>
    <p:sldId id="567" r:id="rId28"/>
    <p:sldId id="560" r:id="rId29"/>
    <p:sldId id="573" r:id="rId30"/>
    <p:sldId id="574" r:id="rId31"/>
    <p:sldId id="575" r:id="rId32"/>
    <p:sldId id="559" r:id="rId33"/>
    <p:sldId id="509" r:id="rId34"/>
    <p:sldId id="510" r:id="rId35"/>
    <p:sldId id="511" r:id="rId36"/>
    <p:sldId id="513" r:id="rId37"/>
    <p:sldId id="557" r:id="rId38"/>
    <p:sldId id="516" r:id="rId39"/>
    <p:sldId id="558" r:id="rId40"/>
    <p:sldId id="517" r:id="rId41"/>
    <p:sldId id="576" r:id="rId42"/>
    <p:sldId id="518" r:id="rId43"/>
    <p:sldId id="553" r:id="rId44"/>
    <p:sldId id="568" r:id="rId45"/>
    <p:sldId id="519" r:id="rId46"/>
    <p:sldId id="554" r:id="rId47"/>
    <p:sldId id="547" r:id="rId48"/>
    <p:sldId id="537" r:id="rId49"/>
    <p:sldId id="555" r:id="rId50"/>
    <p:sldId id="548" r:id="rId51"/>
    <p:sldId id="523" r:id="rId52"/>
    <p:sldId id="551" r:id="rId53"/>
    <p:sldId id="520" r:id="rId54"/>
    <p:sldId id="577" r:id="rId55"/>
    <p:sldId id="468"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12" autoAdjust="0"/>
    <p:restoredTop sz="94551" autoAdjust="0"/>
  </p:normalViewPr>
  <p:slideViewPr>
    <p:cSldViewPr snapToGrid="0" snapToObjects="1">
      <p:cViewPr>
        <p:scale>
          <a:sx n="99" d="100"/>
          <a:sy n="99" d="100"/>
        </p:scale>
        <p:origin x="960" y="232"/>
      </p:cViewPr>
      <p:guideLst>
        <p:guide orient="horz" pos="2160"/>
        <p:guide pos="2880"/>
      </p:guideLst>
    </p:cSldViewPr>
  </p:slideViewPr>
  <p:outlineViewPr>
    <p:cViewPr>
      <p:scale>
        <a:sx n="33" d="100"/>
        <a:sy n="33" d="100"/>
      </p:scale>
      <p:origin x="0" y="-19992"/>
    </p:cViewPr>
  </p:outlineViewPr>
  <p:notesTextViewPr>
    <p:cViewPr>
      <p:scale>
        <a:sx n="100" d="100"/>
        <a:sy n="100" d="100"/>
      </p:scale>
      <p:origin x="0" y="0"/>
    </p:cViewPr>
  </p:notesTextViewPr>
  <p:sorterViewPr>
    <p:cViewPr>
      <p:scale>
        <a:sx n="66" d="100"/>
        <a:sy n="66" d="100"/>
      </p:scale>
      <p:origin x="0" y="4304"/>
    </p:cViewPr>
  </p:sorterViewPr>
  <p:notesViewPr>
    <p:cSldViewPr snapToGrid="0" snapToObjects="1">
      <p:cViewPr varScale="1">
        <p:scale>
          <a:sx n="81" d="100"/>
          <a:sy n="81" d="100"/>
        </p:scale>
        <p:origin x="338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2977E-B67B-DE4B-9810-D5964FD0D879}"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D029E6BA-9ABB-4345-8D21-1429F5B9ED06}">
      <dgm:prSet custT="1"/>
      <dgm:spPr/>
      <dgm:t>
        <a:bodyPr/>
        <a:lstStyle/>
        <a:p>
          <a:pPr rtl="0"/>
          <a:r>
            <a:rPr lang="en-US" sz="1700" dirty="0" smtClean="0">
              <a:solidFill>
                <a:schemeClr val="tx1"/>
              </a:solidFill>
            </a:rPr>
            <a:t>Make </a:t>
          </a:r>
          <a:r>
            <a:rPr lang="en-US" sz="1700" baseline="0" dirty="0" smtClean="0">
              <a:solidFill>
                <a:schemeClr val="tx1"/>
              </a:solidFill>
            </a:rPr>
            <a:t>Sense</a:t>
          </a:r>
        </a:p>
        <a:p>
          <a:pPr rtl="0"/>
          <a:r>
            <a:rPr lang="en-US" sz="1700" baseline="0" dirty="0" smtClean="0">
              <a:solidFill>
                <a:schemeClr val="tx1"/>
              </a:solidFill>
            </a:rPr>
            <a:t>Persevere in Solving  Problems</a:t>
          </a:r>
          <a:endParaRPr lang="en-US" sz="1700" baseline="0" dirty="0">
            <a:solidFill>
              <a:schemeClr val="tx1"/>
            </a:solidFill>
          </a:endParaRPr>
        </a:p>
      </dgm:t>
    </dgm:pt>
    <dgm:pt modelId="{9E4E384B-179B-754A-AF1D-C305C4540CD6}" type="parTrans" cxnId="{FD4FE54D-0F40-DB48-977A-97C11F977B8C}">
      <dgm:prSet/>
      <dgm:spPr/>
      <dgm:t>
        <a:bodyPr/>
        <a:lstStyle/>
        <a:p>
          <a:endParaRPr lang="en-US"/>
        </a:p>
      </dgm:t>
    </dgm:pt>
    <dgm:pt modelId="{6C5424DC-5AD8-FD48-BCBF-25EE407E93DA}" type="sibTrans" cxnId="{FD4FE54D-0F40-DB48-977A-97C11F977B8C}">
      <dgm:prSet/>
      <dgm:spPr/>
      <dgm:t>
        <a:bodyPr/>
        <a:lstStyle/>
        <a:p>
          <a:endParaRPr lang="en-US"/>
        </a:p>
      </dgm:t>
    </dgm:pt>
    <dgm:pt modelId="{F9F95347-38BF-9C4B-A1E0-D9F73BA02FC7}">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Reason abstractly and quantitatively</a:t>
          </a:r>
          <a:endParaRPr lang="en-US" sz="1700" b="0" i="0" u="none" strike="noStrike" baseline="0" dirty="0" smtClean="0">
            <a:solidFill>
              <a:schemeClr val="tx1"/>
            </a:solidFill>
            <a:latin typeface="Helvetica" pitchFamily="34" charset="0"/>
            <a:ea typeface="+mn-ea"/>
            <a:cs typeface="Helvetica" pitchFamily="34" charset="0"/>
          </a:endParaRPr>
        </a:p>
      </dgm:t>
    </dgm:pt>
    <dgm:pt modelId="{9B74540C-046F-7144-9F6C-167E56A83E1E}" type="parTrans" cxnId="{BA8DD8F8-B271-DA4F-9DDF-992A40AA699A}">
      <dgm:prSet/>
      <dgm:spPr/>
      <dgm:t>
        <a:bodyPr/>
        <a:lstStyle/>
        <a:p>
          <a:endParaRPr lang="en-US"/>
        </a:p>
      </dgm:t>
    </dgm:pt>
    <dgm:pt modelId="{943CBB3E-CDA0-EB4F-8EED-84F8A2E082F3}" type="sibTrans" cxnId="{BA8DD8F8-B271-DA4F-9DDF-992A40AA699A}">
      <dgm:prSet/>
      <dgm:spPr/>
      <dgm:t>
        <a:bodyPr/>
        <a:lstStyle/>
        <a:p>
          <a:endParaRPr lang="en-US"/>
        </a:p>
      </dgm:t>
    </dgm:pt>
    <dgm:pt modelId="{5DAE47D5-E940-EA46-A287-4B2F6F4B4DAD}">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Construct viable arguments and critique the reasoning of others</a:t>
          </a:r>
          <a:endParaRPr lang="en-US" sz="1700" b="0" i="0" u="none" strike="noStrike" baseline="0" dirty="0" smtClean="0">
            <a:solidFill>
              <a:schemeClr val="tx1"/>
            </a:solidFill>
            <a:latin typeface="Helvetica" pitchFamily="34" charset="0"/>
            <a:ea typeface="+mn-ea"/>
            <a:cs typeface="Helvetica" pitchFamily="34" charset="0"/>
          </a:endParaRPr>
        </a:p>
      </dgm:t>
    </dgm:pt>
    <dgm:pt modelId="{BE8BB256-5D22-2544-917E-92901702F281}" type="parTrans" cxnId="{34036614-9F36-A548-86A6-3C18A46963D1}">
      <dgm:prSet/>
      <dgm:spPr/>
      <dgm:t>
        <a:bodyPr/>
        <a:lstStyle/>
        <a:p>
          <a:endParaRPr lang="en-US"/>
        </a:p>
      </dgm:t>
    </dgm:pt>
    <dgm:pt modelId="{69C0BF66-FC34-BD44-B9D5-112EA12A00BC}" type="sibTrans" cxnId="{34036614-9F36-A548-86A6-3C18A46963D1}">
      <dgm:prSet/>
      <dgm:spPr/>
      <dgm:t>
        <a:bodyPr/>
        <a:lstStyle/>
        <a:p>
          <a:endParaRPr lang="en-US"/>
        </a:p>
      </dgm:t>
    </dgm:pt>
    <dgm:pt modelId="{72FF1C15-0AA5-9241-BD61-EB7A8105F8C1}">
      <dgm:prSet custT="1"/>
      <dgm:spPr/>
      <dgm:t>
        <a:bodyPr/>
        <a:lstStyle/>
        <a:p>
          <a:pPr rtl="0"/>
          <a:r>
            <a:rPr lang="en-US" sz="1700" b="0" i="0" u="none" strike="noStrike" baseline="0" dirty="0" smtClean="0">
              <a:solidFill>
                <a:schemeClr val="tx1">
                  <a:lumMod val="95000"/>
                  <a:lumOff val="5000"/>
                </a:schemeClr>
              </a:solidFill>
              <a:latin typeface="Helvetica" pitchFamily="34" charset="0"/>
              <a:ea typeface="+mn-ea"/>
              <a:cs typeface="Helvetica" pitchFamily="34" charset="0"/>
            </a:rPr>
            <a:t>Model with mathematics</a:t>
          </a:r>
          <a:endParaRPr lang="en-US" sz="1700" b="0" i="0" u="none" strike="noStrike" baseline="0" dirty="0" smtClean="0">
            <a:solidFill>
              <a:schemeClr val="tx1">
                <a:lumMod val="95000"/>
                <a:lumOff val="5000"/>
              </a:schemeClr>
            </a:solidFill>
            <a:latin typeface="Helvetica" pitchFamily="34" charset="0"/>
            <a:ea typeface="+mn-ea"/>
            <a:cs typeface="Helvetica" pitchFamily="34" charset="0"/>
          </a:endParaRPr>
        </a:p>
      </dgm:t>
    </dgm:pt>
    <dgm:pt modelId="{A5F5097C-F924-6A44-838A-F633CD57F9FE}" type="parTrans" cxnId="{A4E9FA4A-2695-4944-89D8-5C98D2176916}">
      <dgm:prSet/>
      <dgm:spPr/>
      <dgm:t>
        <a:bodyPr/>
        <a:lstStyle/>
        <a:p>
          <a:endParaRPr lang="en-US"/>
        </a:p>
      </dgm:t>
    </dgm:pt>
    <dgm:pt modelId="{5357C31A-3CF2-234C-A005-0D096F6D499D}" type="sibTrans" cxnId="{A4E9FA4A-2695-4944-89D8-5C98D2176916}">
      <dgm:prSet/>
      <dgm:spPr/>
      <dgm:t>
        <a:bodyPr/>
        <a:lstStyle/>
        <a:p>
          <a:endParaRPr lang="en-US"/>
        </a:p>
      </dgm:t>
    </dgm:pt>
    <dgm:pt modelId="{EC201639-4DE4-9144-8A5D-EE351F452DA6}">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Attend to precision </a:t>
          </a:r>
          <a:endParaRPr lang="en-US" sz="1700" b="0" i="0" u="none" strike="noStrike" baseline="0" dirty="0" smtClean="0">
            <a:solidFill>
              <a:schemeClr val="tx1"/>
            </a:solidFill>
            <a:latin typeface="Helvetica" pitchFamily="34" charset="0"/>
            <a:ea typeface="+mn-ea"/>
            <a:cs typeface="Helvetica" pitchFamily="34" charset="0"/>
          </a:endParaRPr>
        </a:p>
      </dgm:t>
    </dgm:pt>
    <dgm:pt modelId="{E8AC64CA-A2DA-B544-A4DA-E054591E4FB1}" type="parTrans" cxnId="{56F10857-40F3-FE44-BAD7-FA428CFCB41A}">
      <dgm:prSet/>
      <dgm:spPr/>
      <dgm:t>
        <a:bodyPr/>
        <a:lstStyle/>
        <a:p>
          <a:endParaRPr lang="en-US"/>
        </a:p>
      </dgm:t>
    </dgm:pt>
    <dgm:pt modelId="{CF651EAD-7CC7-1940-AD4D-BEDF32479DA6}" type="sibTrans" cxnId="{56F10857-40F3-FE44-BAD7-FA428CFCB41A}">
      <dgm:prSet/>
      <dgm:spPr/>
      <dgm:t>
        <a:bodyPr/>
        <a:lstStyle/>
        <a:p>
          <a:endParaRPr lang="en-US"/>
        </a:p>
      </dgm:t>
    </dgm:pt>
    <dgm:pt modelId="{85A196CC-9C3C-0744-A388-2FCA537AE9B4}">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Look for and make use of structure</a:t>
          </a:r>
          <a:endParaRPr lang="en-US" sz="1700" b="0" i="0" u="none" strike="noStrike" baseline="0" dirty="0" smtClean="0">
            <a:solidFill>
              <a:schemeClr val="tx1"/>
            </a:solidFill>
            <a:latin typeface="Helvetica" pitchFamily="34" charset="0"/>
            <a:ea typeface="+mn-ea"/>
            <a:cs typeface="Helvetica" pitchFamily="34" charset="0"/>
          </a:endParaRPr>
        </a:p>
      </dgm:t>
    </dgm:pt>
    <dgm:pt modelId="{28691C61-6D1F-A04B-833D-0A1F2C88FE8C}" type="parTrans" cxnId="{3D4D31C4-03E7-884C-94B5-B418C8A31798}">
      <dgm:prSet/>
      <dgm:spPr/>
      <dgm:t>
        <a:bodyPr/>
        <a:lstStyle/>
        <a:p>
          <a:endParaRPr lang="en-US"/>
        </a:p>
      </dgm:t>
    </dgm:pt>
    <dgm:pt modelId="{66521BAD-2340-7041-8A1F-76A5CF710A68}" type="sibTrans" cxnId="{3D4D31C4-03E7-884C-94B5-B418C8A31798}">
      <dgm:prSet/>
      <dgm:spPr/>
      <dgm:t>
        <a:bodyPr/>
        <a:lstStyle/>
        <a:p>
          <a:endParaRPr lang="en-US"/>
        </a:p>
      </dgm:t>
    </dgm:pt>
    <dgm:pt modelId="{DCB9BAB7-6E12-0B48-9C20-879B4746C56B}">
      <dgm:prSet/>
      <dgm:spPr/>
      <dgm:t>
        <a:bodyPr/>
        <a:lstStyle/>
        <a:p>
          <a:pPr rtl="0"/>
          <a:r>
            <a:rPr lang="en-US" b="0" i="0" u="none" strike="noStrike" baseline="0" dirty="0" smtClean="0">
              <a:solidFill>
                <a:schemeClr val="tx1"/>
              </a:solidFill>
              <a:latin typeface="Helvetica" pitchFamily="34" charset="0"/>
              <a:ea typeface="+mn-ea"/>
              <a:cs typeface="Helvetica" pitchFamily="34" charset="0"/>
            </a:rPr>
            <a:t>Look for and express regularity in repeated reasoning</a:t>
          </a:r>
          <a:endParaRPr lang="en-US" b="0" i="0" u="none" strike="noStrike" baseline="0" dirty="0" smtClean="0">
            <a:solidFill>
              <a:schemeClr val="tx1"/>
            </a:solidFill>
            <a:latin typeface="Helvetica" pitchFamily="34" charset="0"/>
            <a:ea typeface="+mn-ea"/>
            <a:cs typeface="Helvetica" pitchFamily="34" charset="0"/>
          </a:endParaRPr>
        </a:p>
      </dgm:t>
    </dgm:pt>
    <dgm:pt modelId="{2E8F99DB-0D31-1048-B445-AEC04BE4D09F}" type="parTrans" cxnId="{C73AEB22-ACA5-D04D-9398-1F43E880BAD4}">
      <dgm:prSet/>
      <dgm:spPr/>
      <dgm:t>
        <a:bodyPr/>
        <a:lstStyle/>
        <a:p>
          <a:endParaRPr lang="en-US"/>
        </a:p>
      </dgm:t>
    </dgm:pt>
    <dgm:pt modelId="{7A7D693F-D94B-3B49-9050-D83EB206D48D}" type="sibTrans" cxnId="{C73AEB22-ACA5-D04D-9398-1F43E880BAD4}">
      <dgm:prSet/>
      <dgm:spPr/>
      <dgm:t>
        <a:bodyPr/>
        <a:lstStyle/>
        <a:p>
          <a:endParaRPr lang="en-US"/>
        </a:p>
      </dgm:t>
    </dgm:pt>
    <dgm:pt modelId="{3EB34D4B-ED08-8444-9428-8555017A2502}">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Use appropriate tools strategically</a:t>
          </a:r>
          <a:endParaRPr lang="en-US" sz="1700" b="0" i="0" u="none" strike="noStrike" baseline="0" dirty="0" smtClean="0">
            <a:solidFill>
              <a:schemeClr val="tx1">
                <a:lumMod val="95000"/>
                <a:lumOff val="5000"/>
              </a:schemeClr>
            </a:solidFill>
            <a:latin typeface="Helvetica" pitchFamily="34" charset="0"/>
            <a:ea typeface="+mn-ea"/>
            <a:cs typeface="Helvetica" pitchFamily="34" charset="0"/>
          </a:endParaRPr>
        </a:p>
      </dgm:t>
    </dgm:pt>
    <dgm:pt modelId="{BB3A17C6-4967-BB42-BBB7-2EC0E0F9074E}" type="parTrans" cxnId="{210E6847-0101-9349-AB7E-6D973B29FE53}">
      <dgm:prSet/>
      <dgm:spPr/>
      <dgm:t>
        <a:bodyPr/>
        <a:lstStyle/>
        <a:p>
          <a:endParaRPr lang="en-US"/>
        </a:p>
      </dgm:t>
    </dgm:pt>
    <dgm:pt modelId="{06D8D989-584F-6247-8FAF-2071F77B3BEB}" type="sibTrans" cxnId="{210E6847-0101-9349-AB7E-6D973B29FE53}">
      <dgm:prSet/>
      <dgm:spPr/>
      <dgm:t>
        <a:bodyPr/>
        <a:lstStyle/>
        <a:p>
          <a:endParaRPr lang="en-US"/>
        </a:p>
      </dgm:t>
    </dgm:pt>
    <dgm:pt modelId="{2A704BF6-5594-434A-9A99-7C6544101F4E}" type="pres">
      <dgm:prSet presAssocID="{CAC2977E-B67B-DE4B-9810-D5964FD0D879}" presName="cycle" presStyleCnt="0">
        <dgm:presLayoutVars>
          <dgm:dir/>
          <dgm:resizeHandles val="exact"/>
        </dgm:presLayoutVars>
      </dgm:prSet>
      <dgm:spPr/>
      <dgm:t>
        <a:bodyPr/>
        <a:lstStyle/>
        <a:p>
          <a:endParaRPr lang="en-US"/>
        </a:p>
      </dgm:t>
    </dgm:pt>
    <dgm:pt modelId="{92CE5580-56E3-8746-B051-B35FEEDD496E}" type="pres">
      <dgm:prSet presAssocID="{D029E6BA-9ABB-4345-8D21-1429F5B9ED06}" presName="node" presStyleLbl="node1" presStyleIdx="0" presStyleCnt="8" custScaleX="115973" custScaleY="259900" custRadScaleRad="101022">
        <dgm:presLayoutVars>
          <dgm:bulletEnabled val="1"/>
        </dgm:presLayoutVars>
      </dgm:prSet>
      <dgm:spPr/>
      <dgm:t>
        <a:bodyPr/>
        <a:lstStyle/>
        <a:p>
          <a:endParaRPr lang="en-US"/>
        </a:p>
      </dgm:t>
    </dgm:pt>
    <dgm:pt modelId="{42F4A0C4-E64B-0B42-BB9D-7F7FCBAF3792}" type="pres">
      <dgm:prSet presAssocID="{D029E6BA-9ABB-4345-8D21-1429F5B9ED06}" presName="spNode" presStyleCnt="0"/>
      <dgm:spPr/>
    </dgm:pt>
    <dgm:pt modelId="{3CE5D017-5F17-314B-BEE7-E68FD19180BB}" type="pres">
      <dgm:prSet presAssocID="{6C5424DC-5AD8-FD48-BCBF-25EE407E93DA}" presName="sibTrans" presStyleLbl="sibTrans1D1" presStyleIdx="0" presStyleCnt="8"/>
      <dgm:spPr/>
      <dgm:t>
        <a:bodyPr/>
        <a:lstStyle/>
        <a:p>
          <a:endParaRPr lang="en-US"/>
        </a:p>
      </dgm:t>
    </dgm:pt>
    <dgm:pt modelId="{F8BC0930-887B-9347-8DAA-6D5F862C7EBB}" type="pres">
      <dgm:prSet presAssocID="{F9F95347-38BF-9C4B-A1E0-D9F73BA02FC7}" presName="node" presStyleLbl="node1" presStyleIdx="1" presStyleCnt="8" custScaleX="173797" custScaleY="123764" custRadScaleRad="104735" custRadScaleInc="19571">
        <dgm:presLayoutVars>
          <dgm:bulletEnabled val="1"/>
        </dgm:presLayoutVars>
      </dgm:prSet>
      <dgm:spPr/>
      <dgm:t>
        <a:bodyPr/>
        <a:lstStyle/>
        <a:p>
          <a:endParaRPr lang="en-US"/>
        </a:p>
      </dgm:t>
    </dgm:pt>
    <dgm:pt modelId="{1D5CD389-418B-5B43-BA01-4EB66440E980}" type="pres">
      <dgm:prSet presAssocID="{F9F95347-38BF-9C4B-A1E0-D9F73BA02FC7}" presName="spNode" presStyleCnt="0"/>
      <dgm:spPr/>
    </dgm:pt>
    <dgm:pt modelId="{0158A4BD-236F-F34A-811F-0A1E4901611F}" type="pres">
      <dgm:prSet presAssocID="{943CBB3E-CDA0-EB4F-8EED-84F8A2E082F3}" presName="sibTrans" presStyleLbl="sibTrans1D1" presStyleIdx="1" presStyleCnt="8"/>
      <dgm:spPr/>
    </dgm:pt>
    <dgm:pt modelId="{E9838D11-5AD1-6B4D-8E4F-1AF629F27DDC}" type="pres">
      <dgm:prSet presAssocID="{5DAE47D5-E940-EA46-A287-4B2F6F4B4DAD}" presName="node" presStyleLbl="node1" presStyleIdx="2" presStyleCnt="8" custScaleX="206870" custScaleY="173910">
        <dgm:presLayoutVars>
          <dgm:bulletEnabled val="1"/>
        </dgm:presLayoutVars>
      </dgm:prSet>
      <dgm:spPr/>
      <dgm:t>
        <a:bodyPr/>
        <a:lstStyle/>
        <a:p>
          <a:endParaRPr lang="en-US"/>
        </a:p>
      </dgm:t>
    </dgm:pt>
    <dgm:pt modelId="{2BEBF661-1A3D-F448-871A-A4BEFAF2442A}" type="pres">
      <dgm:prSet presAssocID="{5DAE47D5-E940-EA46-A287-4B2F6F4B4DAD}" presName="spNode" presStyleCnt="0"/>
      <dgm:spPr/>
    </dgm:pt>
    <dgm:pt modelId="{070511D5-7C23-8B48-95A8-7D05B2E4E5CE}" type="pres">
      <dgm:prSet presAssocID="{69C0BF66-FC34-BD44-B9D5-112EA12A00BC}" presName="sibTrans" presStyleLbl="sibTrans1D1" presStyleIdx="2" presStyleCnt="8"/>
      <dgm:spPr/>
    </dgm:pt>
    <dgm:pt modelId="{FF8B57EE-1AB2-A147-A689-3F95672E7F99}" type="pres">
      <dgm:prSet presAssocID="{72FF1C15-0AA5-9241-BD61-EB7A8105F8C1}" presName="node" presStyleLbl="node1" presStyleIdx="3" presStyleCnt="8" custScaleX="153298" custScaleY="74221" custRadScaleRad="99988" custRadScaleInc="-46955">
        <dgm:presLayoutVars>
          <dgm:bulletEnabled val="1"/>
        </dgm:presLayoutVars>
      </dgm:prSet>
      <dgm:spPr/>
      <dgm:t>
        <a:bodyPr/>
        <a:lstStyle/>
        <a:p>
          <a:endParaRPr lang="en-US"/>
        </a:p>
      </dgm:t>
    </dgm:pt>
    <dgm:pt modelId="{2B868E3F-DA98-2A4E-BD7C-0FDF4A172D26}" type="pres">
      <dgm:prSet presAssocID="{72FF1C15-0AA5-9241-BD61-EB7A8105F8C1}" presName="spNode" presStyleCnt="0"/>
      <dgm:spPr/>
    </dgm:pt>
    <dgm:pt modelId="{9C5348D2-2D00-A04C-A0C8-FB2A0B3AA132}" type="pres">
      <dgm:prSet presAssocID="{5357C31A-3CF2-234C-A005-0D096F6D499D}" presName="sibTrans" presStyleLbl="sibTrans1D1" presStyleIdx="3" presStyleCnt="8"/>
      <dgm:spPr/>
    </dgm:pt>
    <dgm:pt modelId="{34160A41-D368-694E-8A11-A11CBAA6B827}" type="pres">
      <dgm:prSet presAssocID="{3EB34D4B-ED08-8444-9428-8555017A2502}" presName="node" presStyleLbl="node1" presStyleIdx="4" presStyleCnt="8" custScaleX="192725" custScaleY="97004" custRadScaleRad="92958" custRadScaleInc="-2226">
        <dgm:presLayoutVars>
          <dgm:bulletEnabled val="1"/>
        </dgm:presLayoutVars>
      </dgm:prSet>
      <dgm:spPr/>
    </dgm:pt>
    <dgm:pt modelId="{9B3E97C1-C400-1C40-8691-DCD3A0F9A96C}" type="pres">
      <dgm:prSet presAssocID="{3EB34D4B-ED08-8444-9428-8555017A2502}" presName="spNode" presStyleCnt="0"/>
      <dgm:spPr/>
    </dgm:pt>
    <dgm:pt modelId="{86A4B0AE-087B-5B44-A3A3-46294445D7F6}" type="pres">
      <dgm:prSet presAssocID="{06D8D989-584F-6247-8FAF-2071F77B3BEB}" presName="sibTrans" presStyleLbl="sibTrans1D1" presStyleIdx="4" presStyleCnt="8"/>
      <dgm:spPr/>
    </dgm:pt>
    <dgm:pt modelId="{0AF95D70-6074-CC41-AFC5-9C957EC25845}" type="pres">
      <dgm:prSet presAssocID="{EC201639-4DE4-9144-8A5D-EE351F452DA6}" presName="node" presStyleLbl="node1" presStyleIdx="5" presStyleCnt="8" custScaleX="177743" custScaleY="102053" custRadScaleRad="96003" custRadScaleInc="42772">
        <dgm:presLayoutVars>
          <dgm:bulletEnabled val="1"/>
        </dgm:presLayoutVars>
      </dgm:prSet>
      <dgm:spPr/>
      <dgm:t>
        <a:bodyPr/>
        <a:lstStyle/>
        <a:p>
          <a:endParaRPr lang="en-US"/>
        </a:p>
      </dgm:t>
    </dgm:pt>
    <dgm:pt modelId="{B786E620-ACF0-1946-9563-F3DE78A491A0}" type="pres">
      <dgm:prSet presAssocID="{EC201639-4DE4-9144-8A5D-EE351F452DA6}" presName="spNode" presStyleCnt="0"/>
      <dgm:spPr/>
    </dgm:pt>
    <dgm:pt modelId="{FFCF3962-A1A2-C840-8DB8-21BC1A7601D1}" type="pres">
      <dgm:prSet presAssocID="{CF651EAD-7CC7-1940-AD4D-BEDF32479DA6}" presName="sibTrans" presStyleLbl="sibTrans1D1" presStyleIdx="5" presStyleCnt="8"/>
      <dgm:spPr/>
    </dgm:pt>
    <dgm:pt modelId="{1DECCE08-52C7-FC48-AB8D-8F2154499B37}" type="pres">
      <dgm:prSet presAssocID="{85A196CC-9C3C-0744-A388-2FCA537AE9B4}" presName="node" presStyleLbl="node1" presStyleIdx="6" presStyleCnt="8" custScaleX="198980" custScaleY="178230">
        <dgm:presLayoutVars>
          <dgm:bulletEnabled val="1"/>
        </dgm:presLayoutVars>
      </dgm:prSet>
      <dgm:spPr/>
      <dgm:t>
        <a:bodyPr/>
        <a:lstStyle/>
        <a:p>
          <a:endParaRPr lang="en-US"/>
        </a:p>
      </dgm:t>
    </dgm:pt>
    <dgm:pt modelId="{AE8A9F46-7837-9A42-98DC-BD4FE8EC2C4A}" type="pres">
      <dgm:prSet presAssocID="{85A196CC-9C3C-0744-A388-2FCA537AE9B4}" presName="spNode" presStyleCnt="0"/>
      <dgm:spPr/>
    </dgm:pt>
    <dgm:pt modelId="{DC53809B-BE6E-3240-ACA2-9308E82FC5F1}" type="pres">
      <dgm:prSet presAssocID="{66521BAD-2340-7041-8A1F-76A5CF710A68}" presName="sibTrans" presStyleLbl="sibTrans1D1" presStyleIdx="6" presStyleCnt="8"/>
      <dgm:spPr/>
    </dgm:pt>
    <dgm:pt modelId="{94410AA8-8A59-024F-8FFA-8E11D17FBA3B}" type="pres">
      <dgm:prSet presAssocID="{DCB9BAB7-6E12-0B48-9C20-879B4746C56B}" presName="node" presStyleLbl="node1" presStyleIdx="7" presStyleCnt="8" custScaleX="229677" custScaleY="124612" custRadScaleRad="111697" custRadScaleInc="-92621">
        <dgm:presLayoutVars>
          <dgm:bulletEnabled val="1"/>
        </dgm:presLayoutVars>
      </dgm:prSet>
      <dgm:spPr/>
      <dgm:t>
        <a:bodyPr/>
        <a:lstStyle/>
        <a:p>
          <a:endParaRPr lang="en-US"/>
        </a:p>
      </dgm:t>
    </dgm:pt>
    <dgm:pt modelId="{CFA99526-F865-174F-839F-84D29DAB98FA}" type="pres">
      <dgm:prSet presAssocID="{DCB9BAB7-6E12-0B48-9C20-879B4746C56B}" presName="spNode" presStyleCnt="0"/>
      <dgm:spPr/>
    </dgm:pt>
    <dgm:pt modelId="{3F843934-7CD7-8A47-BCF1-4C3F224B7B93}" type="pres">
      <dgm:prSet presAssocID="{7A7D693F-D94B-3B49-9050-D83EB206D48D}" presName="sibTrans" presStyleLbl="sibTrans1D1" presStyleIdx="7" presStyleCnt="8"/>
      <dgm:spPr/>
    </dgm:pt>
  </dgm:ptLst>
  <dgm:cxnLst>
    <dgm:cxn modelId="{210E6847-0101-9349-AB7E-6D973B29FE53}" srcId="{CAC2977E-B67B-DE4B-9810-D5964FD0D879}" destId="{3EB34D4B-ED08-8444-9428-8555017A2502}" srcOrd="4" destOrd="0" parTransId="{BB3A17C6-4967-BB42-BBB7-2EC0E0F9074E}" sibTransId="{06D8D989-584F-6247-8FAF-2071F77B3BEB}"/>
    <dgm:cxn modelId="{56F10857-40F3-FE44-BAD7-FA428CFCB41A}" srcId="{CAC2977E-B67B-DE4B-9810-D5964FD0D879}" destId="{EC201639-4DE4-9144-8A5D-EE351F452DA6}" srcOrd="5" destOrd="0" parTransId="{E8AC64CA-A2DA-B544-A4DA-E054591E4FB1}" sibTransId="{CF651EAD-7CC7-1940-AD4D-BEDF32479DA6}"/>
    <dgm:cxn modelId="{D6F15B4C-EB07-B04A-86ED-1111764D5A25}" type="presOf" srcId="{EC201639-4DE4-9144-8A5D-EE351F452DA6}" destId="{0AF95D70-6074-CC41-AFC5-9C957EC25845}" srcOrd="0" destOrd="0" presId="urn:microsoft.com/office/officeart/2005/8/layout/cycle6"/>
    <dgm:cxn modelId="{FD4FE54D-0F40-DB48-977A-97C11F977B8C}" srcId="{CAC2977E-B67B-DE4B-9810-D5964FD0D879}" destId="{D029E6BA-9ABB-4345-8D21-1429F5B9ED06}" srcOrd="0" destOrd="0" parTransId="{9E4E384B-179B-754A-AF1D-C305C4540CD6}" sibTransId="{6C5424DC-5AD8-FD48-BCBF-25EE407E93DA}"/>
    <dgm:cxn modelId="{61BD858C-D031-3D4A-8E48-C0146CE3927D}" type="presOf" srcId="{943CBB3E-CDA0-EB4F-8EED-84F8A2E082F3}" destId="{0158A4BD-236F-F34A-811F-0A1E4901611F}" srcOrd="0" destOrd="0" presId="urn:microsoft.com/office/officeart/2005/8/layout/cycle6"/>
    <dgm:cxn modelId="{A8B29365-1F75-C44C-9878-D62826EA877F}" type="presOf" srcId="{5357C31A-3CF2-234C-A005-0D096F6D499D}" destId="{9C5348D2-2D00-A04C-A0C8-FB2A0B3AA132}" srcOrd="0" destOrd="0" presId="urn:microsoft.com/office/officeart/2005/8/layout/cycle6"/>
    <dgm:cxn modelId="{34036614-9F36-A548-86A6-3C18A46963D1}" srcId="{CAC2977E-B67B-DE4B-9810-D5964FD0D879}" destId="{5DAE47D5-E940-EA46-A287-4B2F6F4B4DAD}" srcOrd="2" destOrd="0" parTransId="{BE8BB256-5D22-2544-917E-92901702F281}" sibTransId="{69C0BF66-FC34-BD44-B9D5-112EA12A00BC}"/>
    <dgm:cxn modelId="{424D11F1-BBE2-EC4A-A902-C4027D3D7AE0}" type="presOf" srcId="{6C5424DC-5AD8-FD48-BCBF-25EE407E93DA}" destId="{3CE5D017-5F17-314B-BEE7-E68FD19180BB}" srcOrd="0" destOrd="0" presId="urn:microsoft.com/office/officeart/2005/8/layout/cycle6"/>
    <dgm:cxn modelId="{3D4D31C4-03E7-884C-94B5-B418C8A31798}" srcId="{CAC2977E-B67B-DE4B-9810-D5964FD0D879}" destId="{85A196CC-9C3C-0744-A388-2FCA537AE9B4}" srcOrd="6" destOrd="0" parTransId="{28691C61-6D1F-A04B-833D-0A1F2C88FE8C}" sibTransId="{66521BAD-2340-7041-8A1F-76A5CF710A68}"/>
    <dgm:cxn modelId="{650D3A4C-59B5-CF49-8226-00889021038E}" type="presOf" srcId="{5DAE47D5-E940-EA46-A287-4B2F6F4B4DAD}" destId="{E9838D11-5AD1-6B4D-8E4F-1AF629F27DDC}" srcOrd="0" destOrd="0" presId="urn:microsoft.com/office/officeart/2005/8/layout/cycle6"/>
    <dgm:cxn modelId="{BA8DD8F8-B271-DA4F-9DDF-992A40AA699A}" srcId="{CAC2977E-B67B-DE4B-9810-D5964FD0D879}" destId="{F9F95347-38BF-9C4B-A1E0-D9F73BA02FC7}" srcOrd="1" destOrd="0" parTransId="{9B74540C-046F-7144-9F6C-167E56A83E1E}" sibTransId="{943CBB3E-CDA0-EB4F-8EED-84F8A2E082F3}"/>
    <dgm:cxn modelId="{CA619246-5C72-1948-9B26-B0A411CC6570}" type="presOf" srcId="{F9F95347-38BF-9C4B-A1E0-D9F73BA02FC7}" destId="{F8BC0930-887B-9347-8DAA-6D5F862C7EBB}" srcOrd="0" destOrd="0" presId="urn:microsoft.com/office/officeart/2005/8/layout/cycle6"/>
    <dgm:cxn modelId="{6460D2A4-A28C-1F40-8898-C8DBC47D6DC2}" type="presOf" srcId="{3EB34D4B-ED08-8444-9428-8555017A2502}" destId="{34160A41-D368-694E-8A11-A11CBAA6B827}" srcOrd="0" destOrd="0" presId="urn:microsoft.com/office/officeart/2005/8/layout/cycle6"/>
    <dgm:cxn modelId="{A72F12F3-2DE6-834E-B959-A42285B6E409}" type="presOf" srcId="{85A196CC-9C3C-0744-A388-2FCA537AE9B4}" destId="{1DECCE08-52C7-FC48-AB8D-8F2154499B37}" srcOrd="0" destOrd="0" presId="urn:microsoft.com/office/officeart/2005/8/layout/cycle6"/>
    <dgm:cxn modelId="{C2BBDE54-AF09-854F-A71C-42B6C7D8C4E1}" type="presOf" srcId="{DCB9BAB7-6E12-0B48-9C20-879B4746C56B}" destId="{94410AA8-8A59-024F-8FFA-8E11D17FBA3B}" srcOrd="0" destOrd="0" presId="urn:microsoft.com/office/officeart/2005/8/layout/cycle6"/>
    <dgm:cxn modelId="{68B5845D-1F30-A447-ABCD-31348B501113}" type="presOf" srcId="{7A7D693F-D94B-3B49-9050-D83EB206D48D}" destId="{3F843934-7CD7-8A47-BCF1-4C3F224B7B93}" srcOrd="0" destOrd="0" presId="urn:microsoft.com/office/officeart/2005/8/layout/cycle6"/>
    <dgm:cxn modelId="{7D5E9970-7DAC-944C-B98E-397CF997D513}" type="presOf" srcId="{72FF1C15-0AA5-9241-BD61-EB7A8105F8C1}" destId="{FF8B57EE-1AB2-A147-A689-3F95672E7F99}" srcOrd="0" destOrd="0" presId="urn:microsoft.com/office/officeart/2005/8/layout/cycle6"/>
    <dgm:cxn modelId="{D77EA38D-6AB9-4C41-B9F2-FED0E3D69B66}" type="presOf" srcId="{CAC2977E-B67B-DE4B-9810-D5964FD0D879}" destId="{2A704BF6-5594-434A-9A99-7C6544101F4E}" srcOrd="0" destOrd="0" presId="urn:microsoft.com/office/officeart/2005/8/layout/cycle6"/>
    <dgm:cxn modelId="{EE9298A8-5EAB-F74D-9889-E3E6DB3FFF86}" type="presOf" srcId="{66521BAD-2340-7041-8A1F-76A5CF710A68}" destId="{DC53809B-BE6E-3240-ACA2-9308E82FC5F1}" srcOrd="0" destOrd="0" presId="urn:microsoft.com/office/officeart/2005/8/layout/cycle6"/>
    <dgm:cxn modelId="{C73AEB22-ACA5-D04D-9398-1F43E880BAD4}" srcId="{CAC2977E-B67B-DE4B-9810-D5964FD0D879}" destId="{DCB9BAB7-6E12-0B48-9C20-879B4746C56B}" srcOrd="7" destOrd="0" parTransId="{2E8F99DB-0D31-1048-B445-AEC04BE4D09F}" sibTransId="{7A7D693F-D94B-3B49-9050-D83EB206D48D}"/>
    <dgm:cxn modelId="{A4E9FA4A-2695-4944-89D8-5C98D2176916}" srcId="{CAC2977E-B67B-DE4B-9810-D5964FD0D879}" destId="{72FF1C15-0AA5-9241-BD61-EB7A8105F8C1}" srcOrd="3" destOrd="0" parTransId="{A5F5097C-F924-6A44-838A-F633CD57F9FE}" sibTransId="{5357C31A-3CF2-234C-A005-0D096F6D499D}"/>
    <dgm:cxn modelId="{B9DE9FE0-5E0F-F34D-84E8-79EC430A7C4D}" type="presOf" srcId="{D029E6BA-9ABB-4345-8D21-1429F5B9ED06}" destId="{92CE5580-56E3-8746-B051-B35FEEDD496E}" srcOrd="0" destOrd="0" presId="urn:microsoft.com/office/officeart/2005/8/layout/cycle6"/>
    <dgm:cxn modelId="{F869626A-6B19-CC4B-A538-5FE0E70E3DA7}" type="presOf" srcId="{69C0BF66-FC34-BD44-B9D5-112EA12A00BC}" destId="{070511D5-7C23-8B48-95A8-7D05B2E4E5CE}" srcOrd="0" destOrd="0" presId="urn:microsoft.com/office/officeart/2005/8/layout/cycle6"/>
    <dgm:cxn modelId="{FEFBB6A4-D976-DC4B-9F10-BD5101126330}" type="presOf" srcId="{CF651EAD-7CC7-1940-AD4D-BEDF32479DA6}" destId="{FFCF3962-A1A2-C840-8DB8-21BC1A7601D1}" srcOrd="0" destOrd="0" presId="urn:microsoft.com/office/officeart/2005/8/layout/cycle6"/>
    <dgm:cxn modelId="{9CE5B6BA-4A7E-B246-B231-4C4132ACDAFB}" type="presOf" srcId="{06D8D989-584F-6247-8FAF-2071F77B3BEB}" destId="{86A4B0AE-087B-5B44-A3A3-46294445D7F6}" srcOrd="0" destOrd="0" presId="urn:microsoft.com/office/officeart/2005/8/layout/cycle6"/>
    <dgm:cxn modelId="{476D404A-0B4D-2D47-A3F2-7B139220C586}" type="presParOf" srcId="{2A704BF6-5594-434A-9A99-7C6544101F4E}" destId="{92CE5580-56E3-8746-B051-B35FEEDD496E}" srcOrd="0" destOrd="0" presId="urn:microsoft.com/office/officeart/2005/8/layout/cycle6"/>
    <dgm:cxn modelId="{36966DE6-6DDE-FC43-A63C-B068A0F238F6}" type="presParOf" srcId="{2A704BF6-5594-434A-9A99-7C6544101F4E}" destId="{42F4A0C4-E64B-0B42-BB9D-7F7FCBAF3792}" srcOrd="1" destOrd="0" presId="urn:microsoft.com/office/officeart/2005/8/layout/cycle6"/>
    <dgm:cxn modelId="{BBFDB003-64A4-CD4E-87D5-53520052E72A}" type="presParOf" srcId="{2A704BF6-5594-434A-9A99-7C6544101F4E}" destId="{3CE5D017-5F17-314B-BEE7-E68FD19180BB}" srcOrd="2" destOrd="0" presId="urn:microsoft.com/office/officeart/2005/8/layout/cycle6"/>
    <dgm:cxn modelId="{E4D1B941-3824-CC41-92BD-1702A40D0399}" type="presParOf" srcId="{2A704BF6-5594-434A-9A99-7C6544101F4E}" destId="{F8BC0930-887B-9347-8DAA-6D5F862C7EBB}" srcOrd="3" destOrd="0" presId="urn:microsoft.com/office/officeart/2005/8/layout/cycle6"/>
    <dgm:cxn modelId="{84523613-6B2D-0A4D-B619-3632DE2D3E6F}" type="presParOf" srcId="{2A704BF6-5594-434A-9A99-7C6544101F4E}" destId="{1D5CD389-418B-5B43-BA01-4EB66440E980}" srcOrd="4" destOrd="0" presId="urn:microsoft.com/office/officeart/2005/8/layout/cycle6"/>
    <dgm:cxn modelId="{FA683ABC-4CE8-6846-A64C-B7DAB36DE6E8}" type="presParOf" srcId="{2A704BF6-5594-434A-9A99-7C6544101F4E}" destId="{0158A4BD-236F-F34A-811F-0A1E4901611F}" srcOrd="5" destOrd="0" presId="urn:microsoft.com/office/officeart/2005/8/layout/cycle6"/>
    <dgm:cxn modelId="{CD102B26-9458-354B-9E27-188EE26197C7}" type="presParOf" srcId="{2A704BF6-5594-434A-9A99-7C6544101F4E}" destId="{E9838D11-5AD1-6B4D-8E4F-1AF629F27DDC}" srcOrd="6" destOrd="0" presId="urn:microsoft.com/office/officeart/2005/8/layout/cycle6"/>
    <dgm:cxn modelId="{E7C48305-C966-C547-8659-41C53A83A1EA}" type="presParOf" srcId="{2A704BF6-5594-434A-9A99-7C6544101F4E}" destId="{2BEBF661-1A3D-F448-871A-A4BEFAF2442A}" srcOrd="7" destOrd="0" presId="urn:microsoft.com/office/officeart/2005/8/layout/cycle6"/>
    <dgm:cxn modelId="{D85C8280-43EC-5245-94E3-8FBEF36B4865}" type="presParOf" srcId="{2A704BF6-5594-434A-9A99-7C6544101F4E}" destId="{070511D5-7C23-8B48-95A8-7D05B2E4E5CE}" srcOrd="8" destOrd="0" presId="urn:microsoft.com/office/officeart/2005/8/layout/cycle6"/>
    <dgm:cxn modelId="{019EB995-A78F-2944-A4C1-92BBC597B051}" type="presParOf" srcId="{2A704BF6-5594-434A-9A99-7C6544101F4E}" destId="{FF8B57EE-1AB2-A147-A689-3F95672E7F99}" srcOrd="9" destOrd="0" presId="urn:microsoft.com/office/officeart/2005/8/layout/cycle6"/>
    <dgm:cxn modelId="{5ADC51F7-C4D2-7C4C-8E81-EE71CA2C9043}" type="presParOf" srcId="{2A704BF6-5594-434A-9A99-7C6544101F4E}" destId="{2B868E3F-DA98-2A4E-BD7C-0FDF4A172D26}" srcOrd="10" destOrd="0" presId="urn:microsoft.com/office/officeart/2005/8/layout/cycle6"/>
    <dgm:cxn modelId="{D997570A-A852-D94C-B70C-D9E08A9649EA}" type="presParOf" srcId="{2A704BF6-5594-434A-9A99-7C6544101F4E}" destId="{9C5348D2-2D00-A04C-A0C8-FB2A0B3AA132}" srcOrd="11" destOrd="0" presId="urn:microsoft.com/office/officeart/2005/8/layout/cycle6"/>
    <dgm:cxn modelId="{8162105E-DDFC-184F-A6BF-7EF12B24685C}" type="presParOf" srcId="{2A704BF6-5594-434A-9A99-7C6544101F4E}" destId="{34160A41-D368-694E-8A11-A11CBAA6B827}" srcOrd="12" destOrd="0" presId="urn:microsoft.com/office/officeart/2005/8/layout/cycle6"/>
    <dgm:cxn modelId="{284D4C5C-AA2F-684C-9457-3100E455A602}" type="presParOf" srcId="{2A704BF6-5594-434A-9A99-7C6544101F4E}" destId="{9B3E97C1-C400-1C40-8691-DCD3A0F9A96C}" srcOrd="13" destOrd="0" presId="urn:microsoft.com/office/officeart/2005/8/layout/cycle6"/>
    <dgm:cxn modelId="{CDFF3E05-C8CC-624A-9424-038364EB430D}" type="presParOf" srcId="{2A704BF6-5594-434A-9A99-7C6544101F4E}" destId="{86A4B0AE-087B-5B44-A3A3-46294445D7F6}" srcOrd="14" destOrd="0" presId="urn:microsoft.com/office/officeart/2005/8/layout/cycle6"/>
    <dgm:cxn modelId="{2319CC89-0247-224C-B8A0-93F31D8C7B47}" type="presParOf" srcId="{2A704BF6-5594-434A-9A99-7C6544101F4E}" destId="{0AF95D70-6074-CC41-AFC5-9C957EC25845}" srcOrd="15" destOrd="0" presId="urn:microsoft.com/office/officeart/2005/8/layout/cycle6"/>
    <dgm:cxn modelId="{32069769-C54C-354F-B1CC-E122B9E0C2B3}" type="presParOf" srcId="{2A704BF6-5594-434A-9A99-7C6544101F4E}" destId="{B786E620-ACF0-1946-9563-F3DE78A491A0}" srcOrd="16" destOrd="0" presId="urn:microsoft.com/office/officeart/2005/8/layout/cycle6"/>
    <dgm:cxn modelId="{E31355FC-B30E-5843-B9BD-3D52677CE873}" type="presParOf" srcId="{2A704BF6-5594-434A-9A99-7C6544101F4E}" destId="{FFCF3962-A1A2-C840-8DB8-21BC1A7601D1}" srcOrd="17" destOrd="0" presId="urn:microsoft.com/office/officeart/2005/8/layout/cycle6"/>
    <dgm:cxn modelId="{975F9F58-DB13-2742-88A6-62362D0412D2}" type="presParOf" srcId="{2A704BF6-5594-434A-9A99-7C6544101F4E}" destId="{1DECCE08-52C7-FC48-AB8D-8F2154499B37}" srcOrd="18" destOrd="0" presId="urn:microsoft.com/office/officeart/2005/8/layout/cycle6"/>
    <dgm:cxn modelId="{52D114EB-8995-F443-B131-CAAA7B07BC10}" type="presParOf" srcId="{2A704BF6-5594-434A-9A99-7C6544101F4E}" destId="{AE8A9F46-7837-9A42-98DC-BD4FE8EC2C4A}" srcOrd="19" destOrd="0" presId="urn:microsoft.com/office/officeart/2005/8/layout/cycle6"/>
    <dgm:cxn modelId="{02FEEDAA-398C-2040-80F0-2F85808364EE}" type="presParOf" srcId="{2A704BF6-5594-434A-9A99-7C6544101F4E}" destId="{DC53809B-BE6E-3240-ACA2-9308E82FC5F1}" srcOrd="20" destOrd="0" presId="urn:microsoft.com/office/officeart/2005/8/layout/cycle6"/>
    <dgm:cxn modelId="{985CAE5C-36C9-CF4A-AFAE-DFCB0B2AA886}" type="presParOf" srcId="{2A704BF6-5594-434A-9A99-7C6544101F4E}" destId="{94410AA8-8A59-024F-8FFA-8E11D17FBA3B}" srcOrd="21" destOrd="0" presId="urn:microsoft.com/office/officeart/2005/8/layout/cycle6"/>
    <dgm:cxn modelId="{292ED594-0337-0D44-81FC-DF621F02100A}" type="presParOf" srcId="{2A704BF6-5594-434A-9A99-7C6544101F4E}" destId="{CFA99526-F865-174F-839F-84D29DAB98FA}" srcOrd="22" destOrd="0" presId="urn:microsoft.com/office/officeart/2005/8/layout/cycle6"/>
    <dgm:cxn modelId="{D056C858-173C-AF4D-B58C-9A2834D5FD53}" type="presParOf" srcId="{2A704BF6-5594-434A-9A99-7C6544101F4E}" destId="{3F843934-7CD7-8A47-BCF1-4C3F224B7B93}"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E5580-56E3-8746-B051-B35FEEDD496E}">
      <dsp:nvSpPr>
        <dsp:cNvPr id="0" name=""/>
        <dsp:cNvSpPr/>
      </dsp:nvSpPr>
      <dsp:spPr>
        <a:xfrm>
          <a:off x="3390900" y="-263422"/>
          <a:ext cx="1204611" cy="1754728"/>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chemeClr val="tx1"/>
              </a:solidFill>
            </a:rPr>
            <a:t>Make </a:t>
          </a:r>
          <a:r>
            <a:rPr lang="en-US" sz="1700" kern="1200" baseline="0" dirty="0" smtClean="0">
              <a:solidFill>
                <a:schemeClr val="tx1"/>
              </a:solidFill>
            </a:rPr>
            <a:t>Sense</a:t>
          </a:r>
        </a:p>
        <a:p>
          <a:pPr lvl="0" algn="ctr" defTabSz="755650" rtl="0">
            <a:lnSpc>
              <a:spcPct val="90000"/>
            </a:lnSpc>
            <a:spcBef>
              <a:spcPct val="0"/>
            </a:spcBef>
            <a:spcAft>
              <a:spcPct val="35000"/>
            </a:spcAft>
          </a:pPr>
          <a:r>
            <a:rPr lang="en-US" sz="1700" kern="1200" baseline="0" dirty="0" smtClean="0">
              <a:solidFill>
                <a:schemeClr val="tx1"/>
              </a:solidFill>
            </a:rPr>
            <a:t>Persevere in Solving  Problems</a:t>
          </a:r>
          <a:endParaRPr lang="en-US" sz="1700" kern="1200" baseline="0" dirty="0">
            <a:solidFill>
              <a:schemeClr val="tx1"/>
            </a:solidFill>
          </a:endParaRPr>
        </a:p>
      </dsp:txBody>
      <dsp:txXfrm>
        <a:off x="3449704" y="-204618"/>
        <a:ext cx="1087003" cy="1637120"/>
      </dsp:txXfrm>
    </dsp:sp>
    <dsp:sp modelId="{3CE5D017-5F17-314B-BEE7-E68FD19180BB}">
      <dsp:nvSpPr>
        <dsp:cNvPr id="0" name=""/>
        <dsp:cNvSpPr/>
      </dsp:nvSpPr>
      <dsp:spPr>
        <a:xfrm>
          <a:off x="1996553" y="678729"/>
          <a:ext cx="4687767" cy="4687767"/>
        </a:xfrm>
        <a:custGeom>
          <a:avLst/>
          <a:gdLst/>
          <a:ahLst/>
          <a:cxnLst/>
          <a:rect l="0" t="0" r="0" b="0"/>
          <a:pathLst>
            <a:path>
              <a:moveTo>
                <a:pt x="2606479" y="14756"/>
              </a:moveTo>
              <a:arcTo wR="2343883" hR="2343883" stAng="16585957" swAng="1092563"/>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BC0930-887B-9347-8DAA-6D5F862C7EBB}">
      <dsp:nvSpPr>
        <dsp:cNvPr id="0" name=""/>
        <dsp:cNvSpPr/>
      </dsp:nvSpPr>
      <dsp:spPr>
        <a:xfrm>
          <a:off x="4913067" y="895351"/>
          <a:ext cx="1805230" cy="835599"/>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Reason abstractly and quantitatively</a:t>
          </a:r>
          <a:endParaRPr lang="en-US" sz="1700" b="0" i="0" u="none" strike="noStrike" kern="1200" baseline="0" dirty="0" smtClean="0">
            <a:solidFill>
              <a:schemeClr val="tx1"/>
            </a:solidFill>
            <a:latin typeface="Helvetica" pitchFamily="34" charset="0"/>
            <a:ea typeface="+mn-ea"/>
            <a:cs typeface="Helvetica" pitchFamily="34" charset="0"/>
          </a:endParaRPr>
        </a:p>
      </dsp:txBody>
      <dsp:txXfrm>
        <a:off x="4953858" y="936142"/>
        <a:ext cx="1723648" cy="754017"/>
      </dsp:txXfrm>
    </dsp:sp>
    <dsp:sp modelId="{0158A4BD-236F-F34A-811F-0A1E4901611F}">
      <dsp:nvSpPr>
        <dsp:cNvPr id="0" name=""/>
        <dsp:cNvSpPr/>
      </dsp:nvSpPr>
      <dsp:spPr>
        <a:xfrm>
          <a:off x="1581991" y="212765"/>
          <a:ext cx="4687767" cy="4687767"/>
        </a:xfrm>
        <a:custGeom>
          <a:avLst/>
          <a:gdLst/>
          <a:ahLst/>
          <a:cxnLst/>
          <a:rect l="0" t="0" r="0" b="0"/>
          <a:pathLst>
            <a:path>
              <a:moveTo>
                <a:pt x="4539814" y="1524323"/>
              </a:moveTo>
              <a:arcTo wR="2343883" hR="2343883" stAng="20372013" swAng="94542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838D11-5AD1-6B4D-8E4F-1AF629F27DDC}">
      <dsp:nvSpPr>
        <dsp:cNvPr id="0" name=""/>
        <dsp:cNvSpPr/>
      </dsp:nvSpPr>
      <dsp:spPr>
        <a:xfrm>
          <a:off x="5262710" y="2370743"/>
          <a:ext cx="2148759" cy="1174162"/>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Construct viable arguments and critique the reasoning of others</a:t>
          </a:r>
          <a:endParaRPr lang="en-US" sz="1700" b="0" i="0" u="none" strike="noStrike" kern="1200" baseline="0" dirty="0" smtClean="0">
            <a:solidFill>
              <a:schemeClr val="tx1"/>
            </a:solidFill>
            <a:latin typeface="Helvetica" pitchFamily="34" charset="0"/>
            <a:ea typeface="+mn-ea"/>
            <a:cs typeface="Helvetica" pitchFamily="34" charset="0"/>
          </a:endParaRPr>
        </a:p>
      </dsp:txBody>
      <dsp:txXfrm>
        <a:off x="5320028" y="2428061"/>
        <a:ext cx="2034123" cy="1059526"/>
      </dsp:txXfrm>
    </dsp:sp>
    <dsp:sp modelId="{070511D5-7C23-8B48-95A8-7D05B2E4E5CE}">
      <dsp:nvSpPr>
        <dsp:cNvPr id="0" name=""/>
        <dsp:cNvSpPr/>
      </dsp:nvSpPr>
      <dsp:spPr>
        <a:xfrm>
          <a:off x="1649578" y="612955"/>
          <a:ext cx="4687767" cy="4687767"/>
        </a:xfrm>
        <a:custGeom>
          <a:avLst/>
          <a:gdLst/>
          <a:ahLst/>
          <a:cxnLst/>
          <a:rect l="0" t="0" r="0" b="0"/>
          <a:pathLst>
            <a:path>
              <a:moveTo>
                <a:pt x="4611147" y="2938277"/>
              </a:moveTo>
              <a:arcTo wR="2343883" hR="2343883" stAng="881416" swAng="942899"/>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8B57EE-1AB2-A147-A689-3F95672E7F99}">
      <dsp:nvSpPr>
        <dsp:cNvPr id="0" name=""/>
        <dsp:cNvSpPr/>
      </dsp:nvSpPr>
      <dsp:spPr>
        <a:xfrm>
          <a:off x="5044925" y="4148743"/>
          <a:ext cx="1592306" cy="501106"/>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lumMod val="95000"/>
                  <a:lumOff val="5000"/>
                </a:schemeClr>
              </a:solidFill>
              <a:latin typeface="Helvetica" pitchFamily="34" charset="0"/>
              <a:ea typeface="+mn-ea"/>
              <a:cs typeface="Helvetica" pitchFamily="34" charset="0"/>
            </a:rPr>
            <a:t>Model with mathematics</a:t>
          </a:r>
          <a:endParaRPr lang="en-US" sz="1700" b="0" i="0" u="none" strike="noStrike" kern="1200" baseline="0" dirty="0" smtClean="0">
            <a:solidFill>
              <a:schemeClr val="tx1">
                <a:lumMod val="95000"/>
                <a:lumOff val="5000"/>
              </a:schemeClr>
            </a:solidFill>
            <a:latin typeface="Helvetica" pitchFamily="34" charset="0"/>
            <a:ea typeface="+mn-ea"/>
            <a:cs typeface="Helvetica" pitchFamily="34" charset="0"/>
          </a:endParaRPr>
        </a:p>
      </dsp:txBody>
      <dsp:txXfrm>
        <a:off x="5069387" y="4173205"/>
        <a:ext cx="1543382" cy="452182"/>
      </dsp:txXfrm>
    </dsp:sp>
    <dsp:sp modelId="{9C5348D2-2D00-A04C-A0C8-FB2A0B3AA132}">
      <dsp:nvSpPr>
        <dsp:cNvPr id="0" name=""/>
        <dsp:cNvSpPr/>
      </dsp:nvSpPr>
      <dsp:spPr>
        <a:xfrm>
          <a:off x="2124910" y="261341"/>
          <a:ext cx="4687767" cy="4687767"/>
        </a:xfrm>
        <a:custGeom>
          <a:avLst/>
          <a:gdLst/>
          <a:ahLst/>
          <a:cxnLst/>
          <a:rect l="0" t="0" r="0" b="0"/>
          <a:pathLst>
            <a:path>
              <a:moveTo>
                <a:pt x="3484181" y="4391690"/>
              </a:moveTo>
              <a:arcTo wR="2343883" hR="2343883" stAng="3653355" swAng="94085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160A41-D368-694E-8A11-A11CBAA6B827}">
      <dsp:nvSpPr>
        <dsp:cNvPr id="0" name=""/>
        <dsp:cNvSpPr/>
      </dsp:nvSpPr>
      <dsp:spPr>
        <a:xfrm>
          <a:off x="3004986" y="4809151"/>
          <a:ext cx="2001835" cy="654927"/>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Use appropriate tools strategically</a:t>
          </a:r>
          <a:endParaRPr lang="en-US" sz="1700" b="0" i="0" u="none" strike="noStrike" kern="1200" baseline="0" dirty="0" smtClean="0">
            <a:solidFill>
              <a:schemeClr val="tx1">
                <a:lumMod val="95000"/>
                <a:lumOff val="5000"/>
              </a:schemeClr>
            </a:solidFill>
            <a:latin typeface="Helvetica" pitchFamily="34" charset="0"/>
            <a:ea typeface="+mn-ea"/>
            <a:cs typeface="Helvetica" pitchFamily="34" charset="0"/>
          </a:endParaRPr>
        </a:p>
      </dsp:txBody>
      <dsp:txXfrm>
        <a:off x="3036957" y="4841122"/>
        <a:ext cx="1937893" cy="590985"/>
      </dsp:txXfrm>
    </dsp:sp>
    <dsp:sp modelId="{86A4B0AE-087B-5B44-A3A3-46294445D7F6}">
      <dsp:nvSpPr>
        <dsp:cNvPr id="0" name=""/>
        <dsp:cNvSpPr/>
      </dsp:nvSpPr>
      <dsp:spPr>
        <a:xfrm>
          <a:off x="1407473" y="333899"/>
          <a:ext cx="4687767" cy="4687767"/>
        </a:xfrm>
        <a:custGeom>
          <a:avLst/>
          <a:gdLst/>
          <a:ahLst/>
          <a:cxnLst/>
          <a:rect l="0" t="0" r="0" b="0"/>
          <a:pathLst>
            <a:path>
              <a:moveTo>
                <a:pt x="1593051" y="4564253"/>
              </a:moveTo>
              <a:arcTo wR="2343883" hR="2343883" stAng="6520998" swAng="67779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95D70-6074-CC41-AFC5-9C957EC25845}">
      <dsp:nvSpPr>
        <dsp:cNvPr id="0" name=""/>
        <dsp:cNvSpPr/>
      </dsp:nvSpPr>
      <dsp:spPr>
        <a:xfrm>
          <a:off x="1311134" y="4016685"/>
          <a:ext cx="1846217" cy="689016"/>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Attend to precision </a:t>
          </a:r>
          <a:endParaRPr lang="en-US" sz="1700" b="0" i="0" u="none" strike="noStrike" kern="1200" baseline="0" dirty="0" smtClean="0">
            <a:solidFill>
              <a:schemeClr val="tx1"/>
            </a:solidFill>
            <a:latin typeface="Helvetica" pitchFamily="34" charset="0"/>
            <a:ea typeface="+mn-ea"/>
            <a:cs typeface="Helvetica" pitchFamily="34" charset="0"/>
          </a:endParaRPr>
        </a:p>
      </dsp:txBody>
      <dsp:txXfrm>
        <a:off x="1344769" y="4050320"/>
        <a:ext cx="1778947" cy="621746"/>
      </dsp:txXfrm>
    </dsp:sp>
    <dsp:sp modelId="{FFCF3962-A1A2-C840-8DB8-21BC1A7601D1}">
      <dsp:nvSpPr>
        <dsp:cNvPr id="0" name=""/>
        <dsp:cNvSpPr/>
      </dsp:nvSpPr>
      <dsp:spPr>
        <a:xfrm>
          <a:off x="1509907" y="228584"/>
          <a:ext cx="4687767" cy="4687767"/>
        </a:xfrm>
        <a:custGeom>
          <a:avLst/>
          <a:gdLst/>
          <a:ahLst/>
          <a:cxnLst/>
          <a:rect l="0" t="0" r="0" b="0"/>
          <a:pathLst>
            <a:path>
              <a:moveTo>
                <a:pt x="494501" y="3783875"/>
              </a:moveTo>
              <a:arcTo wR="2343883" hR="2343883" stAng="8525668" swAng="77220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ECCE08-52C7-FC48-AB8D-8F2154499B37}">
      <dsp:nvSpPr>
        <dsp:cNvPr id="0" name=""/>
        <dsp:cNvSpPr/>
      </dsp:nvSpPr>
      <dsp:spPr>
        <a:xfrm>
          <a:off x="615919" y="2356160"/>
          <a:ext cx="2066805" cy="1203329"/>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Look for and make use of structure</a:t>
          </a:r>
          <a:endParaRPr lang="en-US" sz="1700" b="0" i="0" u="none" strike="noStrike" kern="1200" baseline="0" dirty="0" smtClean="0">
            <a:solidFill>
              <a:schemeClr val="tx1"/>
            </a:solidFill>
            <a:latin typeface="Helvetica" pitchFamily="34" charset="0"/>
            <a:ea typeface="+mn-ea"/>
            <a:cs typeface="Helvetica" pitchFamily="34" charset="0"/>
          </a:endParaRPr>
        </a:p>
      </dsp:txBody>
      <dsp:txXfrm>
        <a:off x="674661" y="2414902"/>
        <a:ext cx="1949321" cy="1085845"/>
      </dsp:txXfrm>
    </dsp:sp>
    <dsp:sp modelId="{DC53809B-BE6E-3240-ACA2-9308E82FC5F1}">
      <dsp:nvSpPr>
        <dsp:cNvPr id="0" name=""/>
        <dsp:cNvSpPr/>
      </dsp:nvSpPr>
      <dsp:spPr>
        <a:xfrm>
          <a:off x="1341549" y="-1276793"/>
          <a:ext cx="4687767" cy="4687767"/>
        </a:xfrm>
        <a:custGeom>
          <a:avLst/>
          <a:gdLst/>
          <a:ahLst/>
          <a:cxnLst/>
          <a:rect l="0" t="0" r="0" b="0"/>
          <a:pathLst>
            <a:path>
              <a:moveTo>
                <a:pt x="384242" y="3629805"/>
              </a:moveTo>
              <a:arcTo wR="2343883" hR="2343883" stAng="8803620" swAng="542057"/>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410AA8-8A59-024F-8FFA-8E11D17FBA3B}">
      <dsp:nvSpPr>
        <dsp:cNvPr id="0" name=""/>
        <dsp:cNvSpPr/>
      </dsp:nvSpPr>
      <dsp:spPr>
        <a:xfrm>
          <a:off x="558792" y="1184586"/>
          <a:ext cx="2385655" cy="841324"/>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0" i="0" u="none" strike="noStrike" kern="1200" baseline="0" dirty="0" smtClean="0">
              <a:solidFill>
                <a:schemeClr val="tx1"/>
              </a:solidFill>
              <a:latin typeface="Helvetica" pitchFamily="34" charset="0"/>
              <a:ea typeface="+mn-ea"/>
              <a:cs typeface="Helvetica" pitchFamily="34" charset="0"/>
            </a:rPr>
            <a:t>Look for and express regularity in repeated reasoning</a:t>
          </a:r>
          <a:endParaRPr lang="en-US" sz="1500" b="0" i="0" u="none" strike="noStrike" kern="1200" baseline="0" dirty="0" smtClean="0">
            <a:solidFill>
              <a:schemeClr val="tx1"/>
            </a:solidFill>
            <a:latin typeface="Helvetica" pitchFamily="34" charset="0"/>
            <a:ea typeface="+mn-ea"/>
            <a:cs typeface="Helvetica" pitchFamily="34" charset="0"/>
          </a:endParaRPr>
        </a:p>
      </dsp:txBody>
      <dsp:txXfrm>
        <a:off x="599862" y="1225656"/>
        <a:ext cx="2303515" cy="759184"/>
      </dsp:txXfrm>
    </dsp:sp>
    <dsp:sp modelId="{3F843934-7CD7-8A47-BCF1-4C3F224B7B93}">
      <dsp:nvSpPr>
        <dsp:cNvPr id="0" name=""/>
        <dsp:cNvSpPr/>
      </dsp:nvSpPr>
      <dsp:spPr>
        <a:xfrm>
          <a:off x="1163666" y="689745"/>
          <a:ext cx="4687767" cy="4687767"/>
        </a:xfrm>
        <a:custGeom>
          <a:avLst/>
          <a:gdLst/>
          <a:ahLst/>
          <a:cxnLst/>
          <a:rect l="0" t="0" r="0" b="0"/>
          <a:pathLst>
            <a:path>
              <a:moveTo>
                <a:pt x="914623" y="486195"/>
              </a:moveTo>
              <a:arcTo wR="2343883" hR="2343883" stAng="13945572" swAng="206255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540E1B-DC58-AF44-97F5-383DCAB65DF2}" type="datetimeFigureOut">
              <a:rPr lang="en-US" smtClean="0"/>
              <a:pPr/>
              <a:t>10/11/16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CAAB02-8D80-BB41-9BED-AB8E7D62AB0C}" type="slidenum">
              <a:rPr lang="en-US" smtClean="0"/>
              <a:pPr/>
              <a:t>‹#›</a:t>
            </a:fld>
            <a:endParaRPr lang="en-US"/>
          </a:p>
        </p:txBody>
      </p:sp>
    </p:spTree>
    <p:extLst>
      <p:ext uri="{BB962C8B-B14F-4D97-AF65-F5344CB8AC3E}">
        <p14:creationId xmlns:p14="http://schemas.microsoft.com/office/powerpoint/2010/main" val="23852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C2CDD-32B0-1041-A120-452334F370AC}" type="datetimeFigureOut">
              <a:rPr lang="en-US" smtClean="0"/>
              <a:pPr/>
              <a:t>10/11/16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BD96A-B6B7-044F-9AAC-5F94CC7AD7F7}" type="slidenum">
              <a:rPr lang="en-US" smtClean="0"/>
              <a:pPr/>
              <a:t>‹#›</a:t>
            </a:fld>
            <a:endParaRPr lang="en-US"/>
          </a:p>
        </p:txBody>
      </p:sp>
    </p:spTree>
    <p:extLst>
      <p:ext uri="{BB962C8B-B14F-4D97-AF65-F5344CB8AC3E}">
        <p14:creationId xmlns:p14="http://schemas.microsoft.com/office/powerpoint/2010/main" val="30697090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min</a:t>
            </a:r>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2</a:t>
            </a:fld>
            <a:endParaRPr lang="en-US"/>
          </a:p>
        </p:txBody>
      </p:sp>
    </p:spTree>
    <p:extLst>
      <p:ext uri="{BB962C8B-B14F-4D97-AF65-F5344CB8AC3E}">
        <p14:creationId xmlns:p14="http://schemas.microsoft.com/office/powerpoint/2010/main" val="155284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9</a:t>
            </a:fld>
            <a:endParaRPr lang="en-US"/>
          </a:p>
        </p:txBody>
      </p:sp>
    </p:spTree>
    <p:extLst>
      <p:ext uri="{BB962C8B-B14F-4D97-AF65-F5344CB8AC3E}">
        <p14:creationId xmlns:p14="http://schemas.microsoft.com/office/powerpoint/2010/main" val="104917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 Problems -&gt; Ratio -&gt; patterns developed (equivalent</a:t>
            </a:r>
            <a:r>
              <a:rPr lang="en-US" baseline="0" dirty="0" smtClean="0"/>
              <a:t> ratios, fraction expressions, etc) -&gt; Solve problems (unit price, rate) -&gt; more problems such as proportional relationships -&gt;  </a:t>
            </a:r>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28</a:t>
            </a:fld>
            <a:endParaRPr lang="en-US"/>
          </a:p>
        </p:txBody>
      </p:sp>
    </p:spTree>
    <p:extLst>
      <p:ext uri="{BB962C8B-B14F-4D97-AF65-F5344CB8AC3E}">
        <p14:creationId xmlns:p14="http://schemas.microsoft.com/office/powerpoint/2010/main" val="173907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 Problems -&gt; Ratio -&gt; patterns developed (equivalent</a:t>
            </a:r>
            <a:r>
              <a:rPr lang="en-US" baseline="0" dirty="0" smtClean="0"/>
              <a:t> ratios, fraction expressions, etc) -&gt; Solve problems (unit price, rate) -&gt; more problems such as proportional relationships -&gt;  </a:t>
            </a:r>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32</a:t>
            </a:fld>
            <a:endParaRPr lang="en-US"/>
          </a:p>
        </p:txBody>
      </p:sp>
    </p:spTree>
    <p:extLst>
      <p:ext uri="{BB962C8B-B14F-4D97-AF65-F5344CB8AC3E}">
        <p14:creationId xmlns:p14="http://schemas.microsoft.com/office/powerpoint/2010/main" val="652863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E7D7EDC-F1C4-1B40-BF84-98EDACF9E7BB}" type="datetimeFigureOut">
              <a:rPr lang="en-US" smtClean="0"/>
              <a:pPr/>
              <a:t>10/11/16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EE64615-29B6-E34E-AA53-B75DA05CCE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7D7EDC-F1C4-1B40-BF84-98EDACF9E7BB}" type="datetimeFigureOut">
              <a:rPr lang="en-US" smtClean="0"/>
              <a:pPr/>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64615-29B6-E34E-AA53-B75DA05CCE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7D7EDC-F1C4-1B40-BF84-98EDACF9E7BB}" type="datetimeFigureOut">
              <a:rPr lang="en-US" smtClean="0"/>
              <a:pPr/>
              <a:t>10/11/16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64615-29B6-E34E-AA53-B75DA05CCE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E7D7EDC-F1C4-1B40-BF84-98EDACF9E7BB}" type="datetimeFigureOut">
              <a:rPr lang="en-US" smtClean="0"/>
              <a:pPr/>
              <a:t>10/11/16</a:t>
            </a:fld>
            <a:endParaRPr lang="en-US"/>
          </a:p>
        </p:txBody>
      </p:sp>
      <p:sp>
        <p:nvSpPr>
          <p:cNvPr id="9" name="Slide Number Placeholder 8"/>
          <p:cNvSpPr>
            <a:spLocks noGrp="1"/>
          </p:cNvSpPr>
          <p:nvPr>
            <p:ph type="sldNum" sz="quarter" idx="15"/>
          </p:nvPr>
        </p:nvSpPr>
        <p:spPr/>
        <p:txBody>
          <a:bodyPr rtlCol="0"/>
          <a:lstStyle/>
          <a:p>
            <a:fld id="{8EE64615-29B6-E34E-AA53-B75DA05CCE6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E7D7EDC-F1C4-1B40-BF84-98EDACF9E7BB}" type="datetimeFigureOut">
              <a:rPr lang="en-US" smtClean="0"/>
              <a:pPr/>
              <a:t>10/11/16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EE64615-29B6-E34E-AA53-B75DA05CCE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E7D7EDC-F1C4-1B40-BF84-98EDACF9E7BB}" type="datetimeFigureOut">
              <a:rPr lang="en-US" smtClean="0"/>
              <a:pPr/>
              <a:t>10/11/16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64615-29B6-E34E-AA53-B75DA05CCE6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E7D7EDC-F1C4-1B40-BF84-98EDACF9E7BB}" type="datetimeFigureOut">
              <a:rPr lang="en-US" smtClean="0"/>
              <a:pPr/>
              <a:t>10/11/16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64615-29B6-E34E-AA53-B75DA05CCE6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E7D7EDC-F1C4-1B40-BF84-98EDACF9E7BB}" type="datetimeFigureOut">
              <a:rPr lang="en-US" smtClean="0"/>
              <a:pPr/>
              <a:t>10/11/16</a:t>
            </a:fld>
            <a:endParaRPr lang="en-US"/>
          </a:p>
        </p:txBody>
      </p:sp>
      <p:sp>
        <p:nvSpPr>
          <p:cNvPr id="7" name="Slide Number Placeholder 6"/>
          <p:cNvSpPr>
            <a:spLocks noGrp="1"/>
          </p:cNvSpPr>
          <p:nvPr>
            <p:ph type="sldNum" sz="quarter" idx="11"/>
          </p:nvPr>
        </p:nvSpPr>
        <p:spPr/>
        <p:txBody>
          <a:bodyPr rtlCol="0"/>
          <a:lstStyle/>
          <a:p>
            <a:fld id="{8EE64615-29B6-E34E-AA53-B75DA05CCE6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D7EDC-F1C4-1B40-BF84-98EDACF9E7BB}" type="datetimeFigureOut">
              <a:rPr lang="en-US" smtClean="0"/>
              <a:pPr/>
              <a:t>10/11/16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E64615-29B6-E34E-AA53-B75DA05CCE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E7D7EDC-F1C4-1B40-BF84-98EDACF9E7BB}" type="datetimeFigureOut">
              <a:rPr lang="en-US" smtClean="0"/>
              <a:pPr/>
              <a:t>10/11/16</a:t>
            </a:fld>
            <a:endParaRPr lang="en-US"/>
          </a:p>
        </p:txBody>
      </p:sp>
      <p:sp>
        <p:nvSpPr>
          <p:cNvPr id="22" name="Slide Number Placeholder 21"/>
          <p:cNvSpPr>
            <a:spLocks noGrp="1"/>
          </p:cNvSpPr>
          <p:nvPr>
            <p:ph type="sldNum" sz="quarter" idx="15"/>
          </p:nvPr>
        </p:nvSpPr>
        <p:spPr/>
        <p:txBody>
          <a:bodyPr rtlCol="0"/>
          <a:lstStyle/>
          <a:p>
            <a:fld id="{8EE64615-29B6-E34E-AA53-B75DA05CCE6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E7D7EDC-F1C4-1B40-BF84-98EDACF9E7BB}" type="datetimeFigureOut">
              <a:rPr lang="en-US" smtClean="0"/>
              <a:pPr/>
              <a:t>10/11/16</a:t>
            </a:fld>
            <a:endParaRPr lang="en-US"/>
          </a:p>
        </p:txBody>
      </p:sp>
      <p:sp>
        <p:nvSpPr>
          <p:cNvPr id="18" name="Slide Number Placeholder 17"/>
          <p:cNvSpPr>
            <a:spLocks noGrp="1"/>
          </p:cNvSpPr>
          <p:nvPr>
            <p:ph type="sldNum" sz="quarter" idx="11"/>
          </p:nvPr>
        </p:nvSpPr>
        <p:spPr/>
        <p:txBody>
          <a:bodyPr rtlCol="0"/>
          <a:lstStyle/>
          <a:p>
            <a:fld id="{8EE64615-29B6-E34E-AA53-B75DA05CCE6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7D7EDC-F1C4-1B40-BF84-98EDACF9E7BB}" type="datetimeFigureOut">
              <a:rPr lang="en-US" smtClean="0"/>
              <a:pPr/>
              <a:t>10/11/16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EE64615-29B6-E34E-AA53-B75DA05CCE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ll.stanford.edu/publication/mathematics-common-core-and-languag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marterbalancedlibrary.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nlvm.usu.edu/en/nav/grade_g_2.html" TargetMode="External"/><Relationship Id="rId4" Type="http://schemas.openxmlformats.org/officeDocument/2006/relationships/hyperlink" Target="http://www.corestandards.org/Math/" TargetMode="External"/><Relationship Id="rId5" Type="http://schemas.openxmlformats.org/officeDocument/2006/relationships/hyperlink" Target="http://www.k12.wa.us/corestandards/" TargetMode="External"/><Relationship Id="rId6" Type="http://schemas.openxmlformats.org/officeDocument/2006/relationships/hyperlink" Target="http://de.portal.airast.org/wp-content/uploads/2014/09/G8_Practice-Test-Scoring-Guide-5.14.14-Final.pdf" TargetMode="External"/><Relationship Id="rId7" Type="http://schemas.openxmlformats.org/officeDocument/2006/relationships/hyperlink" Target="http://rpdp.net/admin/images/uploads/resource_9838.pdf" TargetMode="External"/><Relationship Id="rId1" Type="http://schemas.openxmlformats.org/officeDocument/2006/relationships/slideLayout" Target="../slideLayouts/slideLayout2.xml"/><Relationship Id="rId2" Type="http://schemas.openxmlformats.org/officeDocument/2006/relationships/hyperlink" Target="http://www.readwritethink.org/professional-development/strategy-guides/using-think-pair-share-30626.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888674"/>
            <a:ext cx="6737501" cy="2430633"/>
          </a:xfrm>
        </p:spPr>
        <p:txBody>
          <a:bodyPr>
            <a:noAutofit/>
          </a:bodyPr>
          <a:lstStyle/>
          <a:p>
            <a:r>
              <a:rPr lang="en-US" sz="2600" dirty="0" smtClean="0"/>
              <a:t>Strengthen</a:t>
            </a:r>
            <a:r>
              <a:rPr lang="en-US" sz="2600" dirty="0" smtClean="0"/>
              <a:t>ing </a:t>
            </a:r>
            <a:r>
              <a:rPr lang="en-US" sz="2600" dirty="0" smtClean="0"/>
              <a:t>CCSS Content Knowledge &amp; </a:t>
            </a:r>
            <a:r>
              <a:rPr lang="en-US" sz="2600" dirty="0" smtClean="0"/>
              <a:t>Instructional Strategies</a:t>
            </a:r>
            <a:br>
              <a:rPr lang="en-US" sz="2600" dirty="0" smtClean="0"/>
            </a:br>
            <a:r>
              <a:rPr lang="en-US" sz="2600" dirty="0" smtClean="0"/>
              <a:t>Implementing </a:t>
            </a:r>
            <a:r>
              <a:rPr lang="en-US" sz="2600" dirty="0"/>
              <a:t>the 4-step </a:t>
            </a:r>
            <a:r>
              <a:rPr lang="en-US" sz="2600" dirty="0" smtClean="0"/>
              <a:t>Formative </a:t>
            </a:r>
            <a:r>
              <a:rPr lang="en-US" sz="2600" dirty="0"/>
              <a:t>A</a:t>
            </a:r>
            <a:r>
              <a:rPr lang="en-US" sz="2600" dirty="0" smtClean="0"/>
              <a:t>ssessment </a:t>
            </a:r>
            <a:r>
              <a:rPr lang="en-US" sz="2600" dirty="0"/>
              <a:t>P</a:t>
            </a:r>
            <a:r>
              <a:rPr lang="en-US" sz="2600" dirty="0" smtClean="0"/>
              <a:t>rocess </a:t>
            </a:r>
            <a:r>
              <a:rPr lang="en-US" sz="2600" dirty="0"/>
              <a:t>U</a:t>
            </a:r>
            <a:r>
              <a:rPr lang="en-US" sz="2600" dirty="0" smtClean="0"/>
              <a:t>sing</a:t>
            </a:r>
            <a:r>
              <a:rPr lang="en-US" sz="2600" dirty="0" smtClean="0"/>
              <a:t> </a:t>
            </a:r>
            <a:r>
              <a:rPr lang="en-US" sz="2600" dirty="0" smtClean="0"/>
              <a:t>Place value and Decimals (K-5)</a:t>
            </a:r>
            <a:endParaRPr lang="en-US" sz="2600" dirty="0"/>
          </a:p>
        </p:txBody>
      </p:sp>
      <p:sp>
        <p:nvSpPr>
          <p:cNvPr id="5" name="Subtitle 4"/>
          <p:cNvSpPr>
            <a:spLocks noGrp="1"/>
          </p:cNvSpPr>
          <p:nvPr>
            <p:ph type="subTitle" idx="1"/>
          </p:nvPr>
        </p:nvSpPr>
        <p:spPr>
          <a:xfrm>
            <a:off x="2209800" y="2695926"/>
            <a:ext cx="6477000" cy="440974"/>
          </a:xfrm>
        </p:spPr>
        <p:txBody>
          <a:bodyPr>
            <a:normAutofit fontScale="85000" lnSpcReduction="20000"/>
          </a:bodyPr>
          <a:lstStyle/>
          <a:p>
            <a:r>
              <a:rPr lang="en-US" sz="3200" dirty="0" smtClean="0"/>
              <a:t> </a:t>
            </a:r>
            <a:endParaRPr lang="en-US" sz="3200" dirty="0"/>
          </a:p>
        </p:txBody>
      </p:sp>
      <p:sp>
        <p:nvSpPr>
          <p:cNvPr id="7" name="TextBox 6"/>
          <p:cNvSpPr txBox="1"/>
          <p:nvPr/>
        </p:nvSpPr>
        <p:spPr>
          <a:xfrm>
            <a:off x="3175120" y="3501714"/>
            <a:ext cx="4423798" cy="1154162"/>
          </a:xfrm>
          <a:prstGeom prst="rect">
            <a:avLst/>
          </a:prstGeom>
          <a:noFill/>
        </p:spPr>
        <p:txBody>
          <a:bodyPr wrap="square" rtlCol="0">
            <a:spAutoFit/>
          </a:bodyPr>
          <a:lstStyle/>
          <a:p>
            <a:r>
              <a:rPr lang="en-US" sz="2300" dirty="0" smtClean="0"/>
              <a:t>Dr. Mei </a:t>
            </a:r>
            <a:r>
              <a:rPr lang="en-US" sz="2300" dirty="0" smtClean="0"/>
              <a:t>Zhu</a:t>
            </a:r>
          </a:p>
          <a:p>
            <a:r>
              <a:rPr lang="en-US" sz="2300" dirty="0" smtClean="0"/>
              <a:t>Pacific Lutheran University</a:t>
            </a:r>
          </a:p>
          <a:p>
            <a:r>
              <a:rPr lang="en-US" sz="2300" dirty="0" err="1" smtClean="0"/>
              <a:t>zhuma@plu.edu</a:t>
            </a:r>
            <a:endParaRPr lang="en-US" sz="2300" dirty="0" smtClean="0"/>
          </a:p>
        </p:txBody>
      </p:sp>
      <p:sp>
        <p:nvSpPr>
          <p:cNvPr id="2" name="TextBox 1"/>
          <p:cNvSpPr txBox="1"/>
          <p:nvPr/>
        </p:nvSpPr>
        <p:spPr>
          <a:xfrm>
            <a:off x="2470301" y="4992477"/>
            <a:ext cx="5128617" cy="12311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smtClean="0"/>
              <a:t>WASHINGTON STATE </a:t>
            </a:r>
          </a:p>
          <a:p>
            <a:pPr algn="ctr"/>
            <a:r>
              <a:rPr lang="en-US" dirty="0" smtClean="0"/>
              <a:t>21</a:t>
            </a:r>
            <a:r>
              <a:rPr lang="en-US" baseline="30000" dirty="0" smtClean="0"/>
              <a:t>st</a:t>
            </a:r>
            <a:r>
              <a:rPr lang="en-US" dirty="0" smtClean="0"/>
              <a:t> Century Grant</a:t>
            </a:r>
          </a:p>
          <a:p>
            <a:pPr algn="ctr"/>
            <a:r>
              <a:rPr lang="en-US" dirty="0"/>
              <a:t>Project Core/Time/Digital </a:t>
            </a:r>
            <a:endParaRPr lang="en-US" dirty="0" smtClean="0"/>
          </a:p>
          <a:p>
            <a:pPr algn="ctr"/>
            <a:r>
              <a:rPr lang="en-US" dirty="0" smtClean="0"/>
              <a:t>October 2016</a:t>
            </a:r>
            <a:endParaRPr lang="en-US" dirty="0"/>
          </a:p>
        </p:txBody>
      </p:sp>
    </p:spTree>
    <p:extLst>
      <p:ext uri="{BB962C8B-B14F-4D97-AF65-F5344CB8AC3E}">
        <p14:creationId xmlns:p14="http://schemas.microsoft.com/office/powerpoint/2010/main" val="3206688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50862"/>
          </a:xfrm>
        </p:spPr>
        <p:txBody>
          <a:bodyPr/>
          <a:lstStyle/>
          <a:p>
            <a:r>
              <a:rPr lang="en-US" dirty="0" smtClean="0"/>
              <a:t>Part 1. </a:t>
            </a:r>
            <a:r>
              <a:rPr lang="en-US" dirty="0" smtClean="0">
                <a:solidFill>
                  <a:srgbClr val="C00000"/>
                </a:solidFill>
              </a:rPr>
              <a:t>Focus, Coherence and Rigor</a:t>
            </a:r>
            <a:endParaRPr lang="en-US" dirty="0">
              <a:solidFill>
                <a:srgbClr val="C0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685800" y="825500"/>
                <a:ext cx="7937500" cy="5880100"/>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Introduce place value concept early on. </a:t>
                </a:r>
                <a:r>
                  <a:rPr lang="en-US" dirty="0" smtClean="0"/>
                  <a:t>Present a number using place value and face value.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Early grades – K-2: </a:t>
                </a:r>
                <a:r>
                  <a:rPr lang="en-US" dirty="0" smtClean="0"/>
                  <a:t>Use drawings and/or manipulatives to present numbers in term of place value.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r>
                  <a:rPr lang="en-US" dirty="0" smtClean="0">
                    <a:solidFill>
                      <a:srgbClr val="7030A0"/>
                    </a:solidFill>
                  </a:rPr>
                  <a:t>K: 16 = 10 + 6		Grade 2: 256=200+50+6</a:t>
                </a:r>
              </a:p>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rgbClr val="7030A0"/>
                    </a:solidFill>
                  </a:rPr>
                  <a:t> </a:t>
                </a:r>
                <a:r>
                  <a:rPr lang="en-US" dirty="0" smtClean="0">
                    <a:solidFill>
                      <a:srgbClr val="7030A0"/>
                    </a:solidFill>
                  </a:rPr>
                  <a:t>   1 ten + 6 units         2 hundreds+5 tens and 6 units</a:t>
                </a:r>
                <a:endParaRPr lang="en-US" dirty="0">
                  <a:solidFill>
                    <a:srgbClr val="7030A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is 1 unit.)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indent="0">
                  <a:spcBef>
                    <a:spcPts val="0"/>
                  </a:spcBef>
                  <a:buClrTx/>
                  <a:buSzTx/>
                  <a:buNone/>
                  <a:defRPr/>
                </a:pPr>
                <a:r>
                  <a:rPr lang="en-US" dirty="0" smtClean="0"/>
                  <a:t>Grade 3</a:t>
                </a:r>
                <a:r>
                  <a:rPr lang="en-US" dirty="0"/>
                  <a:t>: Introducing the base ten expanded form of whole </a:t>
                </a:r>
                <a:r>
                  <a:rPr lang="en-US" dirty="0" smtClean="0"/>
                  <a:t>number: </a:t>
                </a:r>
                <a14:m>
                  <m:oMath xmlns:m="http://schemas.openxmlformats.org/officeDocument/2006/math">
                    <m:r>
                      <a:rPr lang="en-US" i="1">
                        <a:solidFill>
                          <a:srgbClr val="7030A0"/>
                        </a:solidFill>
                        <a:latin typeface="Cambria Math" charset="0"/>
                      </a:rPr>
                      <m:t>2</m:t>
                    </m:r>
                    <m:r>
                      <a:rPr lang="en-US" b="0" i="1" smtClean="0">
                        <a:solidFill>
                          <a:srgbClr val="7030A0"/>
                        </a:solidFill>
                        <a:latin typeface="Cambria Math" charset="0"/>
                      </a:rPr>
                      <m:t>5</m:t>
                    </m:r>
                    <m:r>
                      <a:rPr lang="en-US" b="0" i="1" smtClean="0">
                        <a:solidFill>
                          <a:srgbClr val="7030A0"/>
                        </a:solidFill>
                        <a:latin typeface="+mj-lt"/>
                      </a:rPr>
                      <m:t>6=</m:t>
                    </m:r>
                    <m:r>
                      <a:rPr lang="en-US" b="0" i="1" smtClean="0">
                        <a:solidFill>
                          <a:srgbClr val="7030A0"/>
                        </a:solidFill>
                        <a:latin typeface="Cambria Math" charset="0"/>
                      </a:rPr>
                      <m:t>2</m:t>
                    </m:r>
                    <m:r>
                      <a:rPr lang="en-US" b="0" i="1" smtClean="0">
                        <a:solidFill>
                          <a:srgbClr val="7030A0"/>
                        </a:solidFill>
                        <a:latin typeface="+mj-lt"/>
                        <a:ea typeface="Cambria Math" charset="0"/>
                        <a:cs typeface="Cambria Math" charset="0"/>
                      </a:rPr>
                      <m:t>×100+</m:t>
                    </m:r>
                    <m:r>
                      <a:rPr lang="en-US" b="0" i="1" smtClean="0">
                        <a:solidFill>
                          <a:srgbClr val="7030A0"/>
                        </a:solidFill>
                        <a:latin typeface="Cambria Math" charset="0"/>
                        <a:ea typeface="Cambria Math" charset="0"/>
                        <a:cs typeface="Cambria Math" charset="0"/>
                      </a:rPr>
                      <m:t>5</m:t>
                    </m:r>
                    <m:r>
                      <a:rPr lang="en-US" b="0" i="1" smtClean="0">
                        <a:solidFill>
                          <a:srgbClr val="7030A0"/>
                        </a:solidFill>
                        <a:latin typeface="+mj-lt"/>
                        <a:ea typeface="Cambria Math" charset="0"/>
                        <a:cs typeface="Cambria Math" charset="0"/>
                      </a:rPr>
                      <m:t>×10+6</m:t>
                    </m:r>
                  </m:oMath>
                </a14:m>
                <a:endParaRPr lang="en-US" dirty="0">
                  <a:solidFill>
                    <a:srgbClr val="7030A0"/>
                  </a:solidFill>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685800" y="825500"/>
                <a:ext cx="7937500" cy="5880100"/>
              </a:xfrm>
              <a:blipFill rotWithShape="0">
                <a:blip r:embed="rId2"/>
                <a:stretch>
                  <a:fillRect l="-1229" t="-145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276" y="3733006"/>
            <a:ext cx="2612424" cy="8191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3733006"/>
            <a:ext cx="3454400" cy="204042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676" y="5095478"/>
            <a:ext cx="457200" cy="533400"/>
          </a:xfrm>
          <a:prstGeom prst="rect">
            <a:avLst/>
          </a:prstGeom>
        </p:spPr>
      </p:pic>
    </p:spTree>
    <p:extLst>
      <p:ext uri="{BB962C8B-B14F-4D97-AF65-F5344CB8AC3E}">
        <p14:creationId xmlns:p14="http://schemas.microsoft.com/office/powerpoint/2010/main" val="156284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Part 1. </a:t>
            </a:r>
            <a:r>
              <a:rPr lang="en-US" dirty="0" smtClean="0">
                <a:solidFill>
                  <a:srgbClr val="C00000"/>
                </a:solidFill>
              </a:rPr>
              <a:t>Focus, C</a:t>
            </a:r>
            <a:r>
              <a:rPr lang="en-US" dirty="0" smtClean="0">
                <a:solidFill>
                  <a:srgbClr val="C00000"/>
                </a:solidFill>
              </a:rPr>
              <a:t>oherence and Rigor</a:t>
            </a:r>
            <a:endParaRPr lang="en-US" dirty="0">
              <a:solidFill>
                <a:srgbClr val="C00000"/>
              </a:solidFill>
            </a:endParaRPr>
          </a:p>
        </p:txBody>
      </p:sp>
      <p:sp>
        <p:nvSpPr>
          <p:cNvPr id="3" name="Content Placeholder 2"/>
          <p:cNvSpPr>
            <a:spLocks noGrp="1"/>
          </p:cNvSpPr>
          <p:nvPr>
            <p:ph sz="quarter" idx="1"/>
          </p:nvPr>
        </p:nvSpPr>
        <p:spPr>
          <a:xfrm>
            <a:off x="685800" y="1143000"/>
            <a:ext cx="7658100" cy="5715000"/>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Be able to name the place value of each digit of a number, and to compare the sizes of two numbers.</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7030A0"/>
                </a:solidFill>
              </a:rPr>
              <a:t>K:  13 and 16.</a:t>
            </a:r>
            <a:endParaRPr lang="en-US" dirty="0">
              <a:solidFill>
                <a:srgbClr val="7030A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7030A0"/>
                </a:solidFill>
              </a:rPr>
              <a:t>G1: 120 and 102, 78 and 87, 93 and 95. </a:t>
            </a:r>
            <a:endParaRPr lang="en-US" dirty="0">
              <a:solidFill>
                <a:srgbClr val="7030A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7030A0"/>
                </a:solidFill>
              </a:rPr>
              <a:t>G2: </a:t>
            </a:r>
            <a:r>
              <a:rPr lang="en-US" dirty="0" smtClean="0">
                <a:solidFill>
                  <a:schemeClr val="accent1">
                    <a:lumMod val="75000"/>
                  </a:schemeClr>
                </a:solidFill>
              </a:rPr>
              <a:t>231 and 213</a:t>
            </a:r>
            <a:r>
              <a:rPr lang="en-US" dirty="0" smtClean="0">
                <a:solidFill>
                  <a:srgbClr val="7030A0"/>
                </a:solidFill>
              </a:rPr>
              <a:t>, 422 and 242, 1002 and 209.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solidFill>
                <a:srgbClr val="7030A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rgbClr val="7030A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solidFill>
                <a:srgbClr val="7030A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rgbClr val="7030A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solidFill>
                <a:srgbClr val="7030A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rgbClr val="7030A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7030A0"/>
                </a:solidFill>
              </a:rPr>
              <a:t>G3: 4951 and 5000. </a:t>
            </a:r>
            <a:endParaRPr lang="en-US" dirty="0">
              <a:solidFill>
                <a:srgbClr val="7030A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Be able to verbalize the strategy: </a:t>
            </a:r>
            <a:r>
              <a:rPr lang="en-US" sz="2200" dirty="0">
                <a:solidFill>
                  <a:srgbClr val="7030A0"/>
                </a:solidFill>
              </a:rPr>
              <a:t>c</a:t>
            </a:r>
            <a:r>
              <a:rPr lang="en-US" sz="2200" dirty="0" smtClean="0">
                <a:solidFill>
                  <a:srgbClr val="7030A0"/>
                </a:solidFill>
              </a:rPr>
              <a:t>ompare each number from the highest place value to the lowest place value. The number has the first larger face value of the same place value is the larger number. </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600" y="2806700"/>
            <a:ext cx="2654300" cy="19220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0" y="2806700"/>
            <a:ext cx="2781300" cy="1897931"/>
          </a:xfrm>
          <a:prstGeom prst="rect">
            <a:avLst/>
          </a:prstGeom>
        </p:spPr>
      </p:pic>
    </p:spTree>
    <p:extLst>
      <p:ext uri="{BB962C8B-B14F-4D97-AF65-F5344CB8AC3E}">
        <p14:creationId xmlns:p14="http://schemas.microsoft.com/office/powerpoint/2010/main" val="91068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38162"/>
          </a:xfrm>
        </p:spPr>
        <p:txBody>
          <a:bodyPr>
            <a:normAutofit fontScale="90000"/>
          </a:bodyPr>
          <a:lstStyle/>
          <a:p>
            <a:r>
              <a:rPr lang="en-US" dirty="0" smtClean="0"/>
              <a:t>Part 1</a:t>
            </a:r>
            <a:r>
              <a:rPr lang="en-US" smtClean="0"/>
              <a:t>. </a:t>
            </a:r>
            <a:r>
              <a:rPr lang="en-US" dirty="0" smtClean="0">
                <a:solidFill>
                  <a:srgbClr val="C00000"/>
                </a:solidFill>
              </a:rPr>
              <a:t>Focus Coherence and Rigor</a:t>
            </a:r>
            <a:endParaRPr lang="en-US" dirty="0">
              <a:solidFill>
                <a:srgbClr val="C00000"/>
              </a:solidFill>
            </a:endParaRPr>
          </a:p>
        </p:txBody>
      </p:sp>
      <p:sp>
        <p:nvSpPr>
          <p:cNvPr id="3" name="Content Placeholder 2"/>
          <p:cNvSpPr>
            <a:spLocks noGrp="1"/>
          </p:cNvSpPr>
          <p:nvPr>
            <p:ph sz="quarter" idx="1"/>
          </p:nvPr>
        </p:nvSpPr>
        <p:spPr>
          <a:xfrm>
            <a:off x="685800" y="1079500"/>
            <a:ext cx="7658100" cy="562610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Addition and subtraction.   </a:t>
            </a:r>
            <a:endParaRPr lang="en-US" dirty="0" smtClean="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Grades 2 &amp; 3 . Use drawings and/or manipulatives representing  place value to add and subtract. </a:t>
            </a:r>
            <a:endParaRPr lang="en-US" dirty="0" smtClean="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Grade 3. Develop algorithm</a:t>
            </a:r>
            <a:r>
              <a:rPr lang="en-US" dirty="0" smtClean="0"/>
              <a:t>s for addition and subtraction.  Common mistake: 43-26= 23. </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smtClean="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smtClean="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smtClean="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Grade 3. Proficiency in using algorithms for addition and subtraction with in 1000. </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9453" y="3699052"/>
            <a:ext cx="2304047" cy="10251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453" y="4819407"/>
            <a:ext cx="2545347" cy="755650"/>
          </a:xfrm>
          <a:prstGeom prst="rect">
            <a:avLst/>
          </a:prstGeom>
        </p:spPr>
      </p:pic>
      <p:sp>
        <p:nvSpPr>
          <p:cNvPr id="6" name="TextBox 5"/>
          <p:cNvSpPr txBox="1"/>
          <p:nvPr/>
        </p:nvSpPr>
        <p:spPr>
          <a:xfrm>
            <a:off x="457200" y="3811915"/>
            <a:ext cx="1510350" cy="923330"/>
          </a:xfrm>
          <a:prstGeom prst="rect">
            <a:avLst/>
          </a:prstGeom>
          <a:noFill/>
        </p:spPr>
        <p:txBody>
          <a:bodyPr wrap="none" rtlCol="0">
            <a:spAutoFit/>
          </a:bodyPr>
          <a:lstStyle/>
          <a:p>
            <a:r>
              <a:rPr lang="en-US" dirty="0"/>
              <a:t> </a:t>
            </a:r>
            <a:r>
              <a:rPr lang="en-US" dirty="0" smtClean="0"/>
              <a:t> tens   units</a:t>
            </a:r>
          </a:p>
          <a:p>
            <a:r>
              <a:rPr lang="en-US" dirty="0"/>
              <a:t> </a:t>
            </a:r>
            <a:r>
              <a:rPr lang="en-US" dirty="0" smtClean="0"/>
              <a:t>  4        3 </a:t>
            </a:r>
          </a:p>
          <a:p>
            <a:r>
              <a:rPr lang="en-US" u="sng" dirty="0" smtClean="0"/>
              <a:t>-  2        6</a:t>
            </a:r>
            <a:endParaRPr lang="en-US" u="sng" dirty="0"/>
          </a:p>
        </p:txBody>
      </p:sp>
      <p:sp>
        <p:nvSpPr>
          <p:cNvPr id="7" name="TextBox 6"/>
          <p:cNvSpPr txBox="1"/>
          <p:nvPr/>
        </p:nvSpPr>
        <p:spPr>
          <a:xfrm>
            <a:off x="534342" y="4728820"/>
            <a:ext cx="1095172" cy="646331"/>
          </a:xfrm>
          <a:prstGeom prst="rect">
            <a:avLst/>
          </a:prstGeom>
          <a:noFill/>
        </p:spPr>
        <p:txBody>
          <a:bodyPr wrap="none" rtlCol="0">
            <a:spAutoFit/>
          </a:bodyPr>
          <a:lstStyle/>
          <a:p>
            <a:r>
              <a:rPr lang="en-US" dirty="0" smtClean="0"/>
              <a:t>  3      13</a:t>
            </a:r>
          </a:p>
          <a:p>
            <a:r>
              <a:rPr lang="en-US" u="sng" dirty="0" smtClean="0"/>
              <a:t>- 2        6</a:t>
            </a:r>
          </a:p>
        </p:txBody>
      </p:sp>
      <p:sp>
        <p:nvSpPr>
          <p:cNvPr id="8" name="TextBox 7"/>
          <p:cNvSpPr txBox="1"/>
          <p:nvPr/>
        </p:nvSpPr>
        <p:spPr>
          <a:xfrm>
            <a:off x="457200" y="5374908"/>
            <a:ext cx="1157689" cy="369332"/>
          </a:xfrm>
          <a:prstGeom prst="rect">
            <a:avLst/>
          </a:prstGeom>
          <a:noFill/>
        </p:spPr>
        <p:txBody>
          <a:bodyPr wrap="none" rtlCol="0">
            <a:spAutoFit/>
          </a:bodyPr>
          <a:lstStyle/>
          <a:p>
            <a:r>
              <a:rPr lang="en-US" dirty="0" smtClean="0"/>
              <a:t>= 1        7</a:t>
            </a:r>
            <a:endParaRPr lang="en-US" dirty="0"/>
          </a:p>
        </p:txBody>
      </p:sp>
      <p:sp>
        <p:nvSpPr>
          <p:cNvPr id="9" name="TextBox 8"/>
          <p:cNvSpPr txBox="1"/>
          <p:nvPr/>
        </p:nvSpPr>
        <p:spPr>
          <a:xfrm>
            <a:off x="1858114" y="3988410"/>
            <a:ext cx="2438399" cy="784830"/>
          </a:xfrm>
          <a:prstGeom prst="rect">
            <a:avLst/>
          </a:prstGeom>
          <a:noFill/>
        </p:spPr>
        <p:txBody>
          <a:bodyPr wrap="square" rtlCol="0">
            <a:spAutoFit/>
          </a:bodyPr>
          <a:lstStyle/>
          <a:p>
            <a:r>
              <a:rPr lang="en-US" sz="1500" dirty="0" smtClean="0">
                <a:solidFill>
                  <a:schemeClr val="accent1"/>
                </a:solidFill>
              </a:rPr>
              <a:t>Line each digit up in the correct place value column</a:t>
            </a:r>
            <a:endParaRPr lang="en-US" sz="1500" dirty="0">
              <a:solidFill>
                <a:schemeClr val="accent1"/>
              </a:solidFill>
            </a:endParaRPr>
          </a:p>
        </p:txBody>
      </p:sp>
      <p:sp>
        <p:nvSpPr>
          <p:cNvPr id="10" name="TextBox 9"/>
          <p:cNvSpPr txBox="1"/>
          <p:nvPr/>
        </p:nvSpPr>
        <p:spPr>
          <a:xfrm>
            <a:off x="1780972" y="4718035"/>
            <a:ext cx="2641600" cy="553998"/>
          </a:xfrm>
          <a:prstGeom prst="rect">
            <a:avLst/>
          </a:prstGeom>
          <a:noFill/>
        </p:spPr>
        <p:txBody>
          <a:bodyPr wrap="square" rtlCol="0">
            <a:spAutoFit/>
          </a:bodyPr>
          <a:lstStyle/>
          <a:p>
            <a:r>
              <a:rPr lang="en-US" sz="1500" dirty="0" smtClean="0">
                <a:solidFill>
                  <a:schemeClr val="accent1"/>
                </a:solidFill>
              </a:rPr>
              <a:t>Start from the lowest place value, 3&lt;6, regroup</a:t>
            </a:r>
            <a:endParaRPr lang="en-US" sz="1500" dirty="0">
              <a:solidFill>
                <a:schemeClr val="accent1"/>
              </a:solidFill>
            </a:endParaRPr>
          </a:p>
        </p:txBody>
      </p:sp>
    </p:spTree>
    <p:extLst>
      <p:ext uri="{BB962C8B-B14F-4D97-AF65-F5344CB8AC3E}">
        <p14:creationId xmlns:p14="http://schemas.microsoft.com/office/powerpoint/2010/main" val="1335963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98462"/>
          </a:xfrm>
        </p:spPr>
        <p:txBody>
          <a:bodyPr>
            <a:normAutofit fontScale="90000"/>
          </a:bodyPr>
          <a:lstStyle/>
          <a:p>
            <a:r>
              <a:rPr lang="en-US" dirty="0" smtClean="0"/>
              <a:t>Part 1. </a:t>
            </a:r>
            <a:r>
              <a:rPr lang="en-US" dirty="0" smtClean="0">
                <a:solidFill>
                  <a:srgbClr val="C00000"/>
                </a:solidFill>
              </a:rPr>
              <a:t>focus, Coherence and Rigor</a:t>
            </a:r>
            <a:endParaRPr lang="en-US" dirty="0">
              <a:solidFill>
                <a:srgbClr val="C0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685800" y="787400"/>
                <a:ext cx="7658100" cy="585470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Multiplication. </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Grade 3: Be able to rationalize the result of 10</a:t>
                </a:r>
                <a14:m>
                  <m:oMath xmlns:m="http://schemas.openxmlformats.org/officeDocument/2006/math">
                    <m:r>
                      <a:rPr lang="en-US" i="1" smtClean="0">
                        <a:latin typeface="Cambria Math" charset="0"/>
                        <a:ea typeface="Cambria Math" charset="0"/>
                        <a:cs typeface="Cambria Math" charset="0"/>
                      </a:rPr>
                      <m:t>×</m:t>
                    </m:r>
                  </m:oMath>
                </a14:m>
                <a:r>
                  <a:rPr lang="en-US" dirty="0" smtClean="0"/>
                  <a:t>10, 30</a:t>
                </a:r>
                <a14:m>
                  <m:oMath xmlns:m="http://schemas.openxmlformats.org/officeDocument/2006/math">
                    <m:r>
                      <a:rPr lang="en-US" i="1" smtClean="0">
                        <a:latin typeface="Cambria Math" charset="0"/>
                        <a:ea typeface="Cambria Math" charset="0"/>
                        <a:cs typeface="Cambria Math" charset="0"/>
                      </a:rPr>
                      <m:t>×</m:t>
                    </m:r>
                  </m:oMath>
                </a14:m>
                <a:r>
                  <a:rPr lang="en-US" dirty="0" smtClean="0"/>
                  <a:t>10, 100</a:t>
                </a:r>
                <a14:m>
                  <m:oMath xmlns:m="http://schemas.openxmlformats.org/officeDocument/2006/math">
                    <m:r>
                      <a:rPr lang="en-US" i="1" smtClean="0">
                        <a:latin typeface="Cambria Math" charset="0"/>
                        <a:ea typeface="Cambria Math" charset="0"/>
                        <a:cs typeface="Cambria Math" charset="0"/>
                      </a:rPr>
                      <m:t>×</m:t>
                    </m:r>
                  </m:oMath>
                </a14:m>
                <a:r>
                  <a:rPr lang="en-US" dirty="0" smtClean="0"/>
                  <a:t>10, 2</a:t>
                </a:r>
                <a14:m>
                  <m:oMath xmlns:m="http://schemas.openxmlformats.org/officeDocument/2006/math">
                    <m:r>
                      <a:rPr lang="en-US" i="1" smtClean="0">
                        <a:latin typeface="Cambria Math" charset="0"/>
                        <a:ea typeface="Cambria Math" charset="0"/>
                        <a:cs typeface="Cambria Math" charset="0"/>
                      </a:rPr>
                      <m:t>×</m:t>
                    </m:r>
                  </m:oMath>
                </a14:m>
                <a:r>
                  <a:rPr lang="en-US" dirty="0" smtClean="0"/>
                  <a:t>100 etc.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b="0" i="1" dirty="0" smtClean="0">
                  <a:latin typeface="Cambria Math" charset="0"/>
                </a:endParaRPr>
              </a:p>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b="0" i="1" smtClean="0">
                        <a:solidFill>
                          <a:srgbClr val="7030A0"/>
                        </a:solidFill>
                        <a:latin typeface="+mj-lt"/>
                      </a:rPr>
                      <m:t>10.</m:t>
                    </m:r>
                    <m:r>
                      <a:rPr lang="en-US" sz="2200" b="0" i="1" smtClean="0">
                        <a:solidFill>
                          <a:srgbClr val="7030A0"/>
                        </a:solidFill>
                        <a:latin typeface="+mj-lt"/>
                        <a:ea typeface="Cambria Math" charset="0"/>
                        <a:cs typeface="Cambria Math" charset="0"/>
                      </a:rPr>
                      <m:t>×10=100.</m:t>
                    </m:r>
                  </m:oMath>
                </a14:m>
                <a:r>
                  <a:rPr lang="en-US" sz="2200" dirty="0" smtClean="0">
                    <a:solidFill>
                      <a:srgbClr val="7030A0"/>
                    </a:solidFill>
                    <a:latin typeface="+mj-lt"/>
                  </a:rPr>
                  <a:t>    </a:t>
                </a:r>
                <a14:m>
                  <m:oMath xmlns:m="http://schemas.openxmlformats.org/officeDocument/2006/math">
                    <m:r>
                      <a:rPr lang="en-US" sz="2200" b="0" i="1" dirty="0" smtClean="0">
                        <a:solidFill>
                          <a:srgbClr val="7030A0"/>
                        </a:solidFill>
                        <a:latin typeface="+mj-lt"/>
                      </a:rPr>
                      <m:t>30.</m:t>
                    </m:r>
                    <m:r>
                      <a:rPr lang="en-US" sz="2200" b="0" i="1" dirty="0" smtClean="0">
                        <a:solidFill>
                          <a:srgbClr val="7030A0"/>
                        </a:solidFill>
                        <a:latin typeface="+mj-lt"/>
                        <a:ea typeface="Cambria Math" charset="0"/>
                        <a:cs typeface="Cambria Math" charset="0"/>
                      </a:rPr>
                      <m:t>×10=300.  </m:t>
                    </m:r>
                  </m:oMath>
                </a14:m>
                <a:r>
                  <a:rPr lang="en-US" sz="2200" b="0" dirty="0" smtClean="0">
                    <a:solidFill>
                      <a:srgbClr val="7030A0"/>
                    </a:solidFill>
                    <a:latin typeface="+mj-lt"/>
                    <a:ea typeface="Cambria Math" charset="0"/>
                    <a:cs typeface="Cambria Math" charset="0"/>
                  </a:rPr>
                  <a:t>          </a:t>
                </a:r>
                <a14:m>
                  <m:oMath xmlns:m="http://schemas.openxmlformats.org/officeDocument/2006/math">
                    <m:r>
                      <a:rPr lang="en-US" sz="2200" b="0" i="1" dirty="0" smtClean="0">
                        <a:solidFill>
                          <a:srgbClr val="7030A0"/>
                        </a:solidFill>
                        <a:latin typeface="+mj-lt"/>
                        <a:ea typeface="Cambria Math" charset="0"/>
                        <a:cs typeface="Cambria Math" charset="0"/>
                      </a:rPr>
                      <m:t>100.×10=1000.</m:t>
                    </m:r>
                  </m:oMath>
                </a14:m>
                <a:endParaRPr lang="en-US" sz="2200" b="0" dirty="0" smtClean="0">
                  <a:solidFill>
                    <a:srgbClr val="7030A0"/>
                  </a:solidFill>
                  <a:latin typeface="+mj-lt"/>
                  <a:ea typeface="Cambria Math" charset="0"/>
                  <a:cs typeface="Cambria Math"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200" b="0" dirty="0" smtClean="0">
                  <a:solidFill>
                    <a:srgbClr val="7030A0"/>
                  </a:solidFill>
                  <a:latin typeface="+mj-lt"/>
                  <a:ea typeface="Cambria Math" charset="0"/>
                  <a:cs typeface="Cambria Math" charset="0"/>
                </a:endParaRPr>
              </a:p>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200" b="0" i="1" smtClean="0">
                        <a:solidFill>
                          <a:srgbClr val="7030A0"/>
                        </a:solidFill>
                        <a:latin typeface="+mj-lt"/>
                        <a:ea typeface="Cambria Math" charset="0"/>
                        <a:cs typeface="Cambria Math" charset="0"/>
                      </a:rPr>
                      <m:t>2.×100=200.</m:t>
                    </m:r>
                  </m:oMath>
                </a14:m>
                <a:r>
                  <a:rPr lang="en-US" sz="2200" b="0" dirty="0" smtClean="0">
                    <a:solidFill>
                      <a:srgbClr val="7030A0"/>
                    </a:solidFill>
                    <a:latin typeface="+mj-lt"/>
                    <a:ea typeface="Cambria Math" charset="0"/>
                    <a:cs typeface="Cambria Math" charset="0"/>
                  </a:rPr>
                  <a:t>,    </a:t>
                </a:r>
                <a14:m>
                  <m:oMath xmlns:m="http://schemas.openxmlformats.org/officeDocument/2006/math">
                    <m:r>
                      <a:rPr lang="en-US" sz="2200" b="0" i="1" dirty="0" smtClean="0">
                        <a:solidFill>
                          <a:srgbClr val="7030A0"/>
                        </a:solidFill>
                        <a:latin typeface="+mj-lt"/>
                        <a:ea typeface="Cambria Math" charset="0"/>
                        <a:cs typeface="Cambria Math" charset="0"/>
                      </a:rPr>
                      <m:t>12.×100=1200,    123.×100=123000.</m:t>
                    </m:r>
                  </m:oMath>
                </a14:m>
                <a:endParaRPr lang="en-US" sz="2200" b="0" dirty="0" smtClean="0">
                  <a:solidFill>
                    <a:srgbClr val="7030A0"/>
                  </a:solidFill>
                  <a:latin typeface="+mj-lt"/>
                  <a:ea typeface="Cambria Math" charset="0"/>
                  <a:cs typeface="Cambria Math"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200" dirty="0">
                  <a:solidFill>
                    <a:srgbClr val="7030A0"/>
                  </a:solidFill>
                  <a:latin typeface="+mj-lt"/>
                  <a:ea typeface="Cambria Math" charset="0"/>
                  <a:cs typeface="Cambria Math"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b="0" dirty="0" smtClean="0">
                    <a:latin typeface="+mj-lt"/>
                    <a:ea typeface="Cambria Math" charset="0"/>
                    <a:cs typeface="Cambria Math" charset="0"/>
                  </a:rPr>
                  <a:t>When a number is multiplied by 10, every digit of that number is going up </a:t>
                </a:r>
                <a:r>
                  <a:rPr lang="en-US" sz="1800" dirty="0" smtClean="0">
                    <a:latin typeface="+mj-lt"/>
                    <a:ea typeface="Cambria Math" charset="0"/>
                    <a:cs typeface="Cambria Math" charset="0"/>
                  </a:rPr>
                  <a:t>one</a:t>
                </a:r>
                <a:r>
                  <a:rPr lang="en-US" sz="1800" b="0" dirty="0" smtClean="0">
                    <a:latin typeface="+mj-lt"/>
                    <a:ea typeface="Cambria Math" charset="0"/>
                    <a:cs typeface="Cambria Math" charset="0"/>
                  </a:rPr>
                  <a:t> place value (moving the decimal to the right by 1 digit).</a:t>
                </a:r>
              </a:p>
              <a:p>
                <a:pPr marL="0" indent="0">
                  <a:spcBef>
                    <a:spcPts val="0"/>
                  </a:spcBef>
                  <a:buClrTx/>
                  <a:buSzTx/>
                  <a:buNone/>
                  <a:defRPr/>
                </a:pPr>
                <a:r>
                  <a:rPr lang="en-US" sz="1800" dirty="0" smtClean="0">
                    <a:ea typeface="Cambria Math" charset="0"/>
                    <a:cs typeface="Cambria Math" charset="0"/>
                  </a:rPr>
                  <a:t>When </a:t>
                </a:r>
                <a:r>
                  <a:rPr lang="en-US" sz="1800" dirty="0">
                    <a:ea typeface="Cambria Math" charset="0"/>
                    <a:cs typeface="Cambria Math" charset="0"/>
                  </a:rPr>
                  <a:t>a number is multiplied by </a:t>
                </a:r>
                <a:r>
                  <a:rPr lang="en-US" sz="1800" dirty="0" smtClean="0">
                    <a:ea typeface="Cambria Math" charset="0"/>
                    <a:cs typeface="Cambria Math" charset="0"/>
                  </a:rPr>
                  <a:t>100, </a:t>
                </a:r>
                <a:r>
                  <a:rPr lang="en-US" sz="1800" dirty="0">
                    <a:ea typeface="Cambria Math" charset="0"/>
                    <a:cs typeface="Cambria Math" charset="0"/>
                  </a:rPr>
                  <a:t>every digit of that number is going </a:t>
                </a:r>
                <a:r>
                  <a:rPr lang="en-US" sz="1800" dirty="0" smtClean="0">
                    <a:ea typeface="Cambria Math" charset="0"/>
                    <a:cs typeface="Cambria Math" charset="0"/>
                  </a:rPr>
                  <a:t>up two place </a:t>
                </a:r>
                <a:r>
                  <a:rPr lang="en-US" sz="1800" dirty="0">
                    <a:ea typeface="Cambria Math" charset="0"/>
                    <a:cs typeface="Cambria Math" charset="0"/>
                  </a:rPr>
                  <a:t>value (moving the decimal to the right by </a:t>
                </a:r>
                <a:r>
                  <a:rPr lang="en-US" sz="1800" dirty="0" smtClean="0">
                    <a:ea typeface="Cambria Math" charset="0"/>
                    <a:cs typeface="Cambria Math" charset="0"/>
                  </a:rPr>
                  <a:t>2 digits).</a:t>
                </a:r>
                <a:endParaRPr lang="en-US" sz="1800" dirty="0">
                  <a:ea typeface="Cambria Math" charset="0"/>
                  <a:cs typeface="Cambria Math"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b="0" dirty="0" smtClean="0">
                  <a:latin typeface="+mj-lt"/>
                  <a:ea typeface="Cambria Math" charset="0"/>
                  <a:cs typeface="Cambria Math" charset="0"/>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685800" y="787400"/>
                <a:ext cx="7658100" cy="5854700"/>
              </a:xfrm>
              <a:blipFill rotWithShape="0">
                <a:blip r:embed="rId2"/>
                <a:stretch>
                  <a:fillRect l="-1274" t="-832"/>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885950"/>
            <a:ext cx="1524000" cy="1828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900" y="2044700"/>
            <a:ext cx="4013200" cy="1422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0200" y="1854200"/>
            <a:ext cx="1663700" cy="1803400"/>
          </a:xfrm>
          <a:prstGeom prst="rect">
            <a:avLst/>
          </a:prstGeom>
        </p:spPr>
      </p:pic>
    </p:spTree>
    <p:extLst>
      <p:ext uri="{BB962C8B-B14F-4D97-AF65-F5344CB8AC3E}">
        <p14:creationId xmlns:p14="http://schemas.microsoft.com/office/powerpoint/2010/main" val="83855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25462"/>
          </a:xfrm>
        </p:spPr>
        <p:txBody>
          <a:bodyPr>
            <a:normAutofit fontScale="90000"/>
          </a:bodyPr>
          <a:lstStyle/>
          <a:p>
            <a:r>
              <a:rPr lang="en-US" dirty="0" smtClean="0"/>
              <a:t>Part 1. </a:t>
            </a:r>
            <a:r>
              <a:rPr lang="en-US" dirty="0" smtClean="0">
                <a:solidFill>
                  <a:srgbClr val="C00000"/>
                </a:solidFill>
              </a:rPr>
              <a:t>focus, Coherence and Rigor</a:t>
            </a:r>
            <a:endParaRPr lang="en-US" dirty="0">
              <a:solidFill>
                <a:srgbClr val="C00000"/>
              </a:solidFill>
            </a:endParaRPr>
          </a:p>
        </p:txBody>
      </p:sp>
      <p:sp>
        <p:nvSpPr>
          <p:cNvPr id="3" name="Content Placeholder 2"/>
          <p:cNvSpPr>
            <a:spLocks noGrp="1"/>
          </p:cNvSpPr>
          <p:nvPr>
            <p:ph sz="quarter" idx="1"/>
          </p:nvPr>
        </p:nvSpPr>
        <p:spPr>
          <a:xfrm>
            <a:off x="685800" y="1612900"/>
            <a:ext cx="7658100" cy="4089400"/>
          </a:xfrm>
        </p:spPr>
        <p:txBody>
          <a:bodyPr>
            <a:normAutofit/>
          </a:bodyPr>
          <a:lstStyle/>
          <a:p>
            <a:pPr marL="0" indent="0">
              <a:buNone/>
            </a:pPr>
            <a:r>
              <a:rPr lang="en-US" dirty="0" smtClean="0">
                <a:solidFill>
                  <a:schemeClr val="dk1"/>
                </a:solidFill>
              </a:rPr>
              <a:t>Grade 4. </a:t>
            </a:r>
          </a:p>
          <a:p>
            <a:r>
              <a:rPr lang="en-US" dirty="0" smtClean="0">
                <a:solidFill>
                  <a:schemeClr val="dk1"/>
                </a:solidFill>
              </a:rPr>
              <a:t>Use </a:t>
            </a:r>
            <a:r>
              <a:rPr lang="en-US" dirty="0">
                <a:solidFill>
                  <a:schemeClr val="dk1"/>
                </a:solidFill>
              </a:rPr>
              <a:t>place value understanding and properties of operations to perform multi-digit arithmetic: add, subtract/divide up to 4 </a:t>
            </a:r>
            <a:r>
              <a:rPr lang="en-US" dirty="0" smtClean="0">
                <a:solidFill>
                  <a:schemeClr val="dk1"/>
                </a:solidFill>
              </a:rPr>
              <a:t>digits. </a:t>
            </a:r>
          </a:p>
          <a:p>
            <a:r>
              <a:rPr lang="en-US" dirty="0"/>
              <a:t>Generalize place value understanding for multiple digit of numbers.</a:t>
            </a:r>
            <a:r>
              <a:rPr lang="en-US" dirty="0">
                <a:solidFill>
                  <a:schemeClr val="dk1"/>
                </a:solidFill>
              </a:rPr>
              <a:t> Use decimal notation for fractions with denominators 10 or 100. </a:t>
            </a:r>
            <a:r>
              <a:rPr lang="en-US" i="1" dirty="0">
                <a:solidFill>
                  <a:schemeClr val="dk1"/>
                </a:solidFill>
              </a:rPr>
              <a:t>For example, rewrite 0.62 as 62/100. </a:t>
            </a:r>
            <a:endParaRPr lang="en-US" i="1" dirty="0" smtClean="0">
              <a:solidFill>
                <a:schemeClr val="dk1"/>
              </a:solidFill>
            </a:endParaRPr>
          </a:p>
          <a:p>
            <a:r>
              <a:rPr lang="en-US" dirty="0" smtClean="0">
                <a:solidFill>
                  <a:schemeClr val="dk1"/>
                </a:solidFill>
              </a:rPr>
              <a:t>Compare </a:t>
            </a:r>
            <a:r>
              <a:rPr lang="en-US" dirty="0">
                <a:solidFill>
                  <a:schemeClr val="dk1"/>
                </a:solidFill>
              </a:rPr>
              <a:t>two decimals to hundredths by reasoning about their size. </a:t>
            </a:r>
            <a:endParaRPr lang="en-US" dirty="0"/>
          </a:p>
          <a:p>
            <a:endParaRPr lang="en-US" dirty="0">
              <a:solidFill>
                <a:schemeClr val="dk1"/>
              </a:solidFill>
            </a:endParaRPr>
          </a:p>
        </p:txBody>
      </p:sp>
    </p:spTree>
    <p:extLst>
      <p:ext uri="{BB962C8B-B14F-4D97-AF65-F5344CB8AC3E}">
        <p14:creationId xmlns:p14="http://schemas.microsoft.com/office/powerpoint/2010/main" val="1893504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25462"/>
          </a:xfrm>
        </p:spPr>
        <p:txBody>
          <a:bodyPr>
            <a:normAutofit fontScale="90000"/>
          </a:bodyPr>
          <a:lstStyle/>
          <a:p>
            <a:r>
              <a:rPr lang="en-US" dirty="0" smtClean="0"/>
              <a:t>Part 1. </a:t>
            </a:r>
            <a:r>
              <a:rPr lang="en-US" dirty="0" smtClean="0">
                <a:solidFill>
                  <a:srgbClr val="C00000"/>
                </a:solidFill>
              </a:rPr>
              <a:t>focus, Coherence and Rigor</a:t>
            </a:r>
            <a:endParaRPr lang="en-US" dirty="0">
              <a:solidFill>
                <a:srgbClr val="C0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685800" y="1054100"/>
                <a:ext cx="7658100" cy="5372100"/>
              </a:xfrm>
            </p:spPr>
            <p:txBody>
              <a:bodyPr>
                <a:normAutofit lnSpcReduction="10000"/>
              </a:bodyPr>
              <a:lstStyle/>
              <a:p>
                <a:pPr marL="0" indent="0">
                  <a:buNone/>
                </a:pPr>
                <a:r>
                  <a:rPr lang="en-US" dirty="0" smtClean="0">
                    <a:solidFill>
                      <a:schemeClr val="dk1"/>
                    </a:solidFill>
                  </a:rPr>
                  <a:t>Multiple ways of representing decimals. </a:t>
                </a:r>
              </a:p>
              <a:p>
                <a:pPr marL="0" indent="0">
                  <a:buNone/>
                </a:pPr>
                <a:endParaRPr lang="en-US" b="0" i="1" dirty="0" smtClean="0">
                  <a:solidFill>
                    <a:schemeClr val="dk1"/>
                  </a:solidFill>
                  <a:latin typeface="Cambria Math" charset="0"/>
                </a:endParaRPr>
              </a:p>
              <a:p>
                <a:pPr marL="0" indent="0">
                  <a:buNone/>
                </a:pPr>
                <a:r>
                  <a:rPr lang="en-US" b="0" i="1" dirty="0" smtClean="0">
                    <a:solidFill>
                      <a:schemeClr val="dk1"/>
                    </a:solidFill>
                    <a:latin typeface="Cambria Math" charset="0"/>
                  </a:rPr>
                  <a:t>This flat is 1 unit.  </a:t>
                </a:r>
                <a:r>
                  <a:rPr lang="en-US" dirty="0" smtClean="0"/>
                  <a:t>Shade </a:t>
                </a:r>
                <a14:m>
                  <m:oMath xmlns:m="http://schemas.openxmlformats.org/officeDocument/2006/math">
                    <m:f>
                      <m:fPr>
                        <m:ctrlPr>
                          <a:rPr lang="bg-BG" i="1">
                            <a:latin typeface="Cambria Math" charset="0"/>
                          </a:rPr>
                        </m:ctrlPr>
                      </m:fPr>
                      <m:num>
                        <m:r>
                          <a:rPr lang="en-US" i="1">
                            <a:latin typeface="Cambria Math" charset="0"/>
                          </a:rPr>
                          <m:t>1</m:t>
                        </m:r>
                      </m:num>
                      <m:den>
                        <m:r>
                          <a:rPr lang="en-US" i="1">
                            <a:latin typeface="Cambria Math" charset="0"/>
                          </a:rPr>
                          <m:t>10</m:t>
                        </m:r>
                      </m:den>
                    </m:f>
                    <m:r>
                      <a:rPr lang="en-US" i="1">
                        <a:latin typeface="Cambria Math" charset="0"/>
                      </a:rPr>
                      <m:t>, </m:t>
                    </m:r>
                    <m:f>
                      <m:fPr>
                        <m:ctrlPr>
                          <a:rPr lang="bg-BG" i="1">
                            <a:latin typeface="Cambria Math" charset="0"/>
                          </a:rPr>
                        </m:ctrlPr>
                      </m:fPr>
                      <m:num>
                        <m:r>
                          <a:rPr lang="en-US" i="1">
                            <a:latin typeface="Cambria Math" charset="0"/>
                          </a:rPr>
                          <m:t>1</m:t>
                        </m:r>
                      </m:num>
                      <m:den>
                        <m:r>
                          <a:rPr lang="en-US" i="1">
                            <a:latin typeface="Cambria Math" charset="0"/>
                          </a:rPr>
                          <m:t>100</m:t>
                        </m:r>
                      </m:den>
                    </m:f>
                    <m:r>
                      <a:rPr lang="en-US" i="1">
                        <a:latin typeface="Cambria Math" charset="0"/>
                      </a:rPr>
                      <m:t>, </m:t>
                    </m:r>
                    <m:f>
                      <m:fPr>
                        <m:ctrlPr>
                          <a:rPr lang="bg-BG" i="1">
                            <a:latin typeface="Cambria Math" charset="0"/>
                          </a:rPr>
                        </m:ctrlPr>
                      </m:fPr>
                      <m:num>
                        <m:r>
                          <a:rPr lang="en-US" i="1">
                            <a:latin typeface="Cambria Math" charset="0"/>
                          </a:rPr>
                          <m:t>62</m:t>
                        </m:r>
                      </m:num>
                      <m:den>
                        <m:r>
                          <a:rPr lang="en-US" i="1">
                            <a:latin typeface="Cambria Math" charset="0"/>
                          </a:rPr>
                          <m:t>100</m:t>
                        </m:r>
                      </m:den>
                    </m:f>
                  </m:oMath>
                </a14:m>
                <a:r>
                  <a:rPr lang="en-US" dirty="0" smtClean="0"/>
                  <a:t>.</a:t>
                </a:r>
                <a:endParaRPr lang="en-US" dirty="0"/>
              </a:p>
              <a:p>
                <a:pPr marL="0" indent="0">
                  <a:buNone/>
                </a:pPr>
                <a:endParaRPr lang="en-US" b="0" i="1" dirty="0" smtClean="0">
                  <a:solidFill>
                    <a:schemeClr val="dk1"/>
                  </a:solidFill>
                  <a:latin typeface="Cambria Math" charset="0"/>
                </a:endParaRPr>
              </a:p>
              <a:p>
                <a:pPr marL="0" indent="0">
                  <a:buNone/>
                </a:pPr>
                <a:endParaRPr lang="en-US" b="0" i="1" dirty="0" smtClean="0">
                  <a:solidFill>
                    <a:schemeClr val="dk1"/>
                  </a:solidFill>
                  <a:latin typeface="Cambria Math" charset="0"/>
                </a:endParaRPr>
              </a:p>
              <a:p>
                <a:pPr marL="0" indent="0">
                  <a:buNone/>
                </a:pPr>
                <a14:m>
                  <m:oMath xmlns:m="http://schemas.openxmlformats.org/officeDocument/2006/math">
                    <m:r>
                      <a:rPr lang="en-US" b="0" i="1" smtClean="0">
                        <a:solidFill>
                          <a:schemeClr val="dk1"/>
                        </a:solidFill>
                        <a:latin typeface="Cambria Math" charset="0"/>
                      </a:rPr>
                      <m:t>0.62=         </m:t>
                    </m:r>
                    <m:f>
                      <m:fPr>
                        <m:ctrlPr>
                          <a:rPr lang="bg-BG" b="0" i="1" smtClean="0">
                            <a:solidFill>
                              <a:schemeClr val="dk1"/>
                            </a:solidFill>
                            <a:latin typeface="Cambria Math" charset="0"/>
                          </a:rPr>
                        </m:ctrlPr>
                      </m:fPr>
                      <m:num>
                        <m:r>
                          <a:rPr lang="en-US" b="0" i="1" smtClean="0">
                            <a:solidFill>
                              <a:schemeClr val="dk1"/>
                            </a:solidFill>
                            <a:latin typeface="Cambria Math" charset="0"/>
                          </a:rPr>
                          <m:t>62</m:t>
                        </m:r>
                      </m:num>
                      <m:den>
                        <m:r>
                          <a:rPr lang="en-US" b="0" i="1" smtClean="0">
                            <a:solidFill>
                              <a:schemeClr val="dk1"/>
                            </a:solidFill>
                            <a:latin typeface="Cambria Math" charset="0"/>
                          </a:rPr>
                          <m:t>100</m:t>
                        </m:r>
                      </m:den>
                    </m:f>
                  </m:oMath>
                </a14:m>
                <a:r>
                  <a:rPr lang="en-US" dirty="0" smtClean="0">
                    <a:solidFill>
                      <a:schemeClr val="dk1"/>
                    </a:solidFill>
                  </a:rPr>
                  <a:t>      =         </a:t>
                </a:r>
                <a14:m>
                  <m:oMath xmlns:m="http://schemas.openxmlformats.org/officeDocument/2006/math">
                    <m:f>
                      <m:fPr>
                        <m:ctrlPr>
                          <a:rPr lang="bg-BG" i="1" dirty="0" smtClean="0">
                            <a:solidFill>
                              <a:schemeClr val="dk1"/>
                            </a:solidFill>
                            <a:latin typeface="Cambria Math" charset="0"/>
                          </a:rPr>
                        </m:ctrlPr>
                      </m:fPr>
                      <m:num>
                        <m:r>
                          <a:rPr lang="en-US" b="0" i="1" dirty="0" smtClean="0">
                            <a:solidFill>
                              <a:schemeClr val="dk1"/>
                            </a:solidFill>
                            <a:latin typeface="Cambria Math" charset="0"/>
                          </a:rPr>
                          <m:t>6</m:t>
                        </m:r>
                      </m:num>
                      <m:den>
                        <m:r>
                          <a:rPr lang="en-US" b="0" i="1" dirty="0" smtClean="0">
                            <a:solidFill>
                              <a:schemeClr val="dk1"/>
                            </a:solidFill>
                            <a:latin typeface="Cambria Math" charset="0"/>
                          </a:rPr>
                          <m:t>10</m:t>
                        </m:r>
                      </m:den>
                    </m:f>
                    <m:r>
                      <a:rPr lang="en-US" b="0" i="1" dirty="0" smtClean="0">
                        <a:solidFill>
                          <a:schemeClr val="dk1"/>
                        </a:solidFill>
                        <a:latin typeface="Cambria Math" charset="0"/>
                      </a:rPr>
                      <m:t>  +    </m:t>
                    </m:r>
                    <m:f>
                      <m:fPr>
                        <m:ctrlPr>
                          <a:rPr lang="bg-BG" i="1" dirty="0" smtClean="0">
                            <a:solidFill>
                              <a:schemeClr val="dk1"/>
                            </a:solidFill>
                            <a:latin typeface="Cambria Math" charset="0"/>
                          </a:rPr>
                        </m:ctrlPr>
                      </m:fPr>
                      <m:num>
                        <m:r>
                          <a:rPr lang="en-US" b="0" i="1" dirty="0" smtClean="0">
                            <a:solidFill>
                              <a:schemeClr val="dk1"/>
                            </a:solidFill>
                            <a:latin typeface="Cambria Math" charset="0"/>
                          </a:rPr>
                          <m:t>2</m:t>
                        </m:r>
                      </m:num>
                      <m:den>
                        <m:r>
                          <a:rPr lang="en-US" b="0" i="1" dirty="0" smtClean="0">
                            <a:solidFill>
                              <a:schemeClr val="dk1"/>
                            </a:solidFill>
                            <a:latin typeface="Cambria Math" charset="0"/>
                          </a:rPr>
                          <m:t>100</m:t>
                        </m:r>
                      </m:den>
                    </m:f>
                  </m:oMath>
                </a14:m>
                <a:r>
                  <a:rPr lang="en-US" dirty="0" smtClean="0">
                    <a:solidFill>
                      <a:schemeClr val="dk1"/>
                    </a:solidFill>
                  </a:rPr>
                  <a:t> </a:t>
                </a:r>
              </a:p>
              <a:p>
                <a:pPr marL="0" indent="0">
                  <a:buNone/>
                </a:pPr>
                <a:r>
                  <a:rPr lang="en-US" dirty="0">
                    <a:solidFill>
                      <a:schemeClr val="dk1"/>
                    </a:solidFill>
                  </a:rPr>
                  <a:t> </a:t>
                </a:r>
                <a:r>
                  <a:rPr lang="en-US" dirty="0" smtClean="0">
                    <a:solidFill>
                      <a:schemeClr val="dk1"/>
                    </a:solidFill>
                  </a:rPr>
                  <a:t>        =62 </a:t>
                </a:r>
                <a14:m>
                  <m:oMath xmlns:m="http://schemas.openxmlformats.org/officeDocument/2006/math">
                    <m:r>
                      <a:rPr lang="en-US" i="1">
                        <a:solidFill>
                          <a:schemeClr val="dk1"/>
                        </a:solidFill>
                        <a:latin typeface="Cambria Math" charset="0"/>
                        <a:ea typeface="Cambria Math" charset="0"/>
                        <a:cs typeface="Cambria Math" charset="0"/>
                      </a:rPr>
                      <m:t>×</m:t>
                    </m:r>
                  </m:oMath>
                </a14:m>
                <a:r>
                  <a:rPr lang="en-US" dirty="0">
                    <a:solidFill>
                      <a:schemeClr val="dk1"/>
                    </a:solidFill>
                  </a:rPr>
                  <a:t>(</a:t>
                </a:r>
                <a14:m>
                  <m:oMath xmlns:m="http://schemas.openxmlformats.org/officeDocument/2006/math">
                    <m:f>
                      <m:fPr>
                        <m:ctrlPr>
                          <a:rPr lang="bg-BG" i="1">
                            <a:solidFill>
                              <a:schemeClr val="dk1"/>
                            </a:solidFill>
                            <a:latin typeface="Cambria Math" charset="0"/>
                          </a:rPr>
                        </m:ctrlPr>
                      </m:fPr>
                      <m:num>
                        <m:r>
                          <a:rPr lang="en-US" i="1">
                            <a:solidFill>
                              <a:schemeClr val="dk1"/>
                            </a:solidFill>
                            <a:latin typeface="Cambria Math" charset="0"/>
                          </a:rPr>
                          <m:t>1</m:t>
                        </m:r>
                      </m:num>
                      <m:den>
                        <m:r>
                          <a:rPr lang="en-US" i="1">
                            <a:solidFill>
                              <a:schemeClr val="dk1"/>
                            </a:solidFill>
                            <a:latin typeface="Cambria Math" charset="0"/>
                          </a:rPr>
                          <m:t>100</m:t>
                        </m:r>
                      </m:den>
                    </m:f>
                    <m:r>
                      <a:rPr lang="en-US" i="1">
                        <a:solidFill>
                          <a:schemeClr val="dk1"/>
                        </a:solidFill>
                        <a:latin typeface="Cambria Math" charset="0"/>
                      </a:rPr>
                      <m:t>)</m:t>
                    </m:r>
                  </m:oMath>
                </a14:m>
                <a:r>
                  <a:rPr lang="en-US" dirty="0"/>
                  <a:t>  </a:t>
                </a:r>
                <a:r>
                  <a:rPr lang="en-US" dirty="0" smtClean="0"/>
                  <a:t>  =     </a:t>
                </a:r>
                <a:r>
                  <a:rPr lang="en-US" dirty="0"/>
                  <a:t>6</a:t>
                </a:r>
                <a14:m>
                  <m:oMath xmlns:m="http://schemas.openxmlformats.org/officeDocument/2006/math">
                    <m:r>
                      <a:rPr lang="en-US" i="1" dirty="0">
                        <a:latin typeface="Cambria Math" charset="0"/>
                        <a:ea typeface="Cambria Math" charset="0"/>
                        <a:cs typeface="Cambria Math" charset="0"/>
                      </a:rPr>
                      <m:t>×</m:t>
                    </m:r>
                    <m:f>
                      <m:fPr>
                        <m:ctrlPr>
                          <a:rPr lang="bg-BG" i="1" dirty="0">
                            <a:latin typeface="Cambria Math" charset="0"/>
                            <a:ea typeface="Cambria Math" charset="0"/>
                            <a:cs typeface="Cambria Math" charset="0"/>
                          </a:rPr>
                        </m:ctrlPr>
                      </m:fPr>
                      <m:num>
                        <m:r>
                          <a:rPr lang="en-US" i="1" dirty="0">
                            <a:latin typeface="Cambria Math" charset="0"/>
                            <a:ea typeface="Cambria Math" charset="0"/>
                            <a:cs typeface="Cambria Math" charset="0"/>
                          </a:rPr>
                          <m:t>1</m:t>
                        </m:r>
                      </m:num>
                      <m:den>
                        <m:r>
                          <a:rPr lang="en-US" i="1" dirty="0">
                            <a:latin typeface="Cambria Math" charset="0"/>
                            <a:ea typeface="Cambria Math" charset="0"/>
                            <a:cs typeface="Cambria Math" charset="0"/>
                          </a:rPr>
                          <m:t>10</m:t>
                        </m:r>
                      </m:den>
                    </m:f>
                  </m:oMath>
                </a14:m>
                <a:r>
                  <a:rPr lang="en-US" dirty="0"/>
                  <a:t>  + </a:t>
                </a:r>
                <a14:m>
                  <m:oMath xmlns:m="http://schemas.openxmlformats.org/officeDocument/2006/math">
                    <m:r>
                      <a:rPr lang="en-US" i="1">
                        <a:latin typeface="Cambria Math" charset="0"/>
                      </a:rPr>
                      <m:t>2</m:t>
                    </m:r>
                    <m:r>
                      <a:rPr lang="en-US" i="1">
                        <a:latin typeface="Cambria Math" charset="0"/>
                        <a:ea typeface="Cambria Math" charset="0"/>
                        <a:cs typeface="Cambria Math" charset="0"/>
                      </a:rPr>
                      <m:t>×</m:t>
                    </m:r>
                    <m:f>
                      <m:fPr>
                        <m:ctrlPr>
                          <a:rPr lang="bg-BG" i="1">
                            <a:latin typeface="Cambria Math" charset="0"/>
                            <a:ea typeface="Cambria Math" charset="0"/>
                            <a:cs typeface="Cambria Math" charset="0"/>
                          </a:rPr>
                        </m:ctrlPr>
                      </m:fPr>
                      <m:num>
                        <m:r>
                          <a:rPr lang="en-US" i="1">
                            <a:latin typeface="Cambria Math" charset="0"/>
                            <a:ea typeface="Cambria Math" charset="0"/>
                            <a:cs typeface="Cambria Math" charset="0"/>
                          </a:rPr>
                          <m:t>1</m:t>
                        </m:r>
                      </m:num>
                      <m:den>
                        <m:r>
                          <a:rPr lang="en-US" i="1">
                            <a:latin typeface="Cambria Math" charset="0"/>
                            <a:ea typeface="Cambria Math" charset="0"/>
                            <a:cs typeface="Cambria Math" charset="0"/>
                          </a:rPr>
                          <m:t>100</m:t>
                        </m:r>
                      </m:den>
                    </m:f>
                  </m:oMath>
                </a14:m>
                <a:endParaRPr lang="en-US" dirty="0" smtClean="0">
                  <a:solidFill>
                    <a:schemeClr val="dk1"/>
                  </a:solidFill>
                </a:endParaRPr>
              </a:p>
              <a:p>
                <a:pPr marL="0" indent="0">
                  <a:buNone/>
                </a:pPr>
                <a:r>
                  <a:rPr lang="en-US" dirty="0">
                    <a:solidFill>
                      <a:schemeClr val="dk1"/>
                    </a:solidFill>
                  </a:rPr>
                  <a:t> </a:t>
                </a:r>
                <a:r>
                  <a:rPr lang="en-US" dirty="0" smtClean="0">
                    <a:solidFill>
                      <a:schemeClr val="dk1"/>
                    </a:solidFill>
                  </a:rPr>
                  <a:t>      =62 hundredths =  6 tenths + 2 hundredths</a:t>
                </a:r>
                <a:endParaRPr lang="en-US" dirty="0"/>
              </a:p>
              <a:p>
                <a:pPr marL="0" indent="0">
                  <a:buNone/>
                </a:pPr>
                <a:endParaRPr lang="en-US" dirty="0" smtClean="0"/>
              </a:p>
              <a:p>
                <a:pPr marL="0" indent="0">
                  <a:buNone/>
                </a:pPr>
                <a:endParaRPr lang="en-US" dirty="0"/>
              </a:p>
              <a:p>
                <a:pPr marL="0" indent="0">
                  <a:buNone/>
                </a:pPr>
                <a14:m>
                  <m:oMath xmlns:m="http://schemas.openxmlformats.org/officeDocument/2006/math">
                    <m:r>
                      <a:rPr lang="en-US" i="1">
                        <a:solidFill>
                          <a:schemeClr val="dk1"/>
                        </a:solidFill>
                        <a:latin typeface="Cambria Math" charset="0"/>
                      </a:rPr>
                      <m:t>0.62= </m:t>
                    </m:r>
                    <m:f>
                      <m:fPr>
                        <m:ctrlPr>
                          <a:rPr lang="bg-BG" i="1">
                            <a:solidFill>
                              <a:schemeClr val="dk1"/>
                            </a:solidFill>
                            <a:latin typeface="Cambria Math" charset="0"/>
                          </a:rPr>
                        </m:ctrlPr>
                      </m:fPr>
                      <m:num>
                        <m:r>
                          <a:rPr lang="en-US" i="1">
                            <a:solidFill>
                              <a:schemeClr val="dk1"/>
                            </a:solidFill>
                            <a:latin typeface="Cambria Math" charset="0"/>
                          </a:rPr>
                          <m:t>62</m:t>
                        </m:r>
                      </m:num>
                      <m:den>
                        <m:r>
                          <a:rPr lang="en-US" i="1">
                            <a:solidFill>
                              <a:schemeClr val="dk1"/>
                            </a:solidFill>
                            <a:latin typeface="Cambria Math" charset="0"/>
                          </a:rPr>
                          <m:t>100</m:t>
                        </m:r>
                      </m:den>
                    </m:f>
                  </m:oMath>
                </a14:m>
                <a:r>
                  <a:rPr lang="en-US" dirty="0">
                    <a:solidFill>
                      <a:schemeClr val="dk1"/>
                    </a:solidFill>
                  </a:rPr>
                  <a:t>   = </a:t>
                </a:r>
                <a14:m>
                  <m:oMath xmlns:m="http://schemas.openxmlformats.org/officeDocument/2006/math">
                    <m:f>
                      <m:fPr>
                        <m:ctrlPr>
                          <a:rPr lang="bg-BG" i="1" smtClean="0">
                            <a:solidFill>
                              <a:schemeClr val="dk1"/>
                            </a:solidFill>
                            <a:latin typeface="Cambria Math" charset="0"/>
                          </a:rPr>
                        </m:ctrlPr>
                      </m:fPr>
                      <m:num>
                        <m:r>
                          <a:rPr lang="en-US" b="0" i="1" smtClean="0">
                            <a:solidFill>
                              <a:schemeClr val="dk1"/>
                            </a:solidFill>
                            <a:latin typeface="Cambria Math" charset="0"/>
                          </a:rPr>
                          <m:t>60+2</m:t>
                        </m:r>
                      </m:num>
                      <m:den>
                        <m:r>
                          <a:rPr lang="en-US" b="0" i="1" smtClean="0">
                            <a:solidFill>
                              <a:schemeClr val="dk1"/>
                            </a:solidFill>
                            <a:latin typeface="Cambria Math" charset="0"/>
                          </a:rPr>
                          <m:t>100</m:t>
                        </m:r>
                      </m:den>
                    </m:f>
                  </m:oMath>
                </a14:m>
                <a:r>
                  <a:rPr lang="en-US" dirty="0" smtClean="0">
                    <a:solidFill>
                      <a:schemeClr val="dk1"/>
                    </a:solidFill>
                  </a:rPr>
                  <a:t> =</a:t>
                </a:r>
                <a14:m>
                  <m:oMath xmlns:m="http://schemas.openxmlformats.org/officeDocument/2006/math">
                    <m:f>
                      <m:fPr>
                        <m:ctrlPr>
                          <a:rPr lang="bg-BG" i="1" dirty="0" smtClean="0">
                            <a:solidFill>
                              <a:schemeClr val="dk1"/>
                            </a:solidFill>
                            <a:latin typeface="Cambria Math" charset="0"/>
                          </a:rPr>
                        </m:ctrlPr>
                      </m:fPr>
                      <m:num>
                        <m:r>
                          <a:rPr lang="en-US" b="0" i="1" dirty="0" smtClean="0">
                            <a:solidFill>
                              <a:schemeClr val="dk1"/>
                            </a:solidFill>
                            <a:latin typeface="Cambria Math" charset="0"/>
                          </a:rPr>
                          <m:t>60</m:t>
                        </m:r>
                      </m:num>
                      <m:den>
                        <m:r>
                          <a:rPr lang="en-US" b="0" i="1" dirty="0" smtClean="0">
                            <a:solidFill>
                              <a:schemeClr val="dk1"/>
                            </a:solidFill>
                            <a:latin typeface="Cambria Math" charset="0"/>
                          </a:rPr>
                          <m:t>100</m:t>
                        </m:r>
                      </m:den>
                    </m:f>
                    <m:r>
                      <a:rPr lang="en-US" b="0" i="1" dirty="0" smtClean="0">
                        <a:solidFill>
                          <a:schemeClr val="dk1"/>
                        </a:solidFill>
                        <a:latin typeface="Cambria Math" charset="0"/>
                      </a:rPr>
                      <m:t>+</m:t>
                    </m:r>
                    <m:f>
                      <m:fPr>
                        <m:ctrlPr>
                          <a:rPr lang="bg-BG" i="1" dirty="0" smtClean="0">
                            <a:solidFill>
                              <a:schemeClr val="dk1"/>
                            </a:solidFill>
                            <a:latin typeface="Cambria Math" charset="0"/>
                          </a:rPr>
                        </m:ctrlPr>
                      </m:fPr>
                      <m:num>
                        <m:r>
                          <a:rPr lang="en-US" b="0" i="1" dirty="0" smtClean="0">
                            <a:solidFill>
                              <a:schemeClr val="dk1"/>
                            </a:solidFill>
                            <a:latin typeface="Cambria Math" charset="0"/>
                          </a:rPr>
                          <m:t>2</m:t>
                        </m:r>
                      </m:num>
                      <m:den>
                        <m:r>
                          <a:rPr lang="en-US" b="0" i="1" dirty="0" smtClean="0">
                            <a:solidFill>
                              <a:schemeClr val="dk1"/>
                            </a:solidFill>
                            <a:latin typeface="Cambria Math" charset="0"/>
                          </a:rPr>
                          <m:t>100</m:t>
                        </m:r>
                      </m:den>
                    </m:f>
                  </m:oMath>
                </a14:m>
                <a:r>
                  <a:rPr lang="en-US" dirty="0" smtClean="0">
                    <a:solidFill>
                      <a:schemeClr val="dk1"/>
                    </a:solidFill>
                  </a:rPr>
                  <a:t> = </a:t>
                </a:r>
                <a14:m>
                  <m:oMath xmlns:m="http://schemas.openxmlformats.org/officeDocument/2006/math">
                    <m:f>
                      <m:fPr>
                        <m:ctrlPr>
                          <a:rPr lang="bg-BG" i="1" smtClean="0">
                            <a:solidFill>
                              <a:schemeClr val="dk1"/>
                            </a:solidFill>
                            <a:latin typeface="Cambria Math" charset="0"/>
                          </a:rPr>
                        </m:ctrlPr>
                      </m:fPr>
                      <m:num>
                        <m:r>
                          <a:rPr lang="en-US" b="0" i="1" smtClean="0">
                            <a:solidFill>
                              <a:schemeClr val="dk1"/>
                            </a:solidFill>
                            <a:latin typeface="Cambria Math" charset="0"/>
                          </a:rPr>
                          <m:t>6</m:t>
                        </m:r>
                        <m:r>
                          <a:rPr lang="en-US" b="0" i="1" smtClean="0">
                            <a:solidFill>
                              <a:schemeClr val="dk1"/>
                            </a:solidFill>
                            <a:latin typeface="Cambria Math" charset="0"/>
                            <a:ea typeface="Cambria Math" charset="0"/>
                            <a:cs typeface="Cambria Math" charset="0"/>
                          </a:rPr>
                          <m:t>×10</m:t>
                        </m:r>
                      </m:num>
                      <m:den>
                        <m:r>
                          <a:rPr lang="en-US" b="0" i="1" smtClean="0">
                            <a:solidFill>
                              <a:schemeClr val="dk1"/>
                            </a:solidFill>
                            <a:latin typeface="Cambria Math" charset="0"/>
                          </a:rPr>
                          <m:t>10</m:t>
                        </m:r>
                        <m:r>
                          <a:rPr lang="en-US" b="0" i="1" smtClean="0">
                            <a:solidFill>
                              <a:schemeClr val="dk1"/>
                            </a:solidFill>
                            <a:latin typeface="Cambria Math" charset="0"/>
                            <a:ea typeface="Cambria Math" charset="0"/>
                            <a:cs typeface="Cambria Math" charset="0"/>
                          </a:rPr>
                          <m:t>×10</m:t>
                        </m:r>
                      </m:den>
                    </m:f>
                    <m:r>
                      <a:rPr lang="en-US" b="0" i="1" smtClean="0">
                        <a:solidFill>
                          <a:schemeClr val="dk1"/>
                        </a:solidFill>
                        <a:latin typeface="Cambria Math" charset="0"/>
                      </a:rPr>
                      <m:t>+</m:t>
                    </m:r>
                    <m:f>
                      <m:fPr>
                        <m:ctrlPr>
                          <a:rPr lang="bg-BG" i="1" smtClean="0">
                            <a:solidFill>
                              <a:schemeClr val="dk1"/>
                            </a:solidFill>
                            <a:latin typeface="Cambria Math" charset="0"/>
                          </a:rPr>
                        </m:ctrlPr>
                      </m:fPr>
                      <m:num>
                        <m:r>
                          <a:rPr lang="en-US" b="0" i="1" smtClean="0">
                            <a:solidFill>
                              <a:schemeClr val="dk1"/>
                            </a:solidFill>
                            <a:latin typeface="Cambria Math" charset="0"/>
                          </a:rPr>
                          <m:t>2</m:t>
                        </m:r>
                      </m:num>
                      <m:den>
                        <m:r>
                          <a:rPr lang="en-US" b="0" i="1" smtClean="0">
                            <a:solidFill>
                              <a:schemeClr val="dk1"/>
                            </a:solidFill>
                            <a:latin typeface="Cambria Math" charset="0"/>
                          </a:rPr>
                          <m:t>100</m:t>
                        </m:r>
                      </m:den>
                    </m:f>
                    <m:r>
                      <a:rPr lang="en-US" b="0" i="1" smtClean="0">
                        <a:solidFill>
                          <a:schemeClr val="dk1"/>
                        </a:solidFill>
                        <a:latin typeface="Cambria Math" charset="0"/>
                      </a:rPr>
                      <m:t>=</m:t>
                    </m:r>
                  </m:oMath>
                </a14:m>
                <a:r>
                  <a:rPr lang="en-US" dirty="0" smtClean="0">
                    <a:solidFill>
                      <a:schemeClr val="dk1"/>
                    </a:solidFill>
                  </a:rPr>
                  <a:t> </a:t>
                </a:r>
                <a14:m>
                  <m:oMath xmlns:m="http://schemas.openxmlformats.org/officeDocument/2006/math">
                    <m:f>
                      <m:fPr>
                        <m:ctrlPr>
                          <a:rPr lang="bg-BG" i="1" dirty="0">
                            <a:solidFill>
                              <a:schemeClr val="dk1"/>
                            </a:solidFill>
                            <a:latin typeface="Cambria Math" charset="0"/>
                          </a:rPr>
                        </m:ctrlPr>
                      </m:fPr>
                      <m:num>
                        <m:r>
                          <a:rPr lang="en-US" i="1" dirty="0">
                            <a:solidFill>
                              <a:schemeClr val="dk1"/>
                            </a:solidFill>
                            <a:latin typeface="Cambria Math" charset="0"/>
                          </a:rPr>
                          <m:t>6</m:t>
                        </m:r>
                      </m:num>
                      <m:den>
                        <m:r>
                          <a:rPr lang="en-US" i="1" dirty="0">
                            <a:solidFill>
                              <a:schemeClr val="dk1"/>
                            </a:solidFill>
                            <a:latin typeface="Cambria Math" charset="0"/>
                          </a:rPr>
                          <m:t>10</m:t>
                        </m:r>
                      </m:den>
                    </m:f>
                    <m:r>
                      <a:rPr lang="en-US" i="1" dirty="0">
                        <a:solidFill>
                          <a:schemeClr val="dk1"/>
                        </a:solidFill>
                        <a:latin typeface="Cambria Math" charset="0"/>
                      </a:rPr>
                      <m:t> +</m:t>
                    </m:r>
                    <m:f>
                      <m:fPr>
                        <m:ctrlPr>
                          <a:rPr lang="bg-BG" i="1" dirty="0">
                            <a:solidFill>
                              <a:schemeClr val="dk1"/>
                            </a:solidFill>
                            <a:latin typeface="Cambria Math" charset="0"/>
                          </a:rPr>
                        </m:ctrlPr>
                      </m:fPr>
                      <m:num>
                        <m:r>
                          <a:rPr lang="en-US" i="1" dirty="0">
                            <a:solidFill>
                              <a:schemeClr val="dk1"/>
                            </a:solidFill>
                            <a:latin typeface="Cambria Math" charset="0"/>
                          </a:rPr>
                          <m:t>2</m:t>
                        </m:r>
                      </m:num>
                      <m:den>
                        <m:r>
                          <a:rPr lang="en-US" i="1" dirty="0">
                            <a:solidFill>
                              <a:schemeClr val="dk1"/>
                            </a:solidFill>
                            <a:latin typeface="Cambria Math" charset="0"/>
                          </a:rPr>
                          <m:t>100</m:t>
                        </m:r>
                      </m:den>
                    </m:f>
                  </m:oMath>
                </a14:m>
                <a:r>
                  <a:rPr lang="en-US" dirty="0">
                    <a:solidFill>
                      <a:schemeClr val="dk1"/>
                    </a:solidFill>
                  </a:rPr>
                  <a:t> </a:t>
                </a:r>
              </a:p>
              <a:p>
                <a:pPr marL="0" indent="0">
                  <a:buNone/>
                </a:pPr>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685800" y="1054100"/>
                <a:ext cx="7658100" cy="5372100"/>
              </a:xfrm>
              <a:blipFill rotWithShape="0">
                <a:blip r:embed="rId2"/>
                <a:stretch>
                  <a:fillRect l="-1274" t="-1589"/>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0" y="1460500"/>
            <a:ext cx="1955800" cy="2081402"/>
          </a:xfrm>
          <a:prstGeom prst="rect">
            <a:avLst/>
          </a:prstGeom>
        </p:spPr>
      </p:pic>
    </p:spTree>
    <p:extLst>
      <p:ext uri="{BB962C8B-B14F-4D97-AF65-F5344CB8AC3E}">
        <p14:creationId xmlns:p14="http://schemas.microsoft.com/office/powerpoint/2010/main" val="603817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a:t>
            </a:r>
            <a:r>
              <a:rPr lang="en-US" dirty="0" smtClean="0">
                <a:solidFill>
                  <a:srgbClr val="C00000"/>
                </a:solidFill>
              </a:rPr>
              <a:t>Focus Coherence and Rigor</a:t>
            </a:r>
            <a:endParaRPr lang="en-US" dirty="0">
              <a:solidFill>
                <a:srgbClr val="C00000"/>
              </a:solidFill>
            </a:endParaRPr>
          </a:p>
        </p:txBody>
      </p:sp>
      <p:sp>
        <p:nvSpPr>
          <p:cNvPr id="3" name="Content Placeholder 2"/>
          <p:cNvSpPr>
            <a:spLocks noGrp="1"/>
          </p:cNvSpPr>
          <p:nvPr>
            <p:ph sz="quarter" idx="1"/>
          </p:nvPr>
        </p:nvSpPr>
        <p:spPr>
          <a:xfrm>
            <a:off x="685800" y="1612900"/>
            <a:ext cx="7658100" cy="4089400"/>
          </a:xfrm>
        </p:spPr>
        <p:txBody>
          <a:bodyPr>
            <a:normAutofit/>
          </a:bodyPr>
          <a:lstStyle/>
          <a:p>
            <a:pPr marL="0" indent="0" fontAlgn="t">
              <a:buNone/>
            </a:pPr>
            <a:r>
              <a:rPr lang="en-US" dirty="0" smtClean="0">
                <a:solidFill>
                  <a:schemeClr val="dk1"/>
                </a:solidFill>
              </a:rPr>
              <a:t>Grade 5. </a:t>
            </a:r>
          </a:p>
          <a:p>
            <a:pPr fontAlgn="t"/>
            <a:r>
              <a:rPr lang="en-US" dirty="0" smtClean="0"/>
              <a:t>Read</a:t>
            </a:r>
            <a:r>
              <a:rPr lang="en-US" dirty="0"/>
              <a:t>, write and compare decimals to </a:t>
            </a:r>
            <a:r>
              <a:rPr lang="en-US" dirty="0" smtClean="0"/>
              <a:t>thousandths: 347.392 </a:t>
            </a:r>
            <a:r>
              <a:rPr lang="en-US" dirty="0"/>
              <a:t>= 3 × 100 + 4 × 10 + 7 × 1 + 3 × (1/10) + 9 × (1/100) + 2 × (1/1000).</a:t>
            </a:r>
          </a:p>
          <a:p>
            <a:pPr fontAlgn="t"/>
            <a:r>
              <a:rPr lang="en-US" dirty="0"/>
              <a:t>Perform add/subtract/multiply/divide multi-digit whole numbers with decimals to hundredth, using drawing concrete model, standard algorithm.</a:t>
            </a:r>
          </a:p>
          <a:p>
            <a:endParaRPr lang="en-US" dirty="0"/>
          </a:p>
          <a:p>
            <a:endParaRPr lang="en-US" dirty="0">
              <a:solidFill>
                <a:schemeClr val="dk1"/>
              </a:solidFill>
            </a:endParaRPr>
          </a:p>
        </p:txBody>
      </p:sp>
    </p:spTree>
    <p:extLst>
      <p:ext uri="{BB962C8B-B14F-4D97-AF65-F5344CB8AC3E}">
        <p14:creationId xmlns:p14="http://schemas.microsoft.com/office/powerpoint/2010/main" val="13302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a:t>
            </a:r>
            <a:r>
              <a:rPr lang="en-US" dirty="0" smtClean="0">
                <a:solidFill>
                  <a:srgbClr val="C00000"/>
                </a:solidFill>
              </a:rPr>
              <a:t>Focus Coherence and Rigor</a:t>
            </a:r>
            <a:endParaRPr lang="en-US" dirty="0">
              <a:solidFill>
                <a:srgbClr val="C00000"/>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846138"/>
            <a:ext cx="7712623" cy="5283200"/>
          </a:xfrm>
        </p:spPr>
      </p:pic>
      <p:sp>
        <p:nvSpPr>
          <p:cNvPr id="5" name="TextBox 4"/>
          <p:cNvSpPr txBox="1"/>
          <p:nvPr/>
        </p:nvSpPr>
        <p:spPr>
          <a:xfrm>
            <a:off x="3378200" y="558800"/>
            <a:ext cx="2826415" cy="369332"/>
          </a:xfrm>
          <a:prstGeom prst="rect">
            <a:avLst/>
          </a:prstGeom>
          <a:noFill/>
        </p:spPr>
        <p:txBody>
          <a:bodyPr wrap="none" rtlCol="0">
            <a:spAutoFit/>
          </a:bodyPr>
          <a:lstStyle/>
          <a:p>
            <a:r>
              <a:rPr lang="en-US" dirty="0" smtClean="0"/>
              <a:t>SBAC </a:t>
            </a:r>
            <a:r>
              <a:rPr lang="en-US" smtClean="0"/>
              <a:t>Practice Problems</a:t>
            </a:r>
            <a:endParaRPr lang="en-US" dirty="0"/>
          </a:p>
        </p:txBody>
      </p:sp>
    </p:spTree>
    <p:extLst>
      <p:ext uri="{BB962C8B-B14F-4D97-AF65-F5344CB8AC3E}">
        <p14:creationId xmlns:p14="http://schemas.microsoft.com/office/powerpoint/2010/main" val="1524548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a:t>
            </a:r>
            <a:r>
              <a:rPr lang="en-US" dirty="0" smtClean="0">
                <a:solidFill>
                  <a:srgbClr val="C00000"/>
                </a:solidFill>
              </a:rPr>
              <a:t>Focus Coherence and Rigor</a:t>
            </a:r>
            <a:endParaRPr lang="en-US" dirty="0">
              <a:solidFill>
                <a:srgbClr val="C00000"/>
              </a:solidFill>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593306"/>
            <a:ext cx="8239282" cy="3927894"/>
          </a:xfrm>
        </p:spPr>
      </p:pic>
      <p:sp>
        <p:nvSpPr>
          <p:cNvPr id="6" name="TextBox 5"/>
          <p:cNvSpPr txBox="1"/>
          <p:nvPr/>
        </p:nvSpPr>
        <p:spPr>
          <a:xfrm>
            <a:off x="457200" y="5130800"/>
            <a:ext cx="7607300" cy="646331"/>
          </a:xfrm>
          <a:prstGeom prst="rect">
            <a:avLst/>
          </a:prstGeom>
          <a:noFill/>
        </p:spPr>
        <p:txBody>
          <a:bodyPr wrap="square" rtlCol="0">
            <a:spAutoFit/>
          </a:bodyPr>
          <a:lstStyle/>
          <a:p>
            <a:r>
              <a:rPr lang="en-US" dirty="0"/>
              <a:t>https://</a:t>
            </a:r>
            <a:r>
              <a:rPr lang="en-US" dirty="0" err="1"/>
              <a:t>www.smarterbalanced.org</a:t>
            </a:r>
            <a:r>
              <a:rPr lang="en-US" dirty="0"/>
              <a:t>/</a:t>
            </a:r>
            <a:r>
              <a:rPr lang="en-US" dirty="0" err="1"/>
              <a:t>wp</a:t>
            </a:r>
            <a:r>
              <a:rPr lang="en-US" dirty="0"/>
              <a:t>-content/uploads/2015/11/G5_Practice_Test_Scoring_Guide_Math.pdf</a:t>
            </a:r>
          </a:p>
        </p:txBody>
      </p:sp>
    </p:spTree>
    <p:extLst>
      <p:ext uri="{BB962C8B-B14F-4D97-AF65-F5344CB8AC3E}">
        <p14:creationId xmlns:p14="http://schemas.microsoft.com/office/powerpoint/2010/main" val="474511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a:t>
            </a:r>
            <a:r>
              <a:rPr lang="en-US" dirty="0" smtClean="0">
                <a:solidFill>
                  <a:srgbClr val="C00000"/>
                </a:solidFill>
              </a:rPr>
              <a:t>Focus Coherence and Rigor</a:t>
            </a:r>
            <a:endParaRPr lang="en-US" dirty="0">
              <a:solidFill>
                <a:srgbClr val="C00000"/>
              </a:solidFill>
            </a:endParaRPr>
          </a:p>
        </p:txBody>
      </p:sp>
      <p:sp>
        <p:nvSpPr>
          <p:cNvPr id="3" name="Content Placeholder 2"/>
          <p:cNvSpPr>
            <a:spLocks noGrp="1"/>
          </p:cNvSpPr>
          <p:nvPr>
            <p:ph sz="quarter" idx="1"/>
          </p:nvPr>
        </p:nvSpPr>
        <p:spPr>
          <a:xfrm>
            <a:off x="685800" y="1612900"/>
            <a:ext cx="7658100" cy="4089400"/>
          </a:xfrm>
        </p:spPr>
        <p:txBody>
          <a:bodyPr>
            <a:normAutofit/>
          </a:bodyPr>
          <a:lstStyle/>
          <a:p>
            <a:pPr marL="0" indent="0" fontAlgn="t">
              <a:buNone/>
            </a:pPr>
            <a:r>
              <a:rPr lang="en-US" dirty="0" smtClean="0">
                <a:solidFill>
                  <a:schemeClr val="dk1"/>
                </a:solidFill>
              </a:rPr>
              <a:t>Grade 5. </a:t>
            </a:r>
          </a:p>
          <a:p>
            <a:endParaRPr lang="en-US" dirty="0">
              <a:solidFill>
                <a:schemeClr val="dk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863600"/>
            <a:ext cx="8432800" cy="5130800"/>
          </a:xfrm>
          <a:prstGeom prst="rect">
            <a:avLst/>
          </a:prstGeom>
        </p:spPr>
      </p:pic>
      <p:sp>
        <p:nvSpPr>
          <p:cNvPr id="5" name="TextBox 4"/>
          <p:cNvSpPr txBox="1"/>
          <p:nvPr/>
        </p:nvSpPr>
        <p:spPr>
          <a:xfrm>
            <a:off x="457200" y="6128434"/>
            <a:ext cx="7581901" cy="646331"/>
          </a:xfrm>
          <a:prstGeom prst="rect">
            <a:avLst/>
          </a:prstGeom>
          <a:noFill/>
        </p:spPr>
        <p:txBody>
          <a:bodyPr wrap="square" rtlCol="0">
            <a:spAutoFit/>
          </a:bodyPr>
          <a:lstStyle/>
          <a:p>
            <a:r>
              <a:rPr lang="en-US" dirty="0"/>
              <a:t>https://</a:t>
            </a:r>
            <a:r>
              <a:rPr lang="en-US" dirty="0" err="1"/>
              <a:t>www.smarterbalanced.org</a:t>
            </a:r>
            <a:r>
              <a:rPr lang="en-US" dirty="0"/>
              <a:t>/</a:t>
            </a:r>
            <a:r>
              <a:rPr lang="en-US" dirty="0" err="1"/>
              <a:t>wp</a:t>
            </a:r>
            <a:r>
              <a:rPr lang="en-US" dirty="0"/>
              <a:t>-content/uploads/2015/11/G5_Practice_Test_Scoring_Guide_Math.pdf</a:t>
            </a:r>
          </a:p>
        </p:txBody>
      </p:sp>
    </p:spTree>
    <p:extLst>
      <p:ext uri="{BB962C8B-B14F-4D97-AF65-F5344CB8AC3E}">
        <p14:creationId xmlns:p14="http://schemas.microsoft.com/office/powerpoint/2010/main" val="121140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Participants will…</a:t>
            </a:r>
          </a:p>
          <a:p>
            <a:endParaRPr lang="en-US" dirty="0"/>
          </a:p>
          <a:p>
            <a:r>
              <a:rPr lang="en-US" dirty="0" smtClean="0"/>
              <a:t>Strength</a:t>
            </a:r>
            <a:r>
              <a:rPr lang="en-US" dirty="0" smtClean="0"/>
              <a:t> </a:t>
            </a:r>
            <a:r>
              <a:rPr lang="en-US" dirty="0" smtClean="0"/>
              <a:t>CCSS math </a:t>
            </a:r>
            <a:r>
              <a:rPr lang="en-US" dirty="0"/>
              <a:t>c</a:t>
            </a:r>
            <a:r>
              <a:rPr lang="en-US" dirty="0" smtClean="0"/>
              <a:t>ontent knowledge in </a:t>
            </a:r>
            <a:r>
              <a:rPr lang="en-US" dirty="0" smtClean="0"/>
              <a:t>place value and decimals.</a:t>
            </a:r>
            <a:endParaRPr lang="en-US" dirty="0" smtClean="0"/>
          </a:p>
          <a:p>
            <a:r>
              <a:rPr lang="en-US" dirty="0" smtClean="0"/>
              <a:t>Discuss instructional strategies and learn </a:t>
            </a:r>
            <a:r>
              <a:rPr lang="en-US" dirty="0" smtClean="0"/>
              <a:t>the </a:t>
            </a:r>
            <a:r>
              <a:rPr lang="en-US" dirty="0"/>
              <a:t>4-step formative assessment process: </a:t>
            </a:r>
            <a:endParaRPr lang="en-US" dirty="0" smtClean="0"/>
          </a:p>
          <a:p>
            <a:pPr>
              <a:buFont typeface="Arial" charset="0"/>
              <a:buChar char="•"/>
            </a:pPr>
            <a:r>
              <a:rPr lang="en-US" dirty="0" smtClean="0"/>
              <a:t>(</a:t>
            </a:r>
            <a:r>
              <a:rPr lang="en-US" dirty="0"/>
              <a:t>1) Clarify intended learning; </a:t>
            </a:r>
          </a:p>
          <a:p>
            <a:pPr>
              <a:buFont typeface="Arial" charset="0"/>
              <a:buChar char="•"/>
            </a:pPr>
            <a:r>
              <a:rPr lang="en-US" dirty="0" smtClean="0"/>
              <a:t>(</a:t>
            </a:r>
            <a:r>
              <a:rPr lang="en-US" dirty="0"/>
              <a:t>2) Elicit evidence; </a:t>
            </a:r>
            <a:endParaRPr lang="en-US" dirty="0" smtClean="0"/>
          </a:p>
          <a:p>
            <a:pPr>
              <a:buFont typeface="Arial" charset="0"/>
              <a:buChar char="•"/>
            </a:pPr>
            <a:r>
              <a:rPr lang="en-US" dirty="0" smtClean="0"/>
              <a:t>(</a:t>
            </a:r>
            <a:r>
              <a:rPr lang="en-US" dirty="0"/>
              <a:t>3) Interpret evidence; and  </a:t>
            </a:r>
            <a:endParaRPr lang="en-US" dirty="0" smtClean="0"/>
          </a:p>
          <a:p>
            <a:pPr>
              <a:buFont typeface="Arial" charset="0"/>
              <a:buChar char="•"/>
            </a:pPr>
            <a:r>
              <a:rPr lang="en-US" dirty="0" smtClean="0"/>
              <a:t>(</a:t>
            </a:r>
            <a:r>
              <a:rPr lang="en-US" dirty="0"/>
              <a:t>4) Act on evidence. </a:t>
            </a:r>
            <a:endParaRPr lang="en-US" dirty="0" smtClean="0"/>
          </a:p>
          <a:p>
            <a:pPr marL="0" indent="0">
              <a:buNone/>
            </a:pPr>
            <a:r>
              <a:rPr lang="en-US" dirty="0" smtClean="0">
                <a:solidFill>
                  <a:srgbClr val="7030A0"/>
                </a:solidFill>
              </a:rPr>
              <a:t>   </a:t>
            </a:r>
            <a:endParaRPr lang="en-US" dirty="0">
              <a:solidFill>
                <a:srgbClr val="7030A0"/>
              </a:solidFill>
            </a:endParaRPr>
          </a:p>
        </p:txBody>
      </p:sp>
    </p:spTree>
    <p:extLst>
      <p:ext uri="{BB962C8B-B14F-4D97-AF65-F5344CB8AC3E}">
        <p14:creationId xmlns:p14="http://schemas.microsoft.com/office/powerpoint/2010/main" val="536995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Decimals - Designing Effective Mathematics Instruction, 4</a:t>
            </a:r>
            <a:r>
              <a:rPr lang="en-US" sz="2800" baseline="30000" dirty="0" smtClean="0"/>
              <a:t>th</a:t>
            </a:r>
            <a:r>
              <a:rPr lang="en-US" sz="2800" dirty="0" smtClean="0"/>
              <a:t> ed. 2006 – Stein, Kinder, </a:t>
            </a:r>
            <a:r>
              <a:rPr lang="en-US" sz="2800" dirty="0" err="1" smtClean="0"/>
              <a:t>Silbert</a:t>
            </a:r>
            <a:r>
              <a:rPr lang="en-US" sz="2800" dirty="0" smtClean="0"/>
              <a:t> and </a:t>
            </a:r>
            <a:r>
              <a:rPr lang="en-US" sz="2800" dirty="0" err="1" smtClean="0"/>
              <a:t>Carnine</a:t>
            </a:r>
            <a:endParaRPr lang="en-US" dirty="0"/>
          </a:p>
        </p:txBody>
      </p:sp>
      <p:sp>
        <p:nvSpPr>
          <p:cNvPr id="3" name="Content Placeholder 2"/>
          <p:cNvSpPr>
            <a:spLocks noGrp="1"/>
          </p:cNvSpPr>
          <p:nvPr>
            <p:ph sz="quarter" idx="1"/>
          </p:nvPr>
        </p:nvSpPr>
        <p:spPr/>
        <p:txBody>
          <a:bodyPr/>
          <a:lstStyle/>
          <a:p>
            <a:r>
              <a:rPr lang="en-US" dirty="0" smtClean="0"/>
              <a:t>Terms and Concepts- Decimal fractions, decimals, mixed decimal. – building vocabulary for success. </a:t>
            </a:r>
          </a:p>
          <a:p>
            <a:r>
              <a:rPr lang="en-US" dirty="0" smtClean="0"/>
              <a:t>Instructional Sequence and Assessment Chart – coherence, logical and cognitive progression, and assessment chart. </a:t>
            </a:r>
          </a:p>
          <a:p>
            <a:r>
              <a:rPr lang="en-US" dirty="0" smtClean="0"/>
              <a:t>Directive Approach - step by step instructions. </a:t>
            </a:r>
          </a:p>
          <a:p>
            <a:r>
              <a:rPr lang="en-US" dirty="0" smtClean="0"/>
              <a:t>Diagnosis and Remediation – examples of mistakes, diagnosis and strategies of correcting them.  </a:t>
            </a:r>
            <a:endParaRPr lang="en-US" dirty="0"/>
          </a:p>
        </p:txBody>
      </p:sp>
    </p:spTree>
    <p:extLst>
      <p:ext uri="{BB962C8B-B14F-4D97-AF65-F5344CB8AC3E}">
        <p14:creationId xmlns:p14="http://schemas.microsoft.com/office/powerpoint/2010/main" val="289270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63262" y="274638"/>
            <a:ext cx="6072389" cy="6564936"/>
          </a:xfrm>
        </p:spPr>
      </p:pic>
    </p:spTree>
    <p:extLst>
      <p:ext uri="{BB962C8B-B14F-4D97-AF65-F5344CB8AC3E}">
        <p14:creationId xmlns:p14="http://schemas.microsoft.com/office/powerpoint/2010/main" val="573496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93767" y="1600200"/>
            <a:ext cx="7394465" cy="4873625"/>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84" y="274638"/>
            <a:ext cx="9405662" cy="6199187"/>
          </a:xfrm>
          <a:prstGeom prst="rect">
            <a:avLst/>
          </a:prstGeom>
        </p:spPr>
      </p:pic>
    </p:spTree>
    <p:extLst>
      <p:ext uri="{BB962C8B-B14F-4D97-AF65-F5344CB8AC3E}">
        <p14:creationId xmlns:p14="http://schemas.microsoft.com/office/powerpoint/2010/main" val="892454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609752"/>
            <a:ext cx="7467600" cy="4854520"/>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06" y="750234"/>
            <a:ext cx="8789777" cy="5714038"/>
          </a:xfrm>
          <a:prstGeom prst="rect">
            <a:avLst/>
          </a:prstGeom>
        </p:spPr>
      </p:pic>
    </p:spTree>
    <p:extLst>
      <p:ext uri="{BB962C8B-B14F-4D97-AF65-F5344CB8AC3E}">
        <p14:creationId xmlns:p14="http://schemas.microsoft.com/office/powerpoint/2010/main" val="1671736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2346" y="274638"/>
            <a:ext cx="7957307" cy="5958670"/>
          </a:xfrm>
        </p:spPr>
      </p:pic>
    </p:spTree>
    <p:extLst>
      <p:ext uri="{BB962C8B-B14F-4D97-AF65-F5344CB8AC3E}">
        <p14:creationId xmlns:p14="http://schemas.microsoft.com/office/powerpoint/2010/main" val="1035720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48750" y="274638"/>
            <a:ext cx="8695250" cy="6074580"/>
          </a:xfrm>
        </p:spPr>
      </p:pic>
    </p:spTree>
    <p:extLst>
      <p:ext uri="{BB962C8B-B14F-4D97-AF65-F5344CB8AC3E}">
        <p14:creationId xmlns:p14="http://schemas.microsoft.com/office/powerpoint/2010/main" val="1230923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74638"/>
            <a:ext cx="8049997" cy="5932912"/>
          </a:xfrm>
        </p:spPr>
      </p:pic>
    </p:spTree>
    <p:extLst>
      <p:ext uri="{BB962C8B-B14F-4D97-AF65-F5344CB8AC3E}">
        <p14:creationId xmlns:p14="http://schemas.microsoft.com/office/powerpoint/2010/main" val="902074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7372" y="983566"/>
            <a:ext cx="8707536" cy="3871547"/>
          </a:xfrm>
        </p:spPr>
      </p:pic>
    </p:spTree>
    <p:extLst>
      <p:ext uri="{BB962C8B-B14F-4D97-AF65-F5344CB8AC3E}">
        <p14:creationId xmlns:p14="http://schemas.microsoft.com/office/powerpoint/2010/main" val="618434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9612"/>
          </a:xfrm>
        </p:spPr>
        <p:txBody>
          <a:bodyPr>
            <a:normAutofit/>
          </a:bodyPr>
          <a:lstStyle/>
          <a:p>
            <a:r>
              <a:rPr lang="en-US" dirty="0" smtClean="0">
                <a:solidFill>
                  <a:schemeClr val="accent3"/>
                </a:solidFill>
              </a:rPr>
              <a:t>Part 2. Lesson </a:t>
            </a:r>
            <a:r>
              <a:rPr lang="en-US" dirty="0" smtClean="0">
                <a:solidFill>
                  <a:schemeClr val="accent3"/>
                </a:solidFill>
              </a:rPr>
              <a:t>Plans </a:t>
            </a:r>
            <a:r>
              <a:rPr lang="en-US" dirty="0" smtClean="0">
                <a:solidFill>
                  <a:schemeClr val="accent3"/>
                </a:solidFill>
              </a:rPr>
              <a:t>Guidelines </a:t>
            </a:r>
            <a:endParaRPr lang="en-US" dirty="0">
              <a:solidFill>
                <a:schemeClr val="accent3"/>
              </a:solidFill>
            </a:endParaRPr>
          </a:p>
        </p:txBody>
      </p:sp>
      <p:sp>
        <p:nvSpPr>
          <p:cNvPr id="3" name="Content Placeholder 2"/>
          <p:cNvSpPr>
            <a:spLocks noGrp="1"/>
          </p:cNvSpPr>
          <p:nvPr>
            <p:ph sz="quarter" idx="1"/>
          </p:nvPr>
        </p:nvSpPr>
        <p:spPr>
          <a:xfrm>
            <a:off x="457199" y="1085850"/>
            <a:ext cx="8201025" cy="5388102"/>
          </a:xfrm>
        </p:spPr>
        <p:txBody>
          <a:bodyPr>
            <a:normAutofit fontScale="92500"/>
          </a:bodyPr>
          <a:lstStyle/>
          <a:p>
            <a:pPr>
              <a:defRPr/>
            </a:pPr>
            <a:r>
              <a:rPr lang="en-US" b="1" dirty="0" smtClean="0">
                <a:solidFill>
                  <a:srgbClr val="C00000"/>
                </a:solidFill>
              </a:rPr>
              <a:t>Focus, Coherence and Rigor.</a:t>
            </a:r>
          </a:p>
          <a:p>
            <a:pPr marL="0" indent="0">
              <a:buNone/>
            </a:pPr>
            <a:r>
              <a:rPr lang="en-US" b="1" dirty="0">
                <a:solidFill>
                  <a:srgbClr val="7030A0"/>
                </a:solidFill>
              </a:rPr>
              <a:t>Introduction</a:t>
            </a:r>
            <a:endParaRPr lang="en-US" dirty="0">
              <a:solidFill>
                <a:srgbClr val="7030A0"/>
              </a:solidFill>
            </a:endParaRPr>
          </a:p>
          <a:p>
            <a:pPr marL="0" indent="0">
              <a:buNone/>
            </a:pPr>
            <a:r>
              <a:rPr lang="en-US" i="1" dirty="0">
                <a:solidFill>
                  <a:srgbClr val="7030A0"/>
                </a:solidFill>
              </a:rPr>
              <a:t>Declarative knowledge – Describe the content of the lesson </a:t>
            </a:r>
            <a:endParaRPr lang="en-US" i="1" dirty="0">
              <a:solidFill>
                <a:srgbClr val="7030A0"/>
              </a:solidFill>
            </a:endParaRPr>
          </a:p>
          <a:p>
            <a:pPr marL="0" indent="0">
              <a:buNone/>
            </a:pPr>
            <a:r>
              <a:rPr lang="en-US" i="1" dirty="0" smtClean="0">
                <a:solidFill>
                  <a:srgbClr val="7030A0"/>
                </a:solidFill>
              </a:rPr>
              <a:t>Conditional </a:t>
            </a:r>
            <a:r>
              <a:rPr lang="en-US" i="1" dirty="0">
                <a:solidFill>
                  <a:srgbClr val="7030A0"/>
                </a:solidFill>
              </a:rPr>
              <a:t>knowledge—Describe why students learn content and the conditions for using </a:t>
            </a:r>
            <a:r>
              <a:rPr lang="en-US" i="1" dirty="0" smtClean="0">
                <a:solidFill>
                  <a:srgbClr val="7030A0"/>
                </a:solidFill>
              </a:rPr>
              <a:t>it</a:t>
            </a:r>
            <a:r>
              <a:rPr lang="en-US" dirty="0">
                <a:solidFill>
                  <a:srgbClr val="7030A0"/>
                </a:solidFill>
              </a:rPr>
              <a:t> </a:t>
            </a:r>
          </a:p>
          <a:p>
            <a:pPr marL="0" indent="0">
              <a:buNone/>
            </a:pPr>
            <a:r>
              <a:rPr lang="en-US" b="1" dirty="0">
                <a:solidFill>
                  <a:srgbClr val="7030A0"/>
                </a:solidFill>
              </a:rPr>
              <a:t>Development</a:t>
            </a:r>
            <a:endParaRPr lang="en-US" dirty="0">
              <a:solidFill>
                <a:srgbClr val="7030A0"/>
              </a:solidFill>
            </a:endParaRPr>
          </a:p>
          <a:p>
            <a:pPr marL="0" indent="0">
              <a:buNone/>
            </a:pPr>
            <a:r>
              <a:rPr lang="en-US" i="1" dirty="0">
                <a:solidFill>
                  <a:srgbClr val="7030A0"/>
                </a:solidFill>
              </a:rPr>
              <a:t>Procedural knowledge—Describe the steps for guiding students to acquire the strategy/content</a:t>
            </a:r>
            <a:endParaRPr lang="en-US" dirty="0">
              <a:solidFill>
                <a:srgbClr val="7030A0"/>
              </a:solidFill>
            </a:endParaRPr>
          </a:p>
          <a:p>
            <a:pPr marL="0" indent="0">
              <a:buNone/>
            </a:pPr>
            <a:r>
              <a:rPr lang="en-US" i="1" dirty="0" smtClean="0">
                <a:solidFill>
                  <a:srgbClr val="7030A0"/>
                </a:solidFill>
              </a:rPr>
              <a:t>Differentiated </a:t>
            </a:r>
            <a:r>
              <a:rPr lang="en-US" i="1" dirty="0">
                <a:solidFill>
                  <a:srgbClr val="7030A0"/>
                </a:solidFill>
              </a:rPr>
              <a:t>instruction—Describe strategies for engaging ELL/SPED students</a:t>
            </a:r>
            <a:r>
              <a:rPr lang="en-US" dirty="0">
                <a:solidFill>
                  <a:srgbClr val="7030A0"/>
                </a:solidFill>
              </a:rPr>
              <a:t> </a:t>
            </a:r>
            <a:endParaRPr lang="en-US" dirty="0" smtClean="0">
              <a:solidFill>
                <a:srgbClr val="7030A0"/>
              </a:solidFill>
            </a:endParaRPr>
          </a:p>
          <a:p>
            <a:pPr marL="0" indent="0">
              <a:buNone/>
            </a:pPr>
            <a:r>
              <a:rPr lang="en-US" sz="2000" b="1" dirty="0" smtClean="0">
                <a:solidFill>
                  <a:srgbClr val="7030A0"/>
                </a:solidFill>
              </a:rPr>
              <a:t>Formative Assessment. </a:t>
            </a:r>
          </a:p>
          <a:p>
            <a:pPr marL="0" indent="0">
              <a:buNone/>
            </a:pPr>
            <a:r>
              <a:rPr lang="en-US" sz="2300" b="1" dirty="0" smtClean="0">
                <a:solidFill>
                  <a:srgbClr val="7030A0"/>
                </a:solidFill>
              </a:rPr>
              <a:t>Closure</a:t>
            </a:r>
            <a:endParaRPr lang="en-US" sz="2000" b="1" dirty="0" smtClean="0">
              <a:solidFill>
                <a:srgbClr val="7030A0"/>
              </a:solidFill>
            </a:endParaRPr>
          </a:p>
          <a:p>
            <a:pPr marL="0" indent="0">
              <a:buNone/>
            </a:pPr>
            <a:r>
              <a:rPr lang="en-US" sz="2200" dirty="0" smtClean="0">
                <a:solidFill>
                  <a:srgbClr val="7030A0"/>
                </a:solidFill>
              </a:rPr>
              <a:t>Final</a:t>
            </a:r>
            <a:r>
              <a:rPr lang="en-US" sz="2200" b="1" dirty="0" smtClean="0">
                <a:solidFill>
                  <a:srgbClr val="7030A0"/>
                </a:solidFill>
              </a:rPr>
              <a:t> </a:t>
            </a:r>
            <a:r>
              <a:rPr lang="en-US" sz="2200" i="1" dirty="0">
                <a:solidFill>
                  <a:srgbClr val="7030A0"/>
                </a:solidFill>
              </a:rPr>
              <a:t>Assessment—Describe relevant instruments for monitoring and evaluating students </a:t>
            </a:r>
            <a:r>
              <a:rPr lang="en-US" sz="2200" i="1" dirty="0" smtClean="0">
                <a:solidFill>
                  <a:srgbClr val="7030A0"/>
                </a:solidFill>
              </a:rPr>
              <a:t>learning.</a:t>
            </a:r>
            <a:endParaRPr lang="en-US" sz="2200" b="1" dirty="0" smtClean="0">
              <a:solidFill>
                <a:srgbClr val="7030A0"/>
              </a:solidFill>
            </a:endParaRPr>
          </a:p>
          <a:p>
            <a:pPr>
              <a:defRPr/>
            </a:pPr>
            <a:endParaRPr lang="en-US" sz="2000" dirty="0" smtClean="0">
              <a:solidFill>
                <a:srgbClr val="7030A0"/>
              </a:solidFill>
            </a:endParaRPr>
          </a:p>
          <a:p>
            <a:pPr lvl="1">
              <a:defRPr/>
            </a:pPr>
            <a:endParaRPr lang="en-US" sz="2000" dirty="0">
              <a:solidFill>
                <a:srgbClr val="7030A0"/>
              </a:solidFill>
            </a:endParaRPr>
          </a:p>
          <a:p>
            <a:endParaRPr lang="en-US" dirty="0"/>
          </a:p>
        </p:txBody>
      </p:sp>
    </p:spTree>
    <p:extLst>
      <p:ext uri="{BB962C8B-B14F-4D97-AF65-F5344CB8AC3E}">
        <p14:creationId xmlns:p14="http://schemas.microsoft.com/office/powerpoint/2010/main" val="1600079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your lesson plan base on the needs of your students</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i="1" dirty="0">
                <a:solidFill>
                  <a:srgbClr val="7030A0"/>
                </a:solidFill>
              </a:rPr>
              <a:t>Differentiated instruction—Describe strategies for engaging ELL/SPED students</a:t>
            </a:r>
            <a:r>
              <a:rPr lang="en-US" dirty="0">
                <a:solidFill>
                  <a:srgbClr val="7030A0"/>
                </a:solidFill>
              </a:rPr>
              <a:t> </a:t>
            </a:r>
          </a:p>
          <a:p>
            <a:pPr marL="0" indent="0">
              <a:buNone/>
            </a:pPr>
            <a:r>
              <a:rPr lang="en-US" b="1" dirty="0" smtClean="0"/>
              <a:t>Goal: </a:t>
            </a:r>
            <a:r>
              <a:rPr lang="en-US" b="1" dirty="0"/>
              <a:t>Alignment with Common Core State Standards </a:t>
            </a:r>
            <a:endParaRPr lang="en-US" b="1" dirty="0" smtClean="0"/>
          </a:p>
          <a:p>
            <a:r>
              <a:rPr lang="en-US" b="1" dirty="0"/>
              <a:t>Emphasis #1 Balancing conceptual understanding and procedural fluency </a:t>
            </a:r>
            <a:r>
              <a:rPr lang="en-US" dirty="0"/>
              <a:t>. </a:t>
            </a:r>
          </a:p>
          <a:p>
            <a:r>
              <a:rPr lang="en-US" b="1" dirty="0"/>
              <a:t>Emphasis #2 Maintaining high cognitive demand</a:t>
            </a:r>
            <a:r>
              <a:rPr lang="en-US" dirty="0"/>
              <a:t> using high-cognitive-demand math tasks and </a:t>
            </a:r>
            <a:r>
              <a:rPr lang="en-US" dirty="0" smtClean="0"/>
              <a:t>maintaining </a:t>
            </a:r>
            <a:r>
              <a:rPr lang="en-US" dirty="0"/>
              <a:t>the rigor of mathematical tasks throughout lessons and units. </a:t>
            </a:r>
          </a:p>
          <a:p>
            <a:r>
              <a:rPr lang="en-US" b="1" dirty="0"/>
              <a:t>Emphasis #3 Developing beliefs </a:t>
            </a:r>
            <a:r>
              <a:rPr lang="en-US" dirty="0"/>
              <a:t>that mathematics is sensible, worthwhile, and doable. </a:t>
            </a:r>
          </a:p>
          <a:p>
            <a:r>
              <a:rPr lang="en-US" b="1" dirty="0"/>
              <a:t>Emphasis #4 Engaging students in the eight CCSS mathematical practices </a:t>
            </a:r>
            <a:endParaRPr lang="en-US" dirty="0"/>
          </a:p>
          <a:p>
            <a:endParaRPr lang="en-US" dirty="0"/>
          </a:p>
        </p:txBody>
      </p:sp>
    </p:spTree>
    <p:extLst>
      <p:ext uri="{BB962C8B-B14F-4D97-AF65-F5344CB8AC3E}">
        <p14:creationId xmlns:p14="http://schemas.microsoft.com/office/powerpoint/2010/main" val="138725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0848" y="69376"/>
            <a:ext cx="6539972" cy="1143000"/>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altLang="en-US" sz="6000" b="1" dirty="0" smtClean="0"/>
              <a:t>The 3 Shifts in</a:t>
            </a:r>
            <a:br>
              <a:rPr lang="en-US" altLang="en-US" sz="6000" b="1" dirty="0" smtClean="0"/>
            </a:br>
            <a:r>
              <a:rPr lang="en-US" altLang="en-US" sz="6000" b="1" dirty="0" smtClean="0"/>
              <a:t> CCSSM-Math</a:t>
            </a:r>
          </a:p>
        </p:txBody>
      </p:sp>
      <p:sp>
        <p:nvSpPr>
          <p:cNvPr id="6" name="Footer Placeholder 5"/>
          <p:cNvSpPr>
            <a:spLocks noGrp="1"/>
          </p:cNvSpPr>
          <p:nvPr>
            <p:ph type="ftr" sz="quarter" idx="11"/>
          </p:nvPr>
        </p:nvSpPr>
        <p:spPr bwMode="auto">
          <a:xfrm>
            <a:off x="1533816" y="6528221"/>
            <a:ext cx="7162800" cy="2286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altLang="en-US" dirty="0" smtClean="0">
                <a:solidFill>
                  <a:schemeClr val="tx2"/>
                </a:solidFill>
              </a:rPr>
              <a:t>RTI Conference            August 21, 2013</a:t>
            </a:r>
            <a:endParaRPr lang="en-US" altLang="en-US" dirty="0" smtClean="0">
              <a:solidFill>
                <a:schemeClr val="tx2"/>
              </a:solidFill>
            </a:endParaRPr>
          </a:p>
        </p:txBody>
      </p:sp>
      <p:sp>
        <p:nvSpPr>
          <p:cNvPr id="7" name="Content Placeholder 2"/>
          <p:cNvSpPr txBox="1">
            <a:spLocks/>
          </p:cNvSpPr>
          <p:nvPr/>
        </p:nvSpPr>
        <p:spPr>
          <a:xfrm>
            <a:off x="437904" y="1428750"/>
            <a:ext cx="5145381" cy="4781550"/>
          </a:xfrm>
          <a:prstGeom prst="rect">
            <a:avLst/>
          </a:prstGeom>
        </p:spPr>
        <p:txBody>
          <a:bodyPr>
            <a:no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dirty="0" smtClean="0"/>
          </a:p>
          <a:p>
            <a:pPr>
              <a:defRPr/>
            </a:pPr>
            <a:r>
              <a:rPr lang="en-US" b="1" dirty="0" smtClean="0">
                <a:solidFill>
                  <a:srgbClr val="C00000"/>
                </a:solidFill>
              </a:rPr>
              <a:t>Focus</a:t>
            </a:r>
            <a:r>
              <a:rPr lang="en-US" dirty="0" smtClean="0"/>
              <a:t> strongly where the standards focus</a:t>
            </a:r>
          </a:p>
          <a:p>
            <a:pPr>
              <a:defRPr/>
            </a:pPr>
            <a:r>
              <a:rPr lang="en-US" b="1" dirty="0" smtClean="0">
                <a:solidFill>
                  <a:srgbClr val="C00000"/>
                </a:solidFill>
              </a:rPr>
              <a:t>Coherence</a:t>
            </a:r>
            <a:r>
              <a:rPr lang="en-US" dirty="0" smtClean="0"/>
              <a:t>: Think across grades and link to major topics within grades</a:t>
            </a:r>
          </a:p>
          <a:p>
            <a:pPr>
              <a:defRPr/>
            </a:pPr>
            <a:r>
              <a:rPr lang="en-US" b="1" dirty="0" smtClean="0">
                <a:solidFill>
                  <a:srgbClr val="C00000"/>
                </a:solidFill>
              </a:rPr>
              <a:t>Rigor</a:t>
            </a:r>
            <a:r>
              <a:rPr lang="en-US" dirty="0" smtClean="0"/>
              <a:t>: In major topics, pursue with equal intensity:</a:t>
            </a:r>
          </a:p>
          <a:p>
            <a:pPr lvl="1">
              <a:defRPr/>
            </a:pPr>
            <a:r>
              <a:rPr lang="en-US" sz="2000" dirty="0" smtClean="0">
                <a:solidFill>
                  <a:srgbClr val="7030A0"/>
                </a:solidFill>
              </a:rPr>
              <a:t>Conceptual understanding</a:t>
            </a:r>
          </a:p>
          <a:p>
            <a:pPr lvl="1">
              <a:defRPr/>
            </a:pPr>
            <a:r>
              <a:rPr lang="en-US" sz="2000" dirty="0" smtClean="0">
                <a:solidFill>
                  <a:srgbClr val="7030A0"/>
                </a:solidFill>
              </a:rPr>
              <a:t>Procedural skill and fluency</a:t>
            </a:r>
          </a:p>
          <a:p>
            <a:pPr lvl="1">
              <a:defRPr/>
            </a:pPr>
            <a:r>
              <a:rPr lang="en-US" sz="2000" dirty="0" smtClean="0">
                <a:solidFill>
                  <a:srgbClr val="7030A0"/>
                </a:solidFill>
              </a:rPr>
              <a:t>Application</a:t>
            </a:r>
          </a:p>
          <a:p>
            <a:pPr>
              <a:defRPr/>
            </a:pPr>
            <a:endParaRPr lang="en-US" dirty="0" smtClean="0"/>
          </a:p>
        </p:txBody>
      </p:sp>
      <p:pic>
        <p:nvPicPr>
          <p:cNvPr id="8" name="Content Placeholder 4" descr="CCSSCov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8615" y="1833880"/>
            <a:ext cx="2898001" cy="3736554"/>
          </a:xfrm>
          <a:prstGeom prst="rect">
            <a:avLst/>
          </a:prstGeom>
        </p:spPr>
      </p:pic>
      <p:pic>
        <p:nvPicPr>
          <p:cNvPr id="9" name="Picture 8" descr="S:\Communications\Logos Signatures Photos\Seals, Logos, Signatures\OSPI schoolhouse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842421"/>
            <a:ext cx="914400" cy="914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32195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ELL and SPED Students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Focus on mathematical reasoning as well as on language development.</a:t>
            </a:r>
          </a:p>
          <a:p>
            <a:r>
              <a:rPr lang="en-US" dirty="0" smtClean="0"/>
              <a:t>Draw on multiple resources available in classrooms – such as objects, drawings, graphs, and gestures – as well as home languages and experiences outside of school. </a:t>
            </a:r>
          </a:p>
          <a:p>
            <a:r>
              <a:rPr lang="en-US" dirty="0" smtClean="0"/>
              <a:t>Support all students, regardless of their proficiency in </a:t>
            </a:r>
            <a:r>
              <a:rPr lang="en-US" dirty="0" smtClean="0"/>
              <a:t>English</a:t>
            </a:r>
            <a:r>
              <a:rPr lang="en-US" dirty="0" smtClean="0"/>
              <a:t>, cultural, racial and economical backgrounds. When students </a:t>
            </a:r>
            <a:r>
              <a:rPr lang="en-US" dirty="0" smtClean="0"/>
              <a:t>can </a:t>
            </a:r>
            <a:r>
              <a:rPr lang="en-US" dirty="0" smtClean="0"/>
              <a:t>participate in discussions </a:t>
            </a:r>
            <a:r>
              <a:rPr lang="en-US" dirty="0" smtClean="0"/>
              <a:t>in a safe classroom environment</a:t>
            </a:r>
            <a:r>
              <a:rPr lang="en-US" dirty="0" smtClean="0"/>
              <a:t> </a:t>
            </a:r>
            <a:r>
              <a:rPr lang="en-US" dirty="0" smtClean="0"/>
              <a:t>they grapple with important mathematical </a:t>
            </a:r>
            <a:r>
              <a:rPr lang="en-US" dirty="0" smtClean="0"/>
              <a:t>content.</a:t>
            </a:r>
            <a:endParaRPr lang="en-US" dirty="0" smtClean="0"/>
          </a:p>
          <a:p>
            <a:pPr>
              <a:buNone/>
            </a:pPr>
            <a:r>
              <a:rPr lang="en-US" dirty="0" smtClean="0"/>
              <a:t>               - </a:t>
            </a:r>
            <a:r>
              <a:rPr lang="en-US" dirty="0" err="1" smtClean="0"/>
              <a:t>Moschkovich</a:t>
            </a:r>
            <a:r>
              <a:rPr lang="en-US" dirty="0" smtClean="0"/>
              <a:t> 1995, 2002, 2007 </a:t>
            </a:r>
          </a:p>
        </p:txBody>
      </p:sp>
    </p:spTree>
    <p:extLst>
      <p:ext uri="{BB962C8B-B14F-4D97-AF65-F5344CB8AC3E}">
        <p14:creationId xmlns:p14="http://schemas.microsoft.com/office/powerpoint/2010/main" val="387516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Recommendations for Teaching ELS by J. </a:t>
            </a:r>
            <a:r>
              <a:rPr lang="en-US" dirty="0" err="1" smtClean="0"/>
              <a:t>Moschkovich</a:t>
            </a:r>
            <a:endParaRPr lang="en-US" dirty="0"/>
          </a:p>
        </p:txBody>
      </p:sp>
      <p:sp>
        <p:nvSpPr>
          <p:cNvPr id="3" name="Content Placeholder 2"/>
          <p:cNvSpPr>
            <a:spLocks noGrp="1"/>
          </p:cNvSpPr>
          <p:nvPr>
            <p:ph sz="quarter" idx="1"/>
          </p:nvPr>
        </p:nvSpPr>
        <p:spPr/>
        <p:txBody>
          <a:bodyPr>
            <a:normAutofit fontScale="40000" lnSpcReduction="20000"/>
          </a:bodyPr>
          <a:lstStyle/>
          <a:p>
            <a:r>
              <a:rPr lang="en-US" sz="5895" dirty="0" smtClean="0"/>
              <a:t>Focus on students’ mathematical reasoning, not accuracy in using language. (Accuracy will eventually come with ample time of practices). </a:t>
            </a:r>
          </a:p>
          <a:p>
            <a:r>
              <a:rPr lang="en-US" sz="5895" dirty="0" smtClean="0"/>
              <a:t>Shift to a focus on mathematical discourse practices, move away from simplified views of language.</a:t>
            </a:r>
          </a:p>
          <a:p>
            <a:r>
              <a:rPr lang="en-US" sz="5895" dirty="0" smtClean="0"/>
              <a:t>Recognize and support students to engage with the complexity of language in math classrooms.</a:t>
            </a:r>
          </a:p>
          <a:p>
            <a:r>
              <a:rPr lang="en-US" sz="5895" dirty="0" smtClean="0"/>
              <a:t>Treat everyday language and experiences as resources, not as obstacles.</a:t>
            </a:r>
          </a:p>
          <a:p>
            <a:r>
              <a:rPr lang="en-US" sz="5895" dirty="0" smtClean="0"/>
              <a:t>Uncover the mathematics in what students say and do. </a:t>
            </a:r>
          </a:p>
          <a:p>
            <a:pPr>
              <a:buNone/>
            </a:pPr>
            <a:r>
              <a:rPr lang="en-US" sz="5895" b="1" dirty="0" smtClean="0"/>
              <a:t> </a:t>
            </a:r>
            <a:r>
              <a:rPr lang="en-US" sz="5000" b="1" dirty="0" smtClean="0"/>
              <a:t>Video by the author - </a:t>
            </a:r>
            <a:r>
              <a:rPr lang="en-US" sz="5000" dirty="0" smtClean="0">
                <a:hlinkClick r:id="rId2"/>
              </a:rPr>
              <a:t>http://ell.stanford.edu/publication/mathematics-common-core-and-language</a:t>
            </a:r>
            <a:endParaRPr lang="en-US" sz="5000" dirty="0" smtClean="0"/>
          </a:p>
          <a:p>
            <a:pPr>
              <a:buNone/>
            </a:pPr>
            <a:endParaRPr lang="en-US" sz="5895" dirty="0" smtClean="0"/>
          </a:p>
        </p:txBody>
      </p:sp>
    </p:spTree>
    <p:extLst>
      <p:ext uri="{BB962C8B-B14F-4D97-AF65-F5344CB8AC3E}">
        <p14:creationId xmlns:p14="http://schemas.microsoft.com/office/powerpoint/2010/main" val="805690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9612"/>
          </a:xfrm>
        </p:spPr>
        <p:txBody>
          <a:bodyPr>
            <a:normAutofit/>
          </a:bodyPr>
          <a:lstStyle/>
          <a:p>
            <a:r>
              <a:rPr lang="en-US" dirty="0" smtClean="0">
                <a:solidFill>
                  <a:schemeClr val="accent3"/>
                </a:solidFill>
              </a:rPr>
              <a:t>Part 2. Lesson </a:t>
            </a:r>
            <a:r>
              <a:rPr lang="en-US" dirty="0" smtClean="0">
                <a:solidFill>
                  <a:schemeClr val="accent3"/>
                </a:solidFill>
              </a:rPr>
              <a:t>Plans </a:t>
            </a:r>
            <a:r>
              <a:rPr lang="en-US" dirty="0" smtClean="0">
                <a:solidFill>
                  <a:schemeClr val="accent3"/>
                </a:solidFill>
              </a:rPr>
              <a:t>Guidelines </a:t>
            </a:r>
            <a:endParaRPr lang="en-US" dirty="0">
              <a:solidFill>
                <a:schemeClr val="accent3"/>
              </a:solidFill>
            </a:endParaRPr>
          </a:p>
        </p:txBody>
      </p:sp>
      <p:sp>
        <p:nvSpPr>
          <p:cNvPr id="3" name="Content Placeholder 2"/>
          <p:cNvSpPr>
            <a:spLocks noGrp="1"/>
          </p:cNvSpPr>
          <p:nvPr>
            <p:ph sz="quarter" idx="1"/>
          </p:nvPr>
        </p:nvSpPr>
        <p:spPr>
          <a:xfrm>
            <a:off x="457199" y="1085850"/>
            <a:ext cx="8201025" cy="5388102"/>
          </a:xfrm>
        </p:spPr>
        <p:txBody>
          <a:bodyPr>
            <a:normAutofit/>
          </a:bodyPr>
          <a:lstStyle/>
          <a:p>
            <a:pPr>
              <a:defRPr/>
            </a:pPr>
            <a:endParaRPr lang="en-US" sz="2000" dirty="0" smtClean="0">
              <a:solidFill>
                <a:srgbClr val="7030A0"/>
              </a:solidFill>
            </a:endParaRPr>
          </a:p>
          <a:p>
            <a:r>
              <a:rPr lang="en-US" dirty="0" smtClean="0">
                <a:solidFill>
                  <a:srgbClr val="C00000"/>
                </a:solidFill>
              </a:rPr>
              <a:t>SBAC</a:t>
            </a:r>
            <a:r>
              <a:rPr lang="en-US" dirty="0" smtClean="0">
                <a:solidFill>
                  <a:srgbClr val="C00000"/>
                </a:solidFill>
              </a:rPr>
              <a:t> </a:t>
            </a:r>
            <a:r>
              <a:rPr lang="en-US" dirty="0" smtClean="0">
                <a:solidFill>
                  <a:srgbClr val="C00000"/>
                </a:solidFill>
              </a:rPr>
              <a:t>4-step </a:t>
            </a:r>
            <a:r>
              <a:rPr lang="en-US" dirty="0">
                <a:solidFill>
                  <a:srgbClr val="C00000"/>
                </a:solidFill>
              </a:rPr>
              <a:t>formative assessment process</a:t>
            </a:r>
            <a:r>
              <a:rPr lang="en-US" dirty="0"/>
              <a:t>: </a:t>
            </a:r>
          </a:p>
          <a:p>
            <a:pPr>
              <a:buFont typeface="Arial" charset="0"/>
              <a:buChar char="•"/>
            </a:pPr>
            <a:r>
              <a:rPr lang="en-US" sz="2200" dirty="0" smtClean="0">
                <a:solidFill>
                  <a:srgbClr val="7030A0"/>
                </a:solidFill>
              </a:rPr>
              <a:t>Clarify </a:t>
            </a:r>
            <a:r>
              <a:rPr lang="en-US" sz="2200" dirty="0">
                <a:solidFill>
                  <a:srgbClr val="7030A0"/>
                </a:solidFill>
              </a:rPr>
              <a:t>intended </a:t>
            </a:r>
            <a:r>
              <a:rPr lang="en-US" sz="2200" dirty="0" smtClean="0">
                <a:solidFill>
                  <a:srgbClr val="7030A0"/>
                </a:solidFill>
              </a:rPr>
              <a:t>learning </a:t>
            </a:r>
            <a:endParaRPr lang="en-US" sz="2200" dirty="0">
              <a:solidFill>
                <a:srgbClr val="7030A0"/>
              </a:solidFill>
            </a:endParaRPr>
          </a:p>
          <a:p>
            <a:pPr>
              <a:buFont typeface="Arial" charset="0"/>
              <a:buChar char="•"/>
            </a:pPr>
            <a:r>
              <a:rPr lang="en-US" sz="2200" dirty="0" smtClean="0">
                <a:solidFill>
                  <a:srgbClr val="7030A0"/>
                </a:solidFill>
              </a:rPr>
              <a:t>Elicit evidence</a:t>
            </a:r>
            <a:endParaRPr lang="en-US" sz="2200" dirty="0">
              <a:solidFill>
                <a:srgbClr val="7030A0"/>
              </a:solidFill>
            </a:endParaRPr>
          </a:p>
          <a:p>
            <a:pPr>
              <a:buFont typeface="Arial" charset="0"/>
              <a:buChar char="•"/>
            </a:pPr>
            <a:r>
              <a:rPr lang="en-US" sz="2200" dirty="0" smtClean="0">
                <a:solidFill>
                  <a:srgbClr val="7030A0"/>
                </a:solidFill>
              </a:rPr>
              <a:t>Interpret evidence  </a:t>
            </a:r>
            <a:endParaRPr lang="en-US" sz="2200" dirty="0">
              <a:solidFill>
                <a:srgbClr val="7030A0"/>
              </a:solidFill>
            </a:endParaRPr>
          </a:p>
          <a:p>
            <a:pPr>
              <a:buFont typeface="Arial" charset="0"/>
              <a:buChar char="•"/>
            </a:pPr>
            <a:r>
              <a:rPr lang="en-US" sz="2200" dirty="0" smtClean="0">
                <a:solidFill>
                  <a:srgbClr val="7030A0"/>
                </a:solidFill>
              </a:rPr>
              <a:t>Act </a:t>
            </a:r>
            <a:r>
              <a:rPr lang="en-US" sz="2200" dirty="0">
                <a:solidFill>
                  <a:srgbClr val="7030A0"/>
                </a:solidFill>
              </a:rPr>
              <a:t>on </a:t>
            </a:r>
            <a:r>
              <a:rPr lang="en-US" sz="2200" dirty="0" smtClean="0">
                <a:solidFill>
                  <a:srgbClr val="7030A0"/>
                </a:solidFill>
              </a:rPr>
              <a:t>evidence</a:t>
            </a:r>
            <a:endParaRPr lang="en-US" dirty="0"/>
          </a:p>
          <a:p>
            <a:pPr lvl="1">
              <a:defRPr/>
            </a:pPr>
            <a:endParaRPr lang="en-US" sz="2000" dirty="0">
              <a:solidFill>
                <a:srgbClr val="7030A0"/>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438" y="3236912"/>
            <a:ext cx="2371961" cy="2311400"/>
          </a:xfrm>
          <a:prstGeom prst="rect">
            <a:avLst/>
          </a:prstGeom>
        </p:spPr>
      </p:pic>
    </p:spTree>
    <p:extLst>
      <p:ext uri="{BB962C8B-B14F-4D97-AF65-F5344CB8AC3E}">
        <p14:creationId xmlns:p14="http://schemas.microsoft.com/office/powerpoint/2010/main" val="1620713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a:t>
            </a:r>
            <a:r>
              <a:rPr lang="en-US" dirty="0" smtClean="0">
                <a:solidFill>
                  <a:srgbClr val="C00000"/>
                </a:solidFill>
              </a:rPr>
              <a:t>4-step Formative Assessment</a:t>
            </a:r>
            <a:endParaRPr lang="en-US" dirty="0">
              <a:solidFill>
                <a:srgbClr val="C00000"/>
              </a:solidFill>
            </a:endParaRPr>
          </a:p>
        </p:txBody>
      </p:sp>
      <p:sp>
        <p:nvSpPr>
          <p:cNvPr id="3" name="Content Placeholder 2"/>
          <p:cNvSpPr>
            <a:spLocks noGrp="1"/>
          </p:cNvSpPr>
          <p:nvPr>
            <p:ph sz="quarter" idx="1"/>
          </p:nvPr>
        </p:nvSpPr>
        <p:spPr/>
        <p:txBody>
          <a:bodyPr/>
          <a:lstStyle/>
          <a:p>
            <a:r>
              <a:rPr lang="en-US" dirty="0" smtClean="0"/>
              <a:t>Step 1. Clarifying Intended Learning</a:t>
            </a:r>
          </a:p>
          <a:p>
            <a:endParaRPr lang="en-US" dirty="0"/>
          </a:p>
          <a:p>
            <a:pPr>
              <a:buFont typeface="Arial" charset="0"/>
              <a:buChar char="•"/>
            </a:pPr>
            <a:r>
              <a:rPr lang="en-US" dirty="0" smtClean="0"/>
              <a:t>Define learning goals clearly using student-friendly language as such “I can </a:t>
            </a:r>
            <a:r>
              <a:rPr lang="is-IS" dirty="0" smtClean="0"/>
              <a:t>…”.</a:t>
            </a:r>
            <a:endParaRPr lang="en-US" dirty="0" smtClean="0"/>
          </a:p>
          <a:p>
            <a:pPr>
              <a:buFont typeface="Arial" charset="0"/>
              <a:buChar char="•"/>
            </a:pPr>
            <a:endParaRPr lang="en-US" dirty="0"/>
          </a:p>
          <a:p>
            <a:pPr>
              <a:buFont typeface="Arial" charset="0"/>
              <a:buChar char="•"/>
            </a:pPr>
            <a:r>
              <a:rPr lang="en-US" dirty="0" smtClean="0"/>
              <a:t>Provide clear success criteria that defining the evidence for determining how students progressing towards learning goals.</a:t>
            </a:r>
          </a:p>
        </p:txBody>
      </p:sp>
    </p:spTree>
    <p:extLst>
      <p:ext uri="{BB962C8B-B14F-4D97-AF65-F5344CB8AC3E}">
        <p14:creationId xmlns:p14="http://schemas.microsoft.com/office/powerpoint/2010/main" val="351005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a:t>
            </a:r>
            <a:r>
              <a:rPr lang="en-US" dirty="0" smtClean="0">
                <a:solidFill>
                  <a:srgbClr val="C00000"/>
                </a:solidFill>
              </a:rPr>
              <a:t>4-step Formative Assessment</a:t>
            </a:r>
            <a:endParaRPr lang="en-US" dirty="0">
              <a:solidFill>
                <a:srgbClr val="C00000"/>
              </a:solidFill>
            </a:endParaRPr>
          </a:p>
        </p:txBody>
      </p:sp>
      <p:sp>
        <p:nvSpPr>
          <p:cNvPr id="3" name="Content Placeholder 2"/>
          <p:cNvSpPr>
            <a:spLocks noGrp="1"/>
          </p:cNvSpPr>
          <p:nvPr>
            <p:ph sz="quarter" idx="1"/>
          </p:nvPr>
        </p:nvSpPr>
        <p:spPr/>
        <p:txBody>
          <a:bodyPr/>
          <a:lstStyle/>
          <a:p>
            <a:r>
              <a:rPr lang="en-US" dirty="0" smtClean="0"/>
              <a:t>Step 2. Eliciting Evidence</a:t>
            </a:r>
          </a:p>
          <a:p>
            <a:endParaRPr lang="en-US" dirty="0"/>
          </a:p>
          <a:p>
            <a:pPr>
              <a:buFont typeface="Arial" charset="0"/>
              <a:buChar char="•"/>
            </a:pPr>
            <a:r>
              <a:rPr lang="en-US" dirty="0" smtClean="0"/>
              <a:t>Gather evidence of learning using different ways depending on students’ needs, interest and learning styles.</a:t>
            </a:r>
            <a:endParaRPr lang="en-US" dirty="0"/>
          </a:p>
          <a:p>
            <a:pPr>
              <a:buFont typeface="Arial" charset="0"/>
              <a:buChar char="•"/>
            </a:pPr>
            <a:r>
              <a:rPr lang="en-US" dirty="0"/>
              <a:t>U</a:t>
            </a:r>
            <a:r>
              <a:rPr lang="en-US" dirty="0" smtClean="0"/>
              <a:t>se </a:t>
            </a:r>
            <a:r>
              <a:rPr lang="en-US" dirty="0"/>
              <a:t>multiple sources of evidence to draw accurate conclusions about student </a:t>
            </a:r>
            <a:r>
              <a:rPr lang="en-US" dirty="0" smtClean="0"/>
              <a:t>learning – in relation to learning goals and success criteria.</a:t>
            </a:r>
          </a:p>
        </p:txBody>
      </p:sp>
    </p:spTree>
    <p:extLst>
      <p:ext uri="{BB962C8B-B14F-4D97-AF65-F5344CB8AC3E}">
        <p14:creationId xmlns:p14="http://schemas.microsoft.com/office/powerpoint/2010/main" val="574188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a:t>
            </a:r>
            <a:r>
              <a:rPr lang="en-US" dirty="0" smtClean="0">
                <a:solidFill>
                  <a:srgbClr val="C00000"/>
                </a:solidFill>
              </a:rPr>
              <a:t>4-step Formative Assessment</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Step 3. Interpreting the </a:t>
            </a:r>
            <a:r>
              <a:rPr lang="en-US" dirty="0" smtClean="0"/>
              <a:t>Evidence</a:t>
            </a:r>
            <a:endParaRPr lang="en-US" dirty="0"/>
          </a:p>
          <a:p>
            <a:pPr>
              <a:buFont typeface="Arial" charset="0"/>
              <a:buChar char="•"/>
            </a:pPr>
            <a:r>
              <a:rPr lang="en-US" dirty="0" smtClean="0"/>
              <a:t>Determine where each student is in relation to learning goals, what he/she understands or doesn’t understands. </a:t>
            </a:r>
          </a:p>
          <a:p>
            <a:pPr>
              <a:buFont typeface="Arial" charset="0"/>
              <a:buChar char="•"/>
            </a:pPr>
            <a:r>
              <a:rPr lang="en-US" dirty="0" smtClean="0"/>
              <a:t>Evidence </a:t>
            </a:r>
            <a:r>
              <a:rPr lang="en-US" dirty="0"/>
              <a:t>is interpreted </a:t>
            </a:r>
            <a:r>
              <a:rPr lang="en-US" dirty="0" smtClean="0"/>
              <a:t>on </a:t>
            </a:r>
            <a:r>
              <a:rPr lang="en-US" dirty="0"/>
              <a:t>an ongoing basis throughout </a:t>
            </a:r>
            <a:r>
              <a:rPr lang="en-US" dirty="0" smtClean="0"/>
              <a:t>instruction, it is not a single event. Students </a:t>
            </a:r>
            <a:r>
              <a:rPr lang="en-US" dirty="0"/>
              <a:t>can </a:t>
            </a:r>
            <a:r>
              <a:rPr lang="en-US" dirty="0" smtClean="0"/>
              <a:t>also independently </a:t>
            </a:r>
            <a:r>
              <a:rPr lang="en-US" dirty="0"/>
              <a:t>analyze evidence of their own learning, though they benefit from sharing and discussing their interpretations with teachers and </a:t>
            </a:r>
            <a:r>
              <a:rPr lang="en-US" dirty="0" smtClean="0"/>
              <a:t>peers (MP3). </a:t>
            </a:r>
            <a:r>
              <a:rPr lang="en-US" dirty="0"/>
              <a:t>By doing so, accountable feedback are provided. </a:t>
            </a:r>
          </a:p>
          <a:p>
            <a:pPr>
              <a:buFont typeface="Arial" charset="0"/>
              <a:buChar char="•"/>
            </a:pPr>
            <a:endParaRPr lang="en-US" dirty="0">
              <a:effectLst/>
            </a:endParaRPr>
          </a:p>
        </p:txBody>
      </p:sp>
    </p:spTree>
    <p:extLst>
      <p:ext uri="{BB962C8B-B14F-4D97-AF65-F5344CB8AC3E}">
        <p14:creationId xmlns:p14="http://schemas.microsoft.com/office/powerpoint/2010/main" val="229901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a:t>
            </a:r>
            <a:r>
              <a:rPr lang="en-US" dirty="0" smtClean="0">
                <a:solidFill>
                  <a:srgbClr val="C00000"/>
                </a:solidFill>
              </a:rPr>
              <a:t>4-step Formative Assessment</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Step 4. Acting on Evidence. </a:t>
            </a:r>
          </a:p>
          <a:p>
            <a:endParaRPr lang="en-US" dirty="0"/>
          </a:p>
          <a:p>
            <a:pPr>
              <a:buFont typeface="Arial" charset="0"/>
              <a:buChar char="•"/>
            </a:pPr>
            <a:r>
              <a:rPr lang="en-US" dirty="0"/>
              <a:t>T</a:t>
            </a:r>
            <a:r>
              <a:rPr lang="en-US" dirty="0" smtClean="0"/>
              <a:t>eachers </a:t>
            </a:r>
            <a:r>
              <a:rPr lang="en-US" dirty="0"/>
              <a:t>and students use actionable feedback to determine next steps to continue to move learning forward. </a:t>
            </a:r>
          </a:p>
          <a:p>
            <a:pPr>
              <a:buFont typeface="Arial" charset="0"/>
              <a:buChar char="•"/>
            </a:pPr>
            <a:r>
              <a:rPr lang="en-US" dirty="0"/>
              <a:t>The steps </a:t>
            </a:r>
            <a:r>
              <a:rPr lang="en-US" dirty="0" smtClean="0"/>
              <a:t>may </a:t>
            </a:r>
            <a:r>
              <a:rPr lang="en-US" dirty="0"/>
              <a:t>not be the same for all students and must take into consideration each student’s readiness, interests, and </a:t>
            </a:r>
            <a:r>
              <a:rPr lang="en-US" dirty="0" smtClean="0"/>
              <a:t>learning </a:t>
            </a:r>
            <a:r>
              <a:rPr lang="en-US" dirty="0"/>
              <a:t>preferences. </a:t>
            </a:r>
          </a:p>
        </p:txBody>
      </p:sp>
    </p:spTree>
    <p:extLst>
      <p:ext uri="{BB962C8B-B14F-4D97-AF65-F5344CB8AC3E}">
        <p14:creationId xmlns:p14="http://schemas.microsoft.com/office/powerpoint/2010/main" val="767532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 CCSS Learning </a:t>
            </a:r>
            <a:r>
              <a:rPr lang="en-US" dirty="0" smtClean="0"/>
              <a:t>goals</a:t>
            </a:r>
            <a:endParaRPr lang="en-US" dirty="0"/>
          </a:p>
        </p:txBody>
      </p:sp>
      <p:sp>
        <p:nvSpPr>
          <p:cNvPr id="3" name="Content Placeholder 2"/>
          <p:cNvSpPr>
            <a:spLocks noGrp="1"/>
          </p:cNvSpPr>
          <p:nvPr>
            <p:ph sz="quarter" idx="1"/>
          </p:nvPr>
        </p:nvSpPr>
        <p:spPr/>
        <p:txBody>
          <a:bodyPr>
            <a:normAutofit/>
          </a:bodyPr>
          <a:lstStyle/>
          <a:p>
            <a:r>
              <a:rPr lang="en-US" dirty="0" smtClean="0"/>
              <a:t>CCSS Math Content </a:t>
            </a:r>
            <a:r>
              <a:rPr lang="en-US" dirty="0" smtClean="0"/>
              <a:t>5.NBT.B.7</a:t>
            </a:r>
            <a:r>
              <a:rPr lang="en-US" dirty="0" smtClean="0"/>
              <a:t>: </a:t>
            </a:r>
            <a:endParaRPr lang="en-US" dirty="0" smtClean="0"/>
          </a:p>
          <a:p>
            <a:pPr marL="0" indent="0">
              <a:buNone/>
            </a:pPr>
            <a:r>
              <a:rPr lang="en-US" dirty="0" smtClean="0"/>
              <a:t>“Add</a:t>
            </a:r>
            <a:r>
              <a:rPr lang="en-US" dirty="0"/>
              <a:t>, </a:t>
            </a:r>
            <a:r>
              <a:rPr lang="en-US" dirty="0">
                <a:solidFill>
                  <a:schemeClr val="accent3"/>
                </a:solidFill>
              </a:rPr>
              <a:t>subtract</a:t>
            </a:r>
            <a:r>
              <a:rPr lang="en-US" dirty="0"/>
              <a:t>, multiply, and divide decimals to hundredths, using concrete models or drawings and strategies based on place value, properties of operations, and/or the relationship between addition and subtraction; relate the strategy to a written method and explain the reasoning used</a:t>
            </a:r>
            <a:r>
              <a:rPr lang="en-US" dirty="0" smtClean="0"/>
              <a:t>.”</a:t>
            </a:r>
          </a:p>
          <a:p>
            <a:pPr marL="0" indent="0">
              <a:buNone/>
            </a:pPr>
            <a:r>
              <a:rPr lang="en-US" dirty="0">
                <a:solidFill>
                  <a:schemeClr val="accent1">
                    <a:lumMod val="50000"/>
                  </a:schemeClr>
                </a:solidFill>
              </a:rPr>
              <a:t>Math Practices: </a:t>
            </a:r>
            <a:r>
              <a:rPr lang="en-US" sz="2300" dirty="0">
                <a:latin typeface="Chalkboard SE Light" charset="0"/>
              </a:rPr>
              <a:t>1</a:t>
            </a:r>
            <a:r>
              <a:rPr lang="en-US" sz="2200" dirty="0">
                <a:latin typeface="+mj-lt"/>
              </a:rPr>
              <a:t>. </a:t>
            </a:r>
            <a:r>
              <a:rPr lang="en-US" sz="2200" dirty="0">
                <a:latin typeface="+mj-lt"/>
                <a:cs typeface="Helvetica" pitchFamily="34" charset="0"/>
              </a:rPr>
              <a:t>Make sense of problems and persevere in solving them. 2. Reason abstractly and quantitatively. 3. Construct viable arguments and critique the reasoning of </a:t>
            </a:r>
            <a:r>
              <a:rPr lang="en-US" sz="2200" dirty="0" smtClean="0">
                <a:latin typeface="+mj-lt"/>
                <a:cs typeface="Helvetica" pitchFamily="34" charset="0"/>
              </a:rPr>
              <a:t>others. 6</a:t>
            </a:r>
            <a:r>
              <a:rPr lang="en-US" sz="2200" dirty="0">
                <a:latin typeface="+mj-lt"/>
                <a:cs typeface="Helvetica" pitchFamily="34" charset="0"/>
              </a:rPr>
              <a:t>. Attend to precision 7. Look for and make use of structure. 8. Look for and express regularity in repeated reasoning.   </a:t>
            </a:r>
          </a:p>
          <a:p>
            <a:pPr marL="0" indent="0">
              <a:buNone/>
            </a:pPr>
            <a:endParaRPr lang="en-US" sz="2200" dirty="0" smtClean="0">
              <a:latin typeface="+mj-lt"/>
            </a:endParaRPr>
          </a:p>
          <a:p>
            <a:pPr marL="0" indent="0">
              <a:buNone/>
            </a:pPr>
            <a:endParaRPr lang="en-US" dirty="0"/>
          </a:p>
        </p:txBody>
      </p:sp>
    </p:spTree>
    <p:extLst>
      <p:ext uri="{BB962C8B-B14F-4D97-AF65-F5344CB8AC3E}">
        <p14:creationId xmlns:p14="http://schemas.microsoft.com/office/powerpoint/2010/main" val="1432180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 Introduction </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i="1" dirty="0" smtClean="0">
                <a:solidFill>
                  <a:srgbClr val="7030A0"/>
                </a:solidFill>
              </a:rPr>
              <a:t>Declarative </a:t>
            </a:r>
            <a:r>
              <a:rPr lang="en-US" i="1" dirty="0">
                <a:solidFill>
                  <a:srgbClr val="7030A0"/>
                </a:solidFill>
              </a:rPr>
              <a:t>knowledge – Describe the content of the </a:t>
            </a:r>
            <a:r>
              <a:rPr lang="en-US" i="1" dirty="0" smtClean="0">
                <a:solidFill>
                  <a:srgbClr val="7030A0"/>
                </a:solidFill>
              </a:rPr>
              <a:t>lesson: </a:t>
            </a:r>
            <a:r>
              <a:rPr lang="en-US" dirty="0" smtClean="0"/>
              <a:t>subtract decimals </a:t>
            </a:r>
            <a:r>
              <a:rPr lang="en-US" dirty="0"/>
              <a:t>to hundredths, using concrete models or drawings and strategies based on place value, properties of operations, and/or the relationship between addition and subtraction; relate the strategy to a written method and explain the reasoning used</a:t>
            </a:r>
            <a:r>
              <a:rPr lang="en-US" dirty="0" smtClean="0"/>
              <a:t>.</a:t>
            </a:r>
          </a:p>
          <a:p>
            <a:pPr marL="0" indent="0">
              <a:buNone/>
            </a:pPr>
            <a:r>
              <a:rPr lang="en-US" i="1" dirty="0" smtClean="0">
                <a:solidFill>
                  <a:srgbClr val="7030A0"/>
                </a:solidFill>
              </a:rPr>
              <a:t>Math Practices: </a:t>
            </a:r>
            <a:r>
              <a:rPr lang="en-US" dirty="0">
                <a:latin typeface="Chalkboard SE Light" charset="0"/>
              </a:rPr>
              <a:t>1</a:t>
            </a:r>
            <a:r>
              <a:rPr lang="en-US" dirty="0"/>
              <a:t>. </a:t>
            </a:r>
            <a:r>
              <a:rPr lang="en-US" dirty="0">
                <a:cs typeface="Helvetica" pitchFamily="34" charset="0"/>
              </a:rPr>
              <a:t>Make sense of problems and persevere in solving them. 2. Reason abstractly and quantitatively. 3. Construct viable arguments and critique the reasoning of others. 6. Attend to precision 7. Look for and make use of structure. 8. Look for and express regularity in repeated reasoning. </a:t>
            </a:r>
            <a:endParaRPr lang="en-US" i="1" dirty="0">
              <a:solidFill>
                <a:srgbClr val="7030A0"/>
              </a:solidFill>
            </a:endParaRPr>
          </a:p>
        </p:txBody>
      </p:sp>
    </p:spTree>
    <p:extLst>
      <p:ext uri="{BB962C8B-B14F-4D97-AF65-F5344CB8AC3E}">
        <p14:creationId xmlns:p14="http://schemas.microsoft.com/office/powerpoint/2010/main" val="691235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 Introduction </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i="1" dirty="0">
                <a:solidFill>
                  <a:srgbClr val="7030A0"/>
                </a:solidFill>
              </a:rPr>
              <a:t>Conditional knowledge—Describe why students learn content and the conditions for using </a:t>
            </a:r>
            <a:r>
              <a:rPr lang="en-US" i="1" dirty="0" smtClean="0">
                <a:solidFill>
                  <a:srgbClr val="7030A0"/>
                </a:solidFill>
              </a:rPr>
              <a:t>it: </a:t>
            </a:r>
            <a:r>
              <a:rPr lang="en-US" dirty="0" smtClean="0"/>
              <a:t>through this lesson students strengthen their understanding of the place value concept and the relationship between decimal numbers and fractions, and extend subtraction algorithm for whole numbers to decimals and mixed decimals. </a:t>
            </a:r>
          </a:p>
          <a:p>
            <a:pPr marL="0" indent="0">
              <a:buNone/>
            </a:pPr>
            <a:r>
              <a:rPr lang="en-US" dirty="0" smtClean="0"/>
              <a:t>This prepares them to achieve fluency on operations of real numbers at higher grades. </a:t>
            </a:r>
          </a:p>
          <a:p>
            <a:pPr marL="0" indent="0">
              <a:buNone/>
            </a:pPr>
            <a:r>
              <a:rPr lang="en-US" dirty="0" smtClean="0"/>
              <a:t>Students should have prerequisites of previous content knowledge, see CCSS contents, examples of this presentation and the instructional sequence by </a:t>
            </a:r>
            <a:r>
              <a:rPr lang="en-US" dirty="0" err="1" smtClean="0"/>
              <a:t>Strein</a:t>
            </a:r>
            <a:r>
              <a:rPr lang="en-US" dirty="0" smtClean="0"/>
              <a:t>, </a:t>
            </a:r>
            <a:r>
              <a:rPr lang="en-US" dirty="0" err="1" smtClean="0"/>
              <a:t>etc</a:t>
            </a:r>
            <a:r>
              <a:rPr lang="en-US" dirty="0" smtClean="0"/>
              <a:t>, 2006.  </a:t>
            </a:r>
            <a:endParaRPr lang="en-US" i="1" dirty="0">
              <a:solidFill>
                <a:srgbClr val="7030A0"/>
              </a:solidFill>
            </a:endParaRPr>
          </a:p>
        </p:txBody>
      </p:sp>
    </p:spTree>
    <p:extLst>
      <p:ext uri="{BB962C8B-B14F-4D97-AF65-F5344CB8AC3E}">
        <p14:creationId xmlns:p14="http://schemas.microsoft.com/office/powerpoint/2010/main" val="24402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94631976"/>
              </p:ext>
            </p:extLst>
          </p:nvPr>
        </p:nvGraphicFramePr>
        <p:xfrm>
          <a:off x="165100" y="650875"/>
          <a:ext cx="8736202" cy="5684996"/>
        </p:xfrm>
        <a:graphic>
          <a:graphicData uri="http://schemas.openxmlformats.org/drawingml/2006/table">
            <a:tbl>
              <a:tblPr firstRow="1" bandRow="1">
                <a:tableStyleId>{5940675A-B579-460E-94D1-54222C63F5DA}</a:tableStyleId>
              </a:tblPr>
              <a:tblGrid>
                <a:gridCol w="4535171"/>
                <a:gridCol w="4201031"/>
              </a:tblGrid>
              <a:tr h="5684996">
                <a:tc>
                  <a:txBody>
                    <a:bodyPr/>
                    <a:lstStyle/>
                    <a:p>
                      <a:pPr marL="0" indent="0">
                        <a:buNone/>
                      </a:pPr>
                      <a:r>
                        <a:rPr lang="en-US" sz="2500" b="1" i="0" u="none" strike="noStrike" kern="1200" baseline="0" dirty="0" smtClean="0">
                          <a:solidFill>
                            <a:srgbClr val="FF0000"/>
                          </a:solidFill>
                          <a:latin typeface="Helvetica" pitchFamily="34" charset="0"/>
                          <a:ea typeface="+mn-ea"/>
                          <a:cs typeface="Helvetica" pitchFamily="34" charset="0"/>
                        </a:rPr>
                        <a:t>Mathematical Practices</a:t>
                      </a:r>
                    </a:p>
                    <a:p>
                      <a:pPr marL="0" indent="0">
                        <a:buNone/>
                      </a:pPr>
                      <a:endParaRPr lang="en-US" sz="1000" b="0" i="0" u="none" strike="noStrike" kern="1200" baseline="0" dirty="0" smtClean="0">
                        <a:solidFill>
                          <a:srgbClr val="FF0000"/>
                        </a:solidFill>
                        <a:latin typeface="Helvetica" pitchFamily="34" charset="0"/>
                        <a:ea typeface="+mn-ea"/>
                        <a:cs typeface="Helvetica" pitchFamily="34" charset="0"/>
                      </a:endParaRPr>
                    </a:p>
                    <a:p>
                      <a:pPr marL="0" indent="0" algn="l" defTabSz="914400" rtl="0" eaLnBrk="1" latinLnBrk="0" hangingPunct="1">
                        <a:buNone/>
                      </a:pPr>
                      <a:r>
                        <a:rPr lang="en-US" sz="1400" b="0" i="0" u="none" strike="noStrike" kern="1200" baseline="0" dirty="0" smtClean="0">
                          <a:solidFill>
                            <a:schemeClr val="tx1"/>
                          </a:solidFill>
                          <a:latin typeface="Helvetica" pitchFamily="34" charset="0"/>
                          <a:ea typeface="+mn-ea"/>
                          <a:cs typeface="Helvetica" pitchFamily="34" charset="0"/>
                        </a:rPr>
                        <a:t> </a:t>
                      </a:r>
                      <a:r>
                        <a:rPr lang="en-US" sz="2100" b="0" i="0" u="none" strike="noStrike" kern="1200" baseline="0" dirty="0" smtClean="0">
                          <a:solidFill>
                            <a:schemeClr val="tx1"/>
                          </a:solidFill>
                          <a:latin typeface="Helvetica" pitchFamily="34" charset="0"/>
                          <a:ea typeface="+mn-ea"/>
                          <a:cs typeface="Helvetica" pitchFamily="34" charset="0"/>
                        </a:rPr>
                        <a:t>1. </a:t>
                      </a:r>
                      <a:r>
                        <a:rPr lang="en-US" sz="2000" b="0" i="0" u="none" strike="noStrike" kern="1200" baseline="0" dirty="0" smtClean="0">
                          <a:solidFill>
                            <a:schemeClr val="tx1"/>
                          </a:solidFill>
                          <a:latin typeface="Helvetica" pitchFamily="34" charset="0"/>
                          <a:ea typeface="+mn-ea"/>
                          <a:cs typeface="Helvetica" pitchFamily="34" charset="0"/>
                        </a:rPr>
                        <a:t>Make sense of problems and</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persevere in solving them</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2. Reason abstractly and</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quantitatively</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3. Construct viable arguments and</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critique the reasoning of others</a:t>
                      </a:r>
                    </a:p>
                    <a:p>
                      <a:pPr marL="0" indent="0" algn="l" defTabSz="914400" rtl="0" eaLnBrk="1" latinLnBrk="0" hangingPunct="1">
                        <a:buNone/>
                      </a:pPr>
                      <a:r>
                        <a:rPr lang="en-US" sz="2000" b="0" i="0" u="none" strike="noStrike" kern="1200" baseline="0" dirty="0" smtClean="0">
                          <a:solidFill>
                            <a:srgbClr val="0000FF"/>
                          </a:solidFill>
                          <a:latin typeface="Helvetica" pitchFamily="34" charset="0"/>
                          <a:ea typeface="+mn-ea"/>
                          <a:cs typeface="Helvetica" pitchFamily="34" charset="0"/>
                        </a:rPr>
                        <a:t> </a:t>
                      </a:r>
                      <a:r>
                        <a:rPr lang="en-US" sz="2000" b="0" i="0" u="none" strike="noStrike" kern="1200" baseline="0" dirty="0" smtClean="0">
                          <a:solidFill>
                            <a:schemeClr val="tx1"/>
                          </a:solidFill>
                          <a:latin typeface="Helvetica" pitchFamily="34" charset="0"/>
                          <a:ea typeface="+mn-ea"/>
                          <a:cs typeface="Helvetica" pitchFamily="34" charset="0"/>
                        </a:rPr>
                        <a:t>4.</a:t>
                      </a:r>
                      <a:r>
                        <a:rPr lang="en-US" sz="2000" b="0" i="0" u="none" strike="noStrike" kern="1200" baseline="0" dirty="0" smtClean="0">
                          <a:solidFill>
                            <a:srgbClr val="0000FF"/>
                          </a:solidFill>
                          <a:latin typeface="Helvetica" pitchFamily="34" charset="0"/>
                          <a:ea typeface="+mn-ea"/>
                          <a:cs typeface="Helvetica" pitchFamily="34" charset="0"/>
                        </a:rPr>
                        <a:t> </a:t>
                      </a:r>
                      <a:r>
                        <a:rPr lang="en-US" sz="2000" b="0" i="0" u="none" strike="noStrike" kern="1200" baseline="0" dirty="0" smtClean="0">
                          <a:solidFill>
                            <a:schemeClr val="tx1">
                              <a:lumMod val="95000"/>
                              <a:lumOff val="5000"/>
                            </a:schemeClr>
                          </a:solidFill>
                          <a:latin typeface="Helvetica" pitchFamily="34" charset="0"/>
                          <a:ea typeface="+mn-ea"/>
                          <a:cs typeface="Helvetica" pitchFamily="34" charset="0"/>
                        </a:rPr>
                        <a:t>Model with mathematics</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5. Use appropriate tools</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strategically</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6. Attend to precision </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7. Look for and make use of</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structure</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8. Look for and express regularity</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in repeated reasoning</a:t>
                      </a:r>
                    </a:p>
                    <a:p>
                      <a:pPr marL="0" indent="0">
                        <a:buNone/>
                      </a:pPr>
                      <a:endParaRPr lang="en-US" sz="1800" b="0" i="0" u="none" strike="noStrike" kern="1200" baseline="0" dirty="0" smtClean="0">
                        <a:solidFill>
                          <a:schemeClr val="tx1"/>
                        </a:solidFill>
                        <a:latin typeface="+mn-lt"/>
                        <a:ea typeface="+mn-ea"/>
                        <a:cs typeface="+mn-cs"/>
                      </a:endParaRPr>
                    </a:p>
                  </a:txBody>
                  <a:tcPr/>
                </a:tc>
                <a:tc>
                  <a:txBody>
                    <a:bodyPr/>
                    <a:lstStyle/>
                    <a:p>
                      <a:r>
                        <a:rPr lang="en-US" sz="2500" b="1" i="0" u="none" strike="noStrike" kern="1200" baseline="0" dirty="0" smtClean="0">
                          <a:solidFill>
                            <a:schemeClr val="tx1"/>
                          </a:solidFill>
                          <a:latin typeface="Helvetica" pitchFamily="34" charset="0"/>
                          <a:ea typeface="+mn-ea"/>
                          <a:cs typeface="Helvetica" pitchFamily="34" charset="0"/>
                        </a:rPr>
                        <a:t>Core Ideas</a:t>
                      </a:r>
                      <a:endParaRPr lang="en-US" sz="2500" b="1" i="0" u="sng" strike="noStrike" kern="1200" baseline="0" dirty="0" smtClean="0">
                        <a:solidFill>
                          <a:schemeClr val="tx1"/>
                        </a:solidFill>
                        <a:latin typeface="Helvetica" pitchFamily="34" charset="0"/>
                        <a:ea typeface="+mn-ea"/>
                        <a:cs typeface="Helvetica" pitchFamily="34" charset="0"/>
                      </a:endParaRPr>
                    </a:p>
                    <a:p>
                      <a:endParaRPr lang="en-US" sz="1000" b="1" i="0" u="sng" strike="noStrike" kern="1200" baseline="0" dirty="0" smtClean="0">
                        <a:solidFill>
                          <a:schemeClr val="tx1"/>
                        </a:solidFill>
                        <a:latin typeface="Helvetica" pitchFamily="34" charset="0"/>
                        <a:ea typeface="+mn-ea"/>
                        <a:cs typeface="Helvetica" pitchFamily="34" charset="0"/>
                      </a:endParaRPr>
                    </a:p>
                    <a:p>
                      <a:r>
                        <a:rPr lang="en-US" sz="1700" b="0" i="0" u="sng" strike="noStrike" kern="1200" baseline="0" dirty="0" smtClean="0">
                          <a:solidFill>
                            <a:schemeClr val="tx1"/>
                          </a:solidFill>
                          <a:latin typeface="Helvetica" pitchFamily="34" charset="0"/>
                          <a:ea typeface="+mn-ea"/>
                          <a:cs typeface="Helvetica" pitchFamily="34" charset="0"/>
                        </a:rPr>
                        <a:t>K-5</a:t>
                      </a:r>
                    </a:p>
                    <a:p>
                      <a:r>
                        <a:rPr lang="en-US" sz="1400" b="0" i="0" u="none" strike="noStrike" kern="1200" baseline="0" dirty="0" smtClean="0">
                          <a:solidFill>
                            <a:schemeClr val="tx1"/>
                          </a:solidFill>
                          <a:latin typeface="Helvetica" pitchFamily="34" charset="0"/>
                          <a:ea typeface="+mn-ea"/>
                          <a:cs typeface="Helvetica" pitchFamily="34" charset="0"/>
                        </a:rPr>
                        <a:t>  Counting &amp; Cardinality (K)</a:t>
                      </a:r>
                    </a:p>
                    <a:p>
                      <a:r>
                        <a:rPr lang="en-US" sz="1400" b="0" i="0" u="none" strike="noStrike" kern="1200" baseline="0" dirty="0" smtClean="0">
                          <a:solidFill>
                            <a:schemeClr val="tx1"/>
                          </a:solidFill>
                          <a:latin typeface="Helvetica" pitchFamily="34" charset="0"/>
                          <a:ea typeface="+mn-ea"/>
                          <a:cs typeface="Helvetica" pitchFamily="34" charset="0"/>
                        </a:rPr>
                        <a:t>  Operations &amp; Algebraic Thinking</a:t>
                      </a:r>
                    </a:p>
                    <a:p>
                      <a:r>
                        <a:rPr lang="en-US" sz="1400" b="0" i="0" u="none" strike="noStrike" kern="1200" baseline="0" dirty="0" smtClean="0">
                          <a:solidFill>
                            <a:schemeClr val="tx1"/>
                          </a:solidFill>
                          <a:latin typeface="Helvetica" pitchFamily="34" charset="0"/>
                          <a:ea typeface="+mn-ea"/>
                          <a:cs typeface="Helvetica" pitchFamily="34" charset="0"/>
                        </a:rPr>
                        <a:t>  Number &amp; Operations</a:t>
                      </a:r>
                    </a:p>
                    <a:p>
                      <a:r>
                        <a:rPr lang="en-US" sz="1400" b="0" i="0" u="none" strike="noStrike" kern="1200" baseline="0" dirty="0" smtClean="0">
                          <a:solidFill>
                            <a:schemeClr val="tx1"/>
                          </a:solidFill>
                          <a:latin typeface="Helvetica" pitchFamily="34" charset="0"/>
                          <a:ea typeface="+mn-ea"/>
                          <a:cs typeface="Helvetica" pitchFamily="34" charset="0"/>
                        </a:rPr>
                        <a:t>        Fractions (3)</a:t>
                      </a:r>
                    </a:p>
                    <a:p>
                      <a:r>
                        <a:rPr lang="en-US" sz="1400" b="0" i="0" u="none" strike="noStrike" kern="1200" baseline="0" dirty="0" smtClean="0">
                          <a:solidFill>
                            <a:schemeClr val="tx1"/>
                          </a:solidFill>
                          <a:latin typeface="Helvetica" pitchFamily="34" charset="0"/>
                          <a:ea typeface="+mn-ea"/>
                          <a:cs typeface="Helvetica" pitchFamily="34" charset="0"/>
                        </a:rPr>
                        <a:t>  Measurement &amp; Data</a:t>
                      </a:r>
                    </a:p>
                    <a:p>
                      <a:r>
                        <a:rPr lang="en-US" sz="1400" b="0" i="0" u="none" strike="noStrike" kern="1200" baseline="0" dirty="0" smtClean="0">
                          <a:solidFill>
                            <a:schemeClr val="tx1"/>
                          </a:solidFill>
                          <a:latin typeface="Helvetica" pitchFamily="34" charset="0"/>
                          <a:ea typeface="+mn-ea"/>
                          <a:cs typeface="Helvetica" pitchFamily="34" charset="0"/>
                        </a:rPr>
                        <a:t>  Geometry</a:t>
                      </a:r>
                    </a:p>
                    <a:p>
                      <a:endParaRPr lang="en-US" sz="1400" b="0" i="0" u="none" strike="noStrike" kern="1200" baseline="0" dirty="0" smtClean="0">
                        <a:solidFill>
                          <a:schemeClr val="tx1"/>
                        </a:solidFill>
                        <a:latin typeface="Helvetica" pitchFamily="34" charset="0"/>
                        <a:ea typeface="+mn-ea"/>
                        <a:cs typeface="Helvetica" pitchFamily="34" charset="0"/>
                      </a:endParaRPr>
                    </a:p>
                    <a:p>
                      <a:r>
                        <a:rPr lang="en-US" sz="1700" b="0" i="0" u="sng" strike="noStrike" kern="1200" baseline="0" dirty="0" smtClean="0">
                          <a:solidFill>
                            <a:schemeClr val="tx1"/>
                          </a:solidFill>
                          <a:latin typeface="Helvetica" pitchFamily="34" charset="0"/>
                          <a:ea typeface="+mn-ea"/>
                          <a:cs typeface="Helvetica" pitchFamily="34" charset="0"/>
                        </a:rPr>
                        <a:t>6-8</a:t>
                      </a:r>
                      <a:endParaRPr lang="en-US" sz="1700" b="0" i="0" u="none" strike="noStrike" kern="1200" baseline="0" dirty="0" smtClean="0">
                        <a:solidFill>
                          <a:schemeClr val="tx1"/>
                        </a:solidFill>
                        <a:latin typeface="Helvetica" pitchFamily="34" charset="0"/>
                        <a:ea typeface="+mn-ea"/>
                        <a:cs typeface="Helvetica" pitchFamily="34" charset="0"/>
                      </a:endParaRPr>
                    </a:p>
                    <a:p>
                      <a:r>
                        <a:rPr lang="en-US" sz="1400" b="0" i="0" u="none" strike="noStrike" kern="1200" baseline="0" dirty="0" smtClean="0">
                          <a:solidFill>
                            <a:schemeClr val="tx1"/>
                          </a:solidFill>
                          <a:latin typeface="Helvetica" pitchFamily="34" charset="0"/>
                          <a:ea typeface="+mn-ea"/>
                          <a:cs typeface="Helvetica" pitchFamily="34" charset="0"/>
                        </a:rPr>
                        <a:t>  Ratios &amp; Proportional Relationships</a:t>
                      </a:r>
                    </a:p>
                    <a:p>
                      <a:r>
                        <a:rPr lang="en-US" sz="1400" b="0" i="0" u="none" strike="noStrike" kern="1200" baseline="0" dirty="0" smtClean="0">
                          <a:solidFill>
                            <a:schemeClr val="tx1"/>
                          </a:solidFill>
                          <a:latin typeface="Helvetica" pitchFamily="34" charset="0"/>
                          <a:ea typeface="+mn-ea"/>
                          <a:cs typeface="Helvetica" pitchFamily="34" charset="0"/>
                        </a:rPr>
                        <a:t>  Number System</a:t>
                      </a:r>
                    </a:p>
                    <a:p>
                      <a:r>
                        <a:rPr lang="en-US" sz="1400" b="0" i="0" u="none" strike="noStrike" kern="1200" baseline="0" dirty="0" smtClean="0">
                          <a:solidFill>
                            <a:schemeClr val="tx1"/>
                          </a:solidFill>
                          <a:latin typeface="Helvetica" pitchFamily="34" charset="0"/>
                          <a:ea typeface="+mn-ea"/>
                          <a:cs typeface="Helvetica" pitchFamily="34" charset="0"/>
                        </a:rPr>
                        <a:t>  Expressions &amp; Equations</a:t>
                      </a:r>
                    </a:p>
                    <a:p>
                      <a:r>
                        <a:rPr lang="en-US" sz="1400" b="0" i="0" u="none" strike="noStrike" kern="1200" baseline="0" dirty="0" smtClean="0">
                          <a:solidFill>
                            <a:schemeClr val="tx1"/>
                          </a:solidFill>
                          <a:latin typeface="Helvetica" pitchFamily="34" charset="0"/>
                          <a:ea typeface="+mn-ea"/>
                          <a:cs typeface="Helvetica" pitchFamily="34" charset="0"/>
                        </a:rPr>
                        <a:t>       Functions (8)</a:t>
                      </a:r>
                    </a:p>
                    <a:p>
                      <a:r>
                        <a:rPr lang="en-US" sz="1400" b="0" i="0" u="none" strike="noStrike" kern="1200" baseline="0" dirty="0" smtClean="0">
                          <a:solidFill>
                            <a:schemeClr val="tx1"/>
                          </a:solidFill>
                          <a:latin typeface="Helvetica" pitchFamily="34" charset="0"/>
                          <a:ea typeface="+mn-ea"/>
                          <a:cs typeface="Helvetica" pitchFamily="34" charset="0"/>
                        </a:rPr>
                        <a:t>  Geometry</a:t>
                      </a:r>
                    </a:p>
                    <a:p>
                      <a:r>
                        <a:rPr lang="en-US" sz="1400" b="0" i="0" u="none" strike="noStrike" kern="1200" baseline="0" dirty="0" smtClean="0">
                          <a:solidFill>
                            <a:schemeClr val="tx1"/>
                          </a:solidFill>
                          <a:latin typeface="Helvetica" pitchFamily="34" charset="0"/>
                          <a:ea typeface="+mn-ea"/>
                          <a:cs typeface="Helvetica" pitchFamily="34" charset="0"/>
                        </a:rPr>
                        <a:t>  Statistics &amp; Probability</a:t>
                      </a:r>
                    </a:p>
                    <a:p>
                      <a:endParaRPr lang="en-US" sz="1400" b="0" i="0" u="none" strike="noStrike" kern="1200" baseline="0" dirty="0" smtClean="0">
                        <a:solidFill>
                          <a:schemeClr val="tx1"/>
                        </a:solidFill>
                        <a:latin typeface="Helvetica" pitchFamily="34" charset="0"/>
                        <a:ea typeface="+mn-ea"/>
                        <a:cs typeface="Helvetica" pitchFamily="34" charset="0"/>
                      </a:endParaRPr>
                    </a:p>
                    <a:p>
                      <a:r>
                        <a:rPr lang="en-US" sz="1700" b="0" i="0" u="sng" strike="noStrike" kern="1200" baseline="0" dirty="0" smtClean="0">
                          <a:solidFill>
                            <a:schemeClr val="tx1"/>
                          </a:solidFill>
                          <a:latin typeface="Helvetica" pitchFamily="34" charset="0"/>
                          <a:ea typeface="+mn-ea"/>
                          <a:cs typeface="Helvetica" pitchFamily="34" charset="0"/>
                        </a:rPr>
                        <a:t>9-12</a:t>
                      </a:r>
                      <a:endParaRPr lang="en-US" sz="1700" b="0" i="0" u="none" strike="noStrike" kern="1200" baseline="0" dirty="0" smtClean="0">
                        <a:solidFill>
                          <a:schemeClr val="tx1"/>
                        </a:solidFill>
                        <a:latin typeface="Helvetica" pitchFamily="34" charset="0"/>
                        <a:ea typeface="+mn-ea"/>
                        <a:cs typeface="Helvetica" pitchFamily="34" charset="0"/>
                      </a:endParaRPr>
                    </a:p>
                    <a:p>
                      <a:r>
                        <a:rPr lang="en-US" sz="1400" b="0" i="0" u="none" strike="noStrike" kern="1200" baseline="0" dirty="0" smtClean="0">
                          <a:solidFill>
                            <a:schemeClr val="tx1"/>
                          </a:solidFill>
                          <a:latin typeface="Helvetica" pitchFamily="34" charset="0"/>
                          <a:ea typeface="+mn-ea"/>
                          <a:cs typeface="Helvetica" pitchFamily="34" charset="0"/>
                        </a:rPr>
                        <a:t>  Number &amp; Quantity</a:t>
                      </a:r>
                    </a:p>
                    <a:p>
                      <a:r>
                        <a:rPr lang="en-US" sz="1400" b="0" i="0" u="none" strike="noStrike" kern="1200" baseline="0" dirty="0" smtClean="0">
                          <a:solidFill>
                            <a:schemeClr val="tx1"/>
                          </a:solidFill>
                          <a:latin typeface="Helvetica" pitchFamily="34" charset="0"/>
                          <a:ea typeface="+mn-ea"/>
                          <a:cs typeface="Helvetica" pitchFamily="34" charset="0"/>
                        </a:rPr>
                        <a:t>  Algebra</a:t>
                      </a:r>
                    </a:p>
                    <a:p>
                      <a:r>
                        <a:rPr lang="en-US" sz="1400" b="0" i="0" u="none" strike="noStrike" kern="1200" baseline="0" dirty="0" smtClean="0">
                          <a:solidFill>
                            <a:schemeClr val="tx1"/>
                          </a:solidFill>
                          <a:latin typeface="Helvetica" pitchFamily="34" charset="0"/>
                          <a:ea typeface="+mn-ea"/>
                          <a:cs typeface="Helvetica" pitchFamily="34" charset="0"/>
                        </a:rPr>
                        <a:t>  Functions</a:t>
                      </a:r>
                    </a:p>
                    <a:p>
                      <a:r>
                        <a:rPr lang="en-US" sz="1400" b="0" i="0" u="none" strike="noStrike" kern="1200" baseline="0" dirty="0" smtClean="0">
                          <a:solidFill>
                            <a:schemeClr val="tx1"/>
                          </a:solidFill>
                          <a:latin typeface="Helvetica" pitchFamily="34" charset="0"/>
                          <a:ea typeface="+mn-ea"/>
                          <a:cs typeface="Helvetica" pitchFamily="34" charset="0"/>
                        </a:rPr>
                        <a:t>  Modeling</a:t>
                      </a:r>
                    </a:p>
                    <a:p>
                      <a:r>
                        <a:rPr lang="en-US" sz="1400" b="0" i="0" u="none" strike="noStrike" kern="1200" baseline="0" dirty="0" smtClean="0">
                          <a:solidFill>
                            <a:schemeClr val="tx1"/>
                          </a:solidFill>
                          <a:latin typeface="Helvetica" pitchFamily="34" charset="0"/>
                          <a:ea typeface="+mn-ea"/>
                          <a:cs typeface="Helvetica" pitchFamily="34" charset="0"/>
                        </a:rPr>
                        <a:t>  Geometry</a:t>
                      </a:r>
                    </a:p>
                    <a:p>
                      <a:r>
                        <a:rPr lang="en-US" sz="1400" b="0" i="0" u="none" strike="noStrike" kern="1200" baseline="0" dirty="0" smtClean="0">
                          <a:solidFill>
                            <a:schemeClr val="tx1"/>
                          </a:solidFill>
                          <a:latin typeface="+mn-lt"/>
                          <a:ea typeface="+mn-ea"/>
                          <a:cs typeface="+mn-cs"/>
                        </a:rPr>
                        <a:t>  Statistics &amp; Probability</a:t>
                      </a:r>
                      <a:endParaRPr lang="en-US" sz="1400" b="0" i="0" u="sng" strike="noStrike" kern="1200" baseline="0" dirty="0" smtClean="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7359644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Student Learning goals - Formative Assessment Step 1 Clarifying Intended Learning</a:t>
            </a:r>
            <a:endParaRPr lang="en-US" sz="2400" dirty="0"/>
          </a:p>
        </p:txBody>
      </p:sp>
      <p:sp>
        <p:nvSpPr>
          <p:cNvPr id="3" name="Content Placeholder 2"/>
          <p:cNvSpPr>
            <a:spLocks noGrp="1"/>
          </p:cNvSpPr>
          <p:nvPr>
            <p:ph sz="quarter" idx="1"/>
          </p:nvPr>
        </p:nvSpPr>
        <p:spPr/>
        <p:txBody>
          <a:bodyPr>
            <a:normAutofit/>
          </a:bodyPr>
          <a:lstStyle/>
          <a:p>
            <a:r>
              <a:rPr lang="en-US" dirty="0" smtClean="0"/>
              <a:t>I </a:t>
            </a:r>
            <a:r>
              <a:rPr lang="en-US" dirty="0" smtClean="0"/>
              <a:t>can subtract two numbers with decimals using</a:t>
            </a:r>
          </a:p>
          <a:p>
            <a:pPr>
              <a:buFont typeface="Arial" charset="0"/>
              <a:buChar char="•"/>
            </a:pPr>
            <a:r>
              <a:rPr lang="en-US" dirty="0" smtClean="0"/>
              <a:t>concrete </a:t>
            </a:r>
            <a:r>
              <a:rPr lang="en-US" dirty="0"/>
              <a:t>models or </a:t>
            </a:r>
            <a:r>
              <a:rPr lang="en-US" dirty="0" smtClean="0"/>
              <a:t>drawings, </a:t>
            </a:r>
          </a:p>
          <a:p>
            <a:pPr>
              <a:buFont typeface="Arial" charset="0"/>
              <a:buChar char="•"/>
            </a:pPr>
            <a:r>
              <a:rPr lang="en-US" dirty="0" smtClean="0"/>
              <a:t>strategies </a:t>
            </a:r>
            <a:r>
              <a:rPr lang="en-US" dirty="0"/>
              <a:t>based on place </a:t>
            </a:r>
            <a:r>
              <a:rPr lang="en-US" dirty="0" smtClean="0"/>
              <a:t>value, and </a:t>
            </a:r>
          </a:p>
          <a:p>
            <a:pPr>
              <a:buFont typeface="Arial" charset="0"/>
              <a:buChar char="•"/>
            </a:pPr>
            <a:r>
              <a:rPr lang="en-US" dirty="0" smtClean="0"/>
              <a:t>subtraction algorithm. </a:t>
            </a:r>
          </a:p>
          <a:p>
            <a:r>
              <a:rPr lang="en-US" dirty="0" smtClean="0"/>
              <a:t>I understand and can explain why the algorithm works. </a:t>
            </a:r>
            <a:endParaRPr lang="en-US" dirty="0" smtClean="0"/>
          </a:p>
        </p:txBody>
      </p:sp>
    </p:spTree>
    <p:extLst>
      <p:ext uri="{BB962C8B-B14F-4D97-AF65-F5344CB8AC3E}">
        <p14:creationId xmlns:p14="http://schemas.microsoft.com/office/powerpoint/2010/main" val="113260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your lesson plan base on the needs of your students</a:t>
            </a:r>
            <a:endParaRPr lang="en-US" dirty="0"/>
          </a:p>
        </p:txBody>
      </p:sp>
      <p:sp>
        <p:nvSpPr>
          <p:cNvPr id="3" name="Content Placeholder 2"/>
          <p:cNvSpPr>
            <a:spLocks noGrp="1"/>
          </p:cNvSpPr>
          <p:nvPr>
            <p:ph sz="quarter" idx="1"/>
          </p:nvPr>
        </p:nvSpPr>
        <p:spPr/>
        <p:txBody>
          <a:bodyPr>
            <a:normAutofit/>
          </a:bodyPr>
          <a:lstStyle/>
          <a:p>
            <a:r>
              <a:rPr lang="en-US" dirty="0" smtClean="0"/>
              <a:t>Use drawing, base ten blocks, </a:t>
            </a:r>
            <a:r>
              <a:rPr lang="en-US" dirty="0" err="1" smtClean="0"/>
              <a:t>etc</a:t>
            </a:r>
            <a:r>
              <a:rPr lang="en-US" dirty="0" smtClean="0"/>
              <a:t>, to help ELL and SPED students visualize the concepts.</a:t>
            </a:r>
          </a:p>
          <a:p>
            <a:r>
              <a:rPr lang="en-US" dirty="0" smtClean="0"/>
              <a:t>Demonstrate clear board work to allow ELL students and students with learning disabilities to see what you are saying. </a:t>
            </a:r>
          </a:p>
          <a:p>
            <a:r>
              <a:rPr lang="en-US" dirty="0" smtClean="0"/>
              <a:t>Create story problems that relate to your students’ life and cultural background. </a:t>
            </a:r>
          </a:p>
          <a:p>
            <a:r>
              <a:rPr lang="en-US" dirty="0"/>
              <a:t>Create a safe and collaborative learning </a:t>
            </a:r>
            <a:r>
              <a:rPr lang="en-US" dirty="0" smtClean="0"/>
              <a:t>environment. Allow students work in groups with mixed language, cultural, mathematical and racial backgrounds so they can help each other succeed. </a:t>
            </a:r>
          </a:p>
        </p:txBody>
      </p:sp>
    </p:spTree>
    <p:extLst>
      <p:ext uri="{BB962C8B-B14F-4D97-AF65-F5344CB8AC3E}">
        <p14:creationId xmlns:p14="http://schemas.microsoft.com/office/powerpoint/2010/main" val="1540801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Lesson Plan – Development Embedded with Formative Assessment Steps </a:t>
            </a:r>
            <a:endParaRPr lang="en-US" dirty="0">
              <a:solidFill>
                <a:schemeClr val="tx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fontScale="92500" lnSpcReduction="10000"/>
              </a:bodyPr>
              <a:lstStyle/>
              <a:p>
                <a:r>
                  <a:rPr lang="en-US" b="1" dirty="0" smtClean="0"/>
                  <a:t>Review and Pre-evaluation</a:t>
                </a:r>
                <a:r>
                  <a:rPr lang="en-US" dirty="0" smtClean="0"/>
                  <a:t>, can </a:t>
                </a:r>
                <a:r>
                  <a:rPr lang="en-US" dirty="0" smtClean="0"/>
                  <a:t>students subtract two whole numbers? </a:t>
                </a:r>
                <a:r>
                  <a:rPr lang="en-US" dirty="0" smtClean="0"/>
                  <a:t>– Step 2. Elicit Evidence.</a:t>
                </a:r>
                <a:endParaRPr lang="en-US" dirty="0"/>
              </a:p>
              <a:p>
                <a:pPr marL="0" indent="0">
                  <a:buNone/>
                </a:pPr>
                <a:r>
                  <a:rPr lang="en-US" sz="2200" dirty="0" smtClean="0">
                    <a:solidFill>
                      <a:srgbClr val="7030A0"/>
                    </a:solidFill>
                  </a:rPr>
                  <a:t>Give students some </a:t>
                </a:r>
                <a:r>
                  <a:rPr lang="en-US" sz="2200" dirty="0" smtClean="0">
                    <a:solidFill>
                      <a:srgbClr val="7030A0"/>
                    </a:solidFill>
                  </a:rPr>
                  <a:t>problems </a:t>
                </a:r>
                <a:r>
                  <a:rPr lang="en-US" sz="2200" dirty="0" smtClean="0">
                    <a:solidFill>
                      <a:srgbClr val="7030A0"/>
                    </a:solidFill>
                  </a:rPr>
                  <a:t>to solve, such as, </a:t>
                </a:r>
                <a:r>
                  <a:rPr lang="en-US" sz="2200" dirty="0" smtClean="0">
                    <a:solidFill>
                      <a:srgbClr val="7030A0"/>
                    </a:solidFill>
                  </a:rPr>
                  <a:t>65</a:t>
                </a:r>
                <a14:m>
                  <m:oMath xmlns:m="http://schemas.openxmlformats.org/officeDocument/2006/math">
                    <m:r>
                      <a:rPr lang="en-US" sz="2200" b="0" i="1" smtClean="0">
                        <a:solidFill>
                          <a:srgbClr val="7030A0"/>
                        </a:solidFill>
                        <a:latin typeface="Cambria Math" charset="0"/>
                      </a:rPr>
                      <m:t>−</m:t>
                    </m:r>
                  </m:oMath>
                </a14:m>
                <a:r>
                  <a:rPr lang="en-US" sz="2200" dirty="0" smtClean="0">
                    <a:solidFill>
                      <a:srgbClr val="7030A0"/>
                    </a:solidFill>
                  </a:rPr>
                  <a:t>23, 335</a:t>
                </a:r>
                <a14:m>
                  <m:oMath xmlns:m="http://schemas.openxmlformats.org/officeDocument/2006/math">
                    <m:r>
                      <a:rPr lang="en-US" sz="2200" b="0" i="1" smtClean="0">
                        <a:solidFill>
                          <a:srgbClr val="7030A0"/>
                        </a:solidFill>
                        <a:latin typeface="Cambria Math" charset="0"/>
                      </a:rPr>
                      <m:t>−</m:t>
                    </m:r>
                  </m:oMath>
                </a14:m>
                <a:r>
                  <a:rPr lang="en-US" sz="2200" dirty="0" smtClean="0">
                    <a:solidFill>
                      <a:srgbClr val="7030A0"/>
                    </a:solidFill>
                  </a:rPr>
                  <a:t>28, 255</a:t>
                </a:r>
                <a14:m>
                  <m:oMath xmlns:m="http://schemas.openxmlformats.org/officeDocument/2006/math">
                    <m:r>
                      <a:rPr lang="en-US" sz="2200" b="0" i="1" smtClean="0">
                        <a:solidFill>
                          <a:srgbClr val="7030A0"/>
                        </a:solidFill>
                        <a:latin typeface="Cambria Math" charset="0"/>
                      </a:rPr>
                      <m:t>−</m:t>
                    </m:r>
                    <m:r>
                      <a:rPr lang="en-US" sz="2200" b="0" i="0" smtClean="0">
                        <a:solidFill>
                          <a:srgbClr val="7030A0"/>
                        </a:solidFill>
                        <a:latin typeface="Cambria Math" charset="0"/>
                      </a:rPr>
                      <m:t>163</m:t>
                    </m:r>
                  </m:oMath>
                </a14:m>
                <a:r>
                  <a:rPr lang="en-US" sz="2200" dirty="0" smtClean="0">
                    <a:solidFill>
                      <a:srgbClr val="7030A0"/>
                    </a:solidFill>
                  </a:rPr>
                  <a:t>, etc. </a:t>
                </a:r>
                <a:endParaRPr lang="en-US" sz="2200" dirty="0" smtClean="0">
                  <a:solidFill>
                    <a:srgbClr val="7030A0"/>
                  </a:solidFill>
                </a:endParaRPr>
              </a:p>
              <a:p>
                <a:r>
                  <a:rPr lang="en-US" dirty="0" smtClean="0"/>
                  <a:t>Demonstrate step by step calculation, e.g. 255-163, see next slide. Students </a:t>
                </a:r>
                <a:r>
                  <a:rPr lang="en-US" dirty="0" smtClean="0"/>
                  <a:t>and teacher observe common and individual mistakes. </a:t>
                </a:r>
                <a:endParaRPr lang="en-US" dirty="0" smtClean="0"/>
              </a:p>
              <a:p>
                <a:r>
                  <a:rPr lang="en-US" dirty="0" smtClean="0"/>
                  <a:t>Determine </a:t>
                </a:r>
                <a:r>
                  <a:rPr lang="en-US" dirty="0" smtClean="0"/>
                  <a:t>the type(s) of the mistakes, algebraic or conceptual. - Step </a:t>
                </a:r>
                <a:r>
                  <a:rPr lang="en-US" dirty="0"/>
                  <a:t>3. Interpreting the </a:t>
                </a:r>
                <a:r>
                  <a:rPr lang="en-US" dirty="0" smtClean="0"/>
                  <a:t>Evidence.</a:t>
                </a:r>
                <a:endParaRPr lang="en-US" dirty="0"/>
              </a:p>
              <a:p>
                <a:r>
                  <a:rPr lang="en-US" dirty="0" smtClean="0"/>
                  <a:t>Correct algebraic mistakes. For conceptual </a:t>
                </a:r>
                <a:r>
                  <a:rPr lang="en-US" dirty="0" smtClean="0"/>
                  <a:t>mistakes – place value or algorithm mistakes, </a:t>
                </a:r>
                <a:r>
                  <a:rPr lang="en-US" dirty="0" smtClean="0"/>
                  <a:t>use various strategies (manipulatives, </a:t>
                </a:r>
                <a:r>
                  <a:rPr lang="en-US" dirty="0" smtClean="0"/>
                  <a:t>drawing, </a:t>
                </a:r>
                <a:r>
                  <a:rPr lang="en-US" dirty="0" err="1" smtClean="0"/>
                  <a:t>etc</a:t>
                </a:r>
                <a:r>
                  <a:rPr lang="en-US" dirty="0" smtClean="0"/>
                  <a:t>) </a:t>
                </a:r>
                <a:r>
                  <a:rPr lang="en-US" dirty="0" smtClean="0"/>
                  <a:t>to clarify the concept - Step 4. Act on Evidence. </a:t>
                </a:r>
              </a:p>
              <a:p>
                <a:r>
                  <a:rPr lang="en-US" dirty="0" smtClean="0"/>
                  <a:t>Summarize </a:t>
                </a:r>
                <a:r>
                  <a:rPr lang="en-US" dirty="0" smtClean="0"/>
                  <a:t>the subtraction algorithm.</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816" t="-1502" r="-816"/>
                </a:stretch>
              </a:blipFill>
            </p:spPr>
            <p:txBody>
              <a:bodyPr/>
              <a:lstStyle/>
              <a:p>
                <a:r>
                  <a:rPr lang="en-US">
                    <a:noFill/>
                  </a:rPr>
                  <a:t> </a:t>
                </a:r>
              </a:p>
            </p:txBody>
          </p:sp>
        </mc:Fallback>
      </mc:AlternateContent>
    </p:spTree>
    <p:extLst>
      <p:ext uri="{BB962C8B-B14F-4D97-AF65-F5344CB8AC3E}">
        <p14:creationId xmlns:p14="http://schemas.microsoft.com/office/powerpoint/2010/main" val="1139938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16600" cy="627062"/>
          </a:xfrm>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3876"/>
            <a:ext cx="6299199" cy="6770461"/>
          </a:xfrm>
        </p:spPr>
      </p:pic>
      <p:sp>
        <p:nvSpPr>
          <p:cNvPr id="5" name="TextBox 4"/>
          <p:cNvSpPr txBox="1"/>
          <p:nvPr/>
        </p:nvSpPr>
        <p:spPr>
          <a:xfrm>
            <a:off x="7327900" y="4292600"/>
            <a:ext cx="1372492" cy="923330"/>
          </a:xfrm>
          <a:prstGeom prst="rect">
            <a:avLst/>
          </a:prstGeom>
          <a:noFill/>
        </p:spPr>
        <p:txBody>
          <a:bodyPr wrap="none" rtlCol="0">
            <a:spAutoFit/>
          </a:bodyPr>
          <a:lstStyle/>
          <a:p>
            <a:r>
              <a:rPr lang="en-US" dirty="0" err="1" smtClean="0"/>
              <a:t>Billstain</a:t>
            </a:r>
            <a:r>
              <a:rPr lang="en-US" dirty="0" smtClean="0"/>
              <a:t>, </a:t>
            </a:r>
          </a:p>
          <a:p>
            <a:r>
              <a:rPr lang="en-US" dirty="0" err="1" smtClean="0"/>
              <a:t>Libeskind</a:t>
            </a:r>
            <a:r>
              <a:rPr lang="en-US" dirty="0" smtClean="0"/>
              <a:t>, </a:t>
            </a:r>
          </a:p>
          <a:p>
            <a:r>
              <a:rPr lang="en-US" dirty="0" smtClean="0"/>
              <a:t>Lott, 2013</a:t>
            </a:r>
            <a:endParaRPr lang="en-US" dirty="0"/>
          </a:p>
        </p:txBody>
      </p:sp>
      <p:sp>
        <p:nvSpPr>
          <p:cNvPr id="6" name="TextBox 5"/>
          <p:cNvSpPr txBox="1"/>
          <p:nvPr/>
        </p:nvSpPr>
        <p:spPr>
          <a:xfrm>
            <a:off x="5257800" y="998573"/>
            <a:ext cx="1498599" cy="307777"/>
          </a:xfrm>
          <a:prstGeom prst="rect">
            <a:avLst/>
          </a:prstGeom>
          <a:noFill/>
        </p:spPr>
        <p:txBody>
          <a:bodyPr wrap="square" rtlCol="0">
            <a:spAutoFit/>
          </a:bodyPr>
          <a:lstStyle/>
          <a:p>
            <a:r>
              <a:rPr lang="en-US" sz="1400" dirty="0" smtClean="0">
                <a:solidFill>
                  <a:srgbClr val="00B050"/>
                </a:solidFill>
              </a:rPr>
              <a:t>100’s 10’s 1’s</a:t>
            </a:r>
            <a:endParaRPr lang="en-US" sz="1400" dirty="0">
              <a:solidFill>
                <a:srgbClr val="00B050"/>
              </a:solidFill>
            </a:endParaRPr>
          </a:p>
        </p:txBody>
      </p:sp>
      <p:sp>
        <p:nvSpPr>
          <p:cNvPr id="7" name="TextBox 6"/>
          <p:cNvSpPr txBox="1"/>
          <p:nvPr/>
        </p:nvSpPr>
        <p:spPr>
          <a:xfrm>
            <a:off x="6756399" y="901700"/>
            <a:ext cx="2032000" cy="1200329"/>
          </a:xfrm>
          <a:prstGeom prst="rect">
            <a:avLst/>
          </a:prstGeom>
          <a:noFill/>
        </p:spPr>
        <p:txBody>
          <a:bodyPr wrap="square" rtlCol="0">
            <a:spAutoFit/>
          </a:bodyPr>
          <a:lstStyle/>
          <a:p>
            <a:r>
              <a:rPr lang="en-US" dirty="0" smtClean="0"/>
              <a:t>Place each digit under the correct place </a:t>
            </a:r>
            <a:r>
              <a:rPr lang="en-US" smtClean="0"/>
              <a:t>value in column style </a:t>
            </a:r>
            <a:endParaRPr lang="en-US"/>
          </a:p>
        </p:txBody>
      </p:sp>
    </p:spTree>
    <p:extLst>
      <p:ext uri="{BB962C8B-B14F-4D97-AF65-F5344CB8AC3E}">
        <p14:creationId xmlns:p14="http://schemas.microsoft.com/office/powerpoint/2010/main" val="796856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199" y="20527"/>
            <a:ext cx="6062919" cy="6521941"/>
          </a:xfrm>
        </p:spPr>
      </p:pic>
      <p:sp>
        <p:nvSpPr>
          <p:cNvPr id="5" name="TextBox 4"/>
          <p:cNvSpPr txBox="1"/>
          <p:nvPr/>
        </p:nvSpPr>
        <p:spPr>
          <a:xfrm>
            <a:off x="7701566" y="4636394"/>
            <a:ext cx="1120820" cy="646331"/>
          </a:xfrm>
          <a:prstGeom prst="rect">
            <a:avLst/>
          </a:prstGeom>
          <a:noFill/>
        </p:spPr>
        <p:txBody>
          <a:bodyPr wrap="none" rtlCol="0">
            <a:spAutoFit/>
          </a:bodyPr>
          <a:lstStyle/>
          <a:p>
            <a:r>
              <a:rPr lang="en-US" dirty="0" smtClean="0"/>
              <a:t>Stein </a:t>
            </a:r>
            <a:r>
              <a:rPr lang="en-US" dirty="0" err="1" smtClean="0"/>
              <a:t>etc</a:t>
            </a:r>
            <a:endParaRPr lang="en-US" dirty="0" smtClean="0"/>
          </a:p>
          <a:p>
            <a:r>
              <a:rPr lang="en-US" dirty="0" smtClean="0"/>
              <a:t>2006</a:t>
            </a:r>
          </a:p>
        </p:txBody>
      </p:sp>
      <p:sp>
        <p:nvSpPr>
          <p:cNvPr id="6" name="TextBox 5"/>
          <p:cNvSpPr txBox="1"/>
          <p:nvPr/>
        </p:nvSpPr>
        <p:spPr>
          <a:xfrm>
            <a:off x="6014367" y="1671749"/>
            <a:ext cx="2987965" cy="1200329"/>
          </a:xfrm>
          <a:prstGeom prst="rect">
            <a:avLst/>
          </a:prstGeom>
          <a:noFill/>
        </p:spPr>
        <p:txBody>
          <a:bodyPr wrap="square" rtlCol="0">
            <a:spAutoFit/>
          </a:bodyPr>
          <a:lstStyle/>
          <a:p>
            <a:r>
              <a:rPr lang="en-US" i="1" dirty="0" smtClean="0">
                <a:solidFill>
                  <a:srgbClr val="7030A0"/>
                </a:solidFill>
              </a:rPr>
              <a:t>Use a lots of drawings, visual objects, math expressions to demonstrate the terms</a:t>
            </a:r>
            <a:endParaRPr lang="en-US" i="1" dirty="0">
              <a:solidFill>
                <a:srgbClr val="7030A0"/>
              </a:solidFill>
            </a:endParaRPr>
          </a:p>
        </p:txBody>
      </p:sp>
    </p:spTree>
    <p:extLst>
      <p:ext uri="{BB962C8B-B14F-4D97-AF65-F5344CB8AC3E}">
        <p14:creationId xmlns:p14="http://schemas.microsoft.com/office/powerpoint/2010/main" val="1205390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Progress to </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b="1" dirty="0"/>
              <a:t>I can </a:t>
            </a:r>
            <a:r>
              <a:rPr lang="en-US" b="1" dirty="0" smtClean="0"/>
              <a:t>subtract two decimals by drawing and using algorithm. </a:t>
            </a:r>
            <a:endParaRPr lang="en-US" b="1" dirty="0"/>
          </a:p>
          <a:p>
            <a:pPr marL="0" indent="0">
              <a:buNone/>
            </a:pPr>
            <a:r>
              <a:rPr lang="en-US" sz="2200" dirty="0" smtClean="0">
                <a:solidFill>
                  <a:srgbClr val="7030A0"/>
                </a:solidFill>
              </a:rPr>
              <a:t>Demonstrate how and also give </a:t>
            </a:r>
            <a:r>
              <a:rPr lang="en-US" sz="2200" dirty="0" smtClean="0">
                <a:solidFill>
                  <a:srgbClr val="7030A0"/>
                </a:solidFill>
              </a:rPr>
              <a:t>the students a chance </a:t>
            </a:r>
            <a:r>
              <a:rPr lang="en-US" sz="2200" dirty="0" smtClean="0">
                <a:solidFill>
                  <a:srgbClr val="7030A0"/>
                </a:solidFill>
              </a:rPr>
              <a:t>to </a:t>
            </a:r>
            <a:r>
              <a:rPr lang="en-US" sz="2200" dirty="0" smtClean="0">
                <a:solidFill>
                  <a:srgbClr val="7030A0"/>
                </a:solidFill>
              </a:rPr>
              <a:t>solve the </a:t>
            </a:r>
            <a:r>
              <a:rPr lang="en-US" sz="2200" dirty="0" smtClean="0">
                <a:solidFill>
                  <a:srgbClr val="7030A0"/>
                </a:solidFill>
              </a:rPr>
              <a:t>problems such as: 0.34-0.21, 0.54-0.26, 0.34-0.2 </a:t>
            </a:r>
            <a:r>
              <a:rPr lang="en-US" sz="2200" dirty="0" smtClean="0">
                <a:solidFill>
                  <a:srgbClr val="7030A0"/>
                </a:solidFill>
              </a:rPr>
              <a:t>– Step 2. </a:t>
            </a:r>
            <a:r>
              <a:rPr lang="en-US" sz="2200" dirty="0" smtClean="0">
                <a:solidFill>
                  <a:srgbClr val="7030A0"/>
                </a:solidFill>
              </a:rPr>
              <a:t>See next slide.</a:t>
            </a:r>
            <a:endParaRPr lang="en-US" sz="2200" dirty="0" smtClean="0">
              <a:solidFill>
                <a:srgbClr val="7030A0"/>
              </a:solidFill>
            </a:endParaRPr>
          </a:p>
          <a:p>
            <a:r>
              <a:rPr lang="en-US" dirty="0" smtClean="0"/>
              <a:t>Observe common and individual mistakes. - Step </a:t>
            </a:r>
            <a:r>
              <a:rPr lang="en-US" dirty="0"/>
              <a:t>3. </a:t>
            </a:r>
          </a:p>
          <a:p>
            <a:r>
              <a:rPr lang="en-US" dirty="0" smtClean="0"/>
              <a:t>Step 4. </a:t>
            </a:r>
          </a:p>
          <a:p>
            <a:pPr>
              <a:buFont typeface="Arial" charset="0"/>
              <a:buChar char="•"/>
            </a:pPr>
            <a:r>
              <a:rPr lang="en-US" dirty="0" smtClean="0"/>
              <a:t>Show the correct algebraic steps with the support with explanation, supported with </a:t>
            </a:r>
            <a:r>
              <a:rPr lang="en-US" dirty="0" smtClean="0"/>
              <a:t>drawing, </a:t>
            </a:r>
            <a:r>
              <a:rPr lang="en-US" dirty="0" smtClean="0"/>
              <a:t>etc. </a:t>
            </a:r>
          </a:p>
          <a:p>
            <a:pPr>
              <a:buFont typeface="Arial" charset="0"/>
              <a:buChar char="•"/>
            </a:pPr>
            <a:r>
              <a:rPr lang="en-US" dirty="0" smtClean="0"/>
              <a:t>Summarize </a:t>
            </a:r>
            <a:r>
              <a:rPr lang="en-US" dirty="0" smtClean="0"/>
              <a:t>the procedure </a:t>
            </a:r>
            <a:r>
              <a:rPr lang="en-US" dirty="0" smtClean="0"/>
              <a:t>for subtracting two decimals. </a:t>
            </a:r>
            <a:endParaRPr lang="en-US" dirty="0" smtClean="0"/>
          </a:p>
        </p:txBody>
      </p:sp>
    </p:spTree>
    <p:extLst>
      <p:ext uri="{BB962C8B-B14F-4D97-AF65-F5344CB8AC3E}">
        <p14:creationId xmlns:p14="http://schemas.microsoft.com/office/powerpoint/2010/main" val="980510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12762"/>
          </a:xfrm>
        </p:spPr>
        <p:txBody>
          <a:bodyPr>
            <a:normAutofit fontScale="90000"/>
          </a:bodyPr>
          <a:lstStyle/>
          <a:p>
            <a:r>
              <a:rPr lang="en-US" dirty="0" smtClean="0"/>
              <a:t>0.53-0.26</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26511" y="751989"/>
            <a:ext cx="2895600" cy="2983051"/>
          </a:xfrm>
        </p:spPr>
      </p:pic>
      <p:sp>
        <p:nvSpPr>
          <p:cNvPr id="5" name="TextBox 4"/>
          <p:cNvSpPr txBox="1"/>
          <p:nvPr/>
        </p:nvSpPr>
        <p:spPr>
          <a:xfrm>
            <a:off x="4102099" y="567323"/>
            <a:ext cx="4797202" cy="1615827"/>
          </a:xfrm>
          <a:prstGeom prst="rect">
            <a:avLst/>
          </a:prstGeom>
          <a:noFill/>
        </p:spPr>
        <p:txBody>
          <a:bodyPr wrap="square" rtlCol="0">
            <a:spAutoFit/>
          </a:bodyPr>
          <a:lstStyle/>
          <a:p>
            <a:r>
              <a:rPr lang="en-US" dirty="0" smtClean="0"/>
              <a:t>Algorithm</a:t>
            </a:r>
            <a:endParaRPr lang="en-US" sz="1600" dirty="0" smtClean="0">
              <a:solidFill>
                <a:schemeClr val="accent1">
                  <a:lumMod val="75000"/>
                </a:schemeClr>
              </a:solidFill>
            </a:endParaRPr>
          </a:p>
          <a:p>
            <a:endParaRPr lang="en-US" sz="1500" dirty="0" smtClean="0">
              <a:solidFill>
                <a:schemeClr val="accent1">
                  <a:lumMod val="75000"/>
                </a:schemeClr>
              </a:solidFill>
            </a:endParaRPr>
          </a:p>
          <a:p>
            <a:r>
              <a:rPr lang="en-US" sz="1500" dirty="0" smtClean="0">
                <a:solidFill>
                  <a:schemeClr val="accent1">
                    <a:lumMod val="75000"/>
                  </a:schemeClr>
                </a:solidFill>
              </a:rPr>
              <a:t>One’s tenth’s hundred’s  (line each digit up in the</a:t>
            </a:r>
          </a:p>
          <a:p>
            <a:r>
              <a:rPr lang="en-US" sz="1500" dirty="0">
                <a:solidFill>
                  <a:schemeClr val="accent1">
                    <a:lumMod val="75000"/>
                  </a:schemeClr>
                </a:solidFill>
              </a:rPr>
              <a:t> </a:t>
            </a:r>
            <a:r>
              <a:rPr lang="en-US" sz="1500" dirty="0" smtClean="0">
                <a:solidFill>
                  <a:schemeClr val="accent1">
                    <a:lumMod val="75000"/>
                  </a:schemeClr>
                </a:solidFill>
              </a:rPr>
              <a:t>                                          correct place value column</a:t>
            </a:r>
          </a:p>
          <a:p>
            <a:r>
              <a:rPr lang="en-US" dirty="0" smtClean="0"/>
              <a:t>   0.    5          3</a:t>
            </a:r>
          </a:p>
          <a:p>
            <a:r>
              <a:rPr lang="en-US" u="sng" dirty="0" smtClean="0"/>
              <a:t>-  0.    2          6      (</a:t>
            </a:r>
            <a:r>
              <a:rPr lang="en-US" sz="1600" dirty="0" smtClean="0">
                <a:solidFill>
                  <a:schemeClr val="accent1"/>
                </a:solidFill>
              </a:rPr>
              <a:t>3&lt;6, regroup</a:t>
            </a:r>
            <a:r>
              <a:rPr lang="en-US" dirty="0" smtClean="0"/>
              <a:t>) </a:t>
            </a:r>
            <a:endParaRPr lang="en-US" dirty="0"/>
          </a:p>
        </p:txBody>
      </p:sp>
      <mc:AlternateContent xmlns:mc="http://schemas.openxmlformats.org/markup-compatibility/2006">
        <mc:Choice xmlns:a14="http://schemas.microsoft.com/office/drawing/2010/main" Requires="a14">
          <p:sp>
            <p:nvSpPr>
              <p:cNvPr id="6" name="TextBox 5"/>
              <p:cNvSpPr txBox="1"/>
              <p:nvPr/>
            </p:nvSpPr>
            <p:spPr>
              <a:xfrm>
                <a:off x="1026511" y="5890949"/>
                <a:ext cx="6436377" cy="489686"/>
              </a:xfrm>
              <a:prstGeom prst="rect">
                <a:avLst/>
              </a:prstGeom>
              <a:noFill/>
            </p:spPr>
            <p:txBody>
              <a:bodyPr wrap="none" rtlCol="0">
                <a:spAutoFit/>
              </a:bodyPr>
              <a:lstStyle/>
              <a:p>
                <a:r>
                  <a:rPr lang="en-US" dirty="0" smtClean="0"/>
                  <a:t>By using fractions: 0.53-0.26= </a:t>
                </a:r>
                <a14:m>
                  <m:oMath xmlns:m="http://schemas.openxmlformats.org/officeDocument/2006/math">
                    <m:f>
                      <m:fPr>
                        <m:ctrlPr>
                          <a:rPr lang="bg-BG" i="1" smtClean="0">
                            <a:latin typeface="Cambria Math" charset="0"/>
                          </a:rPr>
                        </m:ctrlPr>
                      </m:fPr>
                      <m:num>
                        <m:r>
                          <a:rPr lang="en-US" b="0" i="1" smtClean="0">
                            <a:latin typeface="Cambria Math" charset="0"/>
                          </a:rPr>
                          <m:t>53</m:t>
                        </m:r>
                      </m:num>
                      <m:den>
                        <m:r>
                          <a:rPr lang="en-US" b="0" i="1" smtClean="0">
                            <a:latin typeface="Cambria Math" charset="0"/>
                          </a:rPr>
                          <m:t>100</m:t>
                        </m:r>
                      </m:den>
                    </m:f>
                    <m:r>
                      <a:rPr lang="en-US" b="0" i="1" smtClean="0">
                        <a:latin typeface="Cambria Math" charset="0"/>
                      </a:rPr>
                      <m:t>−</m:t>
                    </m:r>
                    <m:f>
                      <m:fPr>
                        <m:ctrlPr>
                          <a:rPr lang="bg-BG" b="0" i="1" smtClean="0">
                            <a:latin typeface="Cambria Math" charset="0"/>
                          </a:rPr>
                        </m:ctrlPr>
                      </m:fPr>
                      <m:num>
                        <m:r>
                          <a:rPr lang="en-US" b="0" i="1" smtClean="0">
                            <a:latin typeface="Cambria Math" charset="0"/>
                          </a:rPr>
                          <m:t>26</m:t>
                        </m:r>
                      </m:num>
                      <m:den>
                        <m:r>
                          <a:rPr lang="en-US" b="0" i="1" smtClean="0">
                            <a:latin typeface="Cambria Math" charset="0"/>
                          </a:rPr>
                          <m:t>100</m:t>
                        </m:r>
                      </m:den>
                    </m:f>
                    <m:r>
                      <a:rPr lang="en-US" b="0" i="1" smtClean="0">
                        <a:latin typeface="Cambria Math" charset="0"/>
                      </a:rPr>
                      <m:t>=</m:t>
                    </m:r>
                    <m:f>
                      <m:fPr>
                        <m:ctrlPr>
                          <a:rPr lang="bg-BG" b="0" i="1" smtClean="0">
                            <a:latin typeface="Cambria Math" charset="0"/>
                          </a:rPr>
                        </m:ctrlPr>
                      </m:fPr>
                      <m:num>
                        <m:r>
                          <a:rPr lang="en-US" b="0" i="1" smtClean="0">
                            <a:latin typeface="Cambria Math" charset="0"/>
                          </a:rPr>
                          <m:t>53−26</m:t>
                        </m:r>
                      </m:num>
                      <m:den>
                        <m:r>
                          <a:rPr lang="en-US" b="0" i="1" smtClean="0">
                            <a:latin typeface="Cambria Math" charset="0"/>
                          </a:rPr>
                          <m:t>100</m:t>
                        </m:r>
                      </m:den>
                    </m:f>
                    <m:r>
                      <a:rPr lang="en-US" b="0" i="1" smtClean="0">
                        <a:latin typeface="Cambria Math" charset="0"/>
                      </a:rPr>
                      <m:t>=</m:t>
                    </m:r>
                    <m:f>
                      <m:fPr>
                        <m:ctrlPr>
                          <a:rPr lang="bg-BG" b="0" i="1" smtClean="0">
                            <a:latin typeface="Cambria Math" charset="0"/>
                          </a:rPr>
                        </m:ctrlPr>
                      </m:fPr>
                      <m:num>
                        <m:r>
                          <a:rPr lang="en-US" b="0" i="1" smtClean="0">
                            <a:latin typeface="Cambria Math" charset="0"/>
                          </a:rPr>
                          <m:t>27</m:t>
                        </m:r>
                      </m:num>
                      <m:den>
                        <m:r>
                          <a:rPr lang="en-US" b="0" i="1" smtClean="0">
                            <a:latin typeface="Cambria Math" charset="0"/>
                          </a:rPr>
                          <m:t>100</m:t>
                        </m:r>
                      </m:den>
                    </m:f>
                    <m:r>
                      <a:rPr lang="en-US" b="0" i="1" smtClean="0">
                        <a:latin typeface="Cambria Math" charset="0"/>
                      </a:rPr>
                      <m:t>=0.27</m:t>
                    </m:r>
                  </m:oMath>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1026511" y="5890949"/>
                <a:ext cx="6436377" cy="489686"/>
              </a:xfrm>
              <a:prstGeom prst="rect">
                <a:avLst/>
              </a:prstGeom>
              <a:blipFill rotWithShape="0">
                <a:blip r:embed="rId3"/>
                <a:stretch>
                  <a:fillRect l="-758" b="-37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895813" y="4034584"/>
                <a:ext cx="2578270" cy="1176732"/>
              </a:xfrm>
              <a:prstGeom prst="rect">
                <a:avLst/>
              </a:prstGeom>
              <a:noFill/>
            </p:spPr>
            <p:txBody>
              <a:bodyPr wrap="none" rtlCol="0">
                <a:spAutoFit/>
              </a:bodyPr>
              <a:lstStyle/>
              <a:p>
                <a:r>
                  <a:rPr lang="en-US" dirty="0" smtClean="0"/>
                  <a:t>   0.53 = 5(</a:t>
                </a:r>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10</m:t>
                        </m:r>
                      </m:den>
                    </m:f>
                    <m:r>
                      <a:rPr lang="en-US" b="0" i="1" smtClean="0">
                        <a:latin typeface="Cambria Math" charset="0"/>
                      </a:rPr>
                      <m:t>)+3(</m:t>
                    </m:r>
                    <m:f>
                      <m:fPr>
                        <m:ctrlPr>
                          <a:rPr lang="bg-BG" b="0" i="1" smtClean="0">
                            <a:latin typeface="Cambria Math" charset="0"/>
                          </a:rPr>
                        </m:ctrlPr>
                      </m:fPr>
                      <m:num>
                        <m:r>
                          <a:rPr lang="en-US" b="0" i="1" smtClean="0">
                            <a:latin typeface="Cambria Math" charset="0"/>
                          </a:rPr>
                          <m:t>1</m:t>
                        </m:r>
                      </m:num>
                      <m:den>
                        <m:r>
                          <a:rPr lang="en-US" b="0" i="1" smtClean="0">
                            <a:latin typeface="Cambria Math" charset="0"/>
                          </a:rPr>
                          <m:t>100</m:t>
                        </m:r>
                      </m:den>
                    </m:f>
                    <m:r>
                      <a:rPr lang="en-US" b="0" i="1" smtClean="0">
                        <a:latin typeface="Cambria Math" charset="0"/>
                      </a:rPr>
                      <m:t>)</m:t>
                    </m:r>
                  </m:oMath>
                </a14:m>
                <a:endParaRPr lang="en-US" b="0" dirty="0" smtClean="0"/>
              </a:p>
              <a:p>
                <a:r>
                  <a:rPr lang="en-US" dirty="0" smtClean="0"/>
                  <a:t>-) 0.26 = 2(</a:t>
                </a:r>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10</m:t>
                        </m:r>
                      </m:den>
                    </m:f>
                    <m:r>
                      <a:rPr lang="en-US" b="0" i="1" smtClean="0">
                        <a:latin typeface="Cambria Math" charset="0"/>
                      </a:rPr>
                      <m:t>)+6</m:t>
                    </m:r>
                    <m:d>
                      <m:dPr>
                        <m:ctrlPr>
                          <a:rPr lang="en-US" b="0" i="1" smtClean="0">
                            <a:latin typeface="Cambria Math" charset="0"/>
                          </a:rPr>
                        </m:ctrlPr>
                      </m:dPr>
                      <m:e>
                        <m:f>
                          <m:fPr>
                            <m:ctrlPr>
                              <a:rPr lang="bg-BG" b="0" i="1" smtClean="0">
                                <a:latin typeface="Cambria Math" charset="0"/>
                              </a:rPr>
                            </m:ctrlPr>
                          </m:fPr>
                          <m:num>
                            <m:r>
                              <a:rPr lang="en-US" b="0" i="1" smtClean="0">
                                <a:latin typeface="Cambria Math" charset="0"/>
                              </a:rPr>
                              <m:t>1</m:t>
                            </m:r>
                          </m:num>
                          <m:den>
                            <m:r>
                              <a:rPr lang="en-US" b="0" i="1" smtClean="0">
                                <a:latin typeface="Cambria Math" charset="0"/>
                              </a:rPr>
                              <m:t>100</m:t>
                            </m:r>
                          </m:den>
                        </m:f>
                      </m:e>
                    </m:d>
                  </m:oMath>
                </a14:m>
                <a:endParaRPr lang="en-US" b="0" dirty="0" smtClean="0"/>
              </a:p>
              <a:p>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895813" y="4034584"/>
                <a:ext cx="2578270" cy="1176732"/>
              </a:xfrm>
              <a:prstGeom prst="rect">
                <a:avLst/>
              </a:prstGeom>
              <a:blipFill rotWithShape="0">
                <a:blip r:embed="rId4"/>
                <a:stretch>
                  <a:fillRect l="-2128"/>
                </a:stretch>
              </a:blipFill>
            </p:spPr>
            <p:txBody>
              <a:bodyPr/>
              <a:lstStyle/>
              <a:p>
                <a:r>
                  <a:rPr lang="en-US">
                    <a:noFill/>
                  </a:rPr>
                  <a:t> </a:t>
                </a:r>
              </a:p>
            </p:txBody>
          </p:sp>
        </mc:Fallback>
      </mc:AlternateContent>
      <p:sp>
        <p:nvSpPr>
          <p:cNvPr id="9" name="TextBox 8"/>
          <p:cNvSpPr txBox="1"/>
          <p:nvPr/>
        </p:nvSpPr>
        <p:spPr>
          <a:xfrm>
            <a:off x="546100" y="3747135"/>
            <a:ext cx="3949700" cy="369332"/>
          </a:xfrm>
          <a:prstGeom prst="rect">
            <a:avLst/>
          </a:prstGeom>
          <a:noFill/>
        </p:spPr>
        <p:txBody>
          <a:bodyPr wrap="square" rtlCol="0">
            <a:spAutoFit/>
          </a:bodyPr>
          <a:lstStyle/>
          <a:p>
            <a:r>
              <a:rPr lang="en-US" smtClean="0"/>
              <a:t>Using place-value expanded </a:t>
            </a:r>
            <a:r>
              <a:rPr lang="en-US" dirty="0" smtClean="0"/>
              <a:t>form</a:t>
            </a:r>
            <a:endParaRPr lang="en-US" dirty="0"/>
          </a:p>
        </p:txBody>
      </p:sp>
      <mc:AlternateContent xmlns:mc="http://schemas.openxmlformats.org/markup-compatibility/2006">
        <mc:Choice xmlns:a14="http://schemas.microsoft.com/office/drawing/2010/main" Requires="a14">
          <p:sp>
            <p:nvSpPr>
              <p:cNvPr id="10" name="TextBox 9"/>
              <p:cNvSpPr txBox="1"/>
              <p:nvPr/>
            </p:nvSpPr>
            <p:spPr>
              <a:xfrm>
                <a:off x="3637251" y="4034584"/>
                <a:ext cx="3299301" cy="1846596"/>
              </a:xfrm>
              <a:prstGeom prst="rect">
                <a:avLst/>
              </a:prstGeom>
              <a:noFill/>
            </p:spPr>
            <p:txBody>
              <a:bodyPr wrap="none" rtlCol="0">
                <a:spAutoFit/>
              </a:bodyPr>
              <a:lstStyle/>
              <a:p>
                <a:r>
                  <a:rPr lang="en-US" dirty="0" smtClean="0"/>
                  <a:t> 0.53 = 4(</a:t>
                </a:r>
                <a14:m>
                  <m:oMath xmlns:m="http://schemas.openxmlformats.org/officeDocument/2006/math">
                    <m:f>
                      <m:fPr>
                        <m:ctrlPr>
                          <a:rPr lang="bg-BG" i="1">
                            <a:latin typeface="Cambria Math" charset="0"/>
                          </a:rPr>
                        </m:ctrlPr>
                      </m:fPr>
                      <m:num>
                        <m:r>
                          <a:rPr lang="en-US" i="1">
                            <a:latin typeface="Cambria Math" charset="0"/>
                          </a:rPr>
                          <m:t>1</m:t>
                        </m:r>
                      </m:num>
                      <m:den>
                        <m:r>
                          <a:rPr lang="en-US" i="1">
                            <a:latin typeface="Cambria Math" charset="0"/>
                          </a:rPr>
                          <m:t>10</m:t>
                        </m:r>
                      </m:den>
                    </m:f>
                    <m:r>
                      <a:rPr lang="en-US" i="1">
                        <a:latin typeface="Cambria Math" charset="0"/>
                      </a:rPr>
                      <m:t>)+</m:t>
                    </m:r>
                  </m:oMath>
                </a14:m>
                <a:r>
                  <a:rPr lang="en-US" dirty="0" smtClean="0"/>
                  <a:t>10(</a:t>
                </a:r>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100</m:t>
                        </m:r>
                      </m:den>
                    </m:f>
                    <m:r>
                      <a:rPr lang="en-US" b="0" i="1" smtClean="0">
                        <a:latin typeface="Cambria Math" charset="0"/>
                      </a:rPr>
                      <m:t>)+</m:t>
                    </m:r>
                    <m:r>
                      <a:rPr lang="en-US" i="1">
                        <a:latin typeface="Cambria Math" charset="0"/>
                      </a:rPr>
                      <m:t>3(</m:t>
                    </m:r>
                    <m:f>
                      <m:fPr>
                        <m:ctrlPr>
                          <a:rPr lang="bg-BG" i="1">
                            <a:latin typeface="Cambria Math" charset="0"/>
                          </a:rPr>
                        </m:ctrlPr>
                      </m:fPr>
                      <m:num>
                        <m:r>
                          <a:rPr lang="en-US" i="1">
                            <a:latin typeface="Cambria Math" charset="0"/>
                          </a:rPr>
                          <m:t>1</m:t>
                        </m:r>
                      </m:num>
                      <m:den>
                        <m:r>
                          <a:rPr lang="en-US" i="1">
                            <a:latin typeface="Cambria Math" charset="0"/>
                          </a:rPr>
                          <m:t>100</m:t>
                        </m:r>
                      </m:den>
                    </m:f>
                    <m:r>
                      <a:rPr lang="en-US" i="1">
                        <a:latin typeface="Cambria Math" charset="0"/>
                      </a:rPr>
                      <m:t>)</m:t>
                    </m:r>
                  </m:oMath>
                </a14:m>
                <a:endParaRPr lang="en-US" dirty="0"/>
              </a:p>
              <a:p>
                <a:r>
                  <a:rPr lang="en-US" dirty="0"/>
                  <a:t>-) 0.26 = 2(</a:t>
                </a:r>
                <a14:m>
                  <m:oMath xmlns:m="http://schemas.openxmlformats.org/officeDocument/2006/math">
                    <m:f>
                      <m:fPr>
                        <m:ctrlPr>
                          <a:rPr lang="bg-BG" i="1">
                            <a:latin typeface="Cambria Math" charset="0"/>
                          </a:rPr>
                        </m:ctrlPr>
                      </m:fPr>
                      <m:num>
                        <m:r>
                          <a:rPr lang="en-US" i="1">
                            <a:latin typeface="Cambria Math" charset="0"/>
                          </a:rPr>
                          <m:t>1</m:t>
                        </m:r>
                      </m:num>
                      <m:den>
                        <m:r>
                          <a:rPr lang="en-US" i="1">
                            <a:latin typeface="Cambria Math" charset="0"/>
                          </a:rPr>
                          <m:t>10</m:t>
                        </m:r>
                      </m:den>
                    </m:f>
                    <m:r>
                      <a:rPr lang="en-US" i="1">
                        <a:latin typeface="Cambria Math" charset="0"/>
                      </a:rPr>
                      <m:t>)+6</m:t>
                    </m:r>
                    <m:d>
                      <m:dPr>
                        <m:ctrlPr>
                          <a:rPr lang="en-US" i="1">
                            <a:latin typeface="Cambria Math" charset="0"/>
                          </a:rPr>
                        </m:ctrlPr>
                      </m:dPr>
                      <m:e>
                        <m:f>
                          <m:fPr>
                            <m:ctrlPr>
                              <a:rPr lang="bg-BG" i="1">
                                <a:latin typeface="Cambria Math" charset="0"/>
                              </a:rPr>
                            </m:ctrlPr>
                          </m:fPr>
                          <m:num>
                            <m:r>
                              <a:rPr lang="en-US" i="1">
                                <a:latin typeface="Cambria Math" charset="0"/>
                              </a:rPr>
                              <m:t>1</m:t>
                            </m:r>
                          </m:num>
                          <m:den>
                            <m:r>
                              <a:rPr lang="en-US" i="1">
                                <a:latin typeface="Cambria Math" charset="0"/>
                              </a:rPr>
                              <m:t>100</m:t>
                            </m:r>
                          </m:den>
                        </m:f>
                      </m:e>
                    </m:d>
                  </m:oMath>
                </a14:m>
                <a:endParaRPr lang="en-US" dirty="0" smtClean="0"/>
              </a:p>
              <a:p>
                <a:r>
                  <a:rPr lang="en-US" dirty="0" smtClean="0"/>
                  <a:t>--------------------------------------</a:t>
                </a:r>
              </a:p>
              <a:p>
                <a:r>
                  <a:rPr lang="en-US" dirty="0" smtClean="0"/>
                  <a:t>            =2(</a:t>
                </a:r>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10</m:t>
                        </m:r>
                      </m:den>
                    </m:f>
                    <m:r>
                      <a:rPr lang="en-US" b="0" i="1" smtClean="0">
                        <a:latin typeface="Cambria Math" charset="0"/>
                      </a:rPr>
                      <m:t>)+</m:t>
                    </m:r>
                  </m:oMath>
                </a14:m>
                <a:r>
                  <a:rPr lang="en-US" dirty="0" smtClean="0"/>
                  <a:t>7(</a:t>
                </a:r>
                <a14:m>
                  <m:oMath xmlns:m="http://schemas.openxmlformats.org/officeDocument/2006/math">
                    <m:f>
                      <m:fPr>
                        <m:ctrlPr>
                          <a:rPr lang="bg-BG" i="1" dirty="0" smtClean="0">
                            <a:latin typeface="Cambria Math" charset="0"/>
                          </a:rPr>
                        </m:ctrlPr>
                      </m:fPr>
                      <m:num>
                        <m:r>
                          <a:rPr lang="en-US" b="0" i="1" dirty="0" smtClean="0">
                            <a:latin typeface="Cambria Math" charset="0"/>
                          </a:rPr>
                          <m:t>1</m:t>
                        </m:r>
                      </m:num>
                      <m:den>
                        <m:r>
                          <a:rPr lang="en-US" b="0" i="1" dirty="0" smtClean="0">
                            <a:latin typeface="Cambria Math" charset="0"/>
                          </a:rPr>
                          <m:t>100</m:t>
                        </m:r>
                      </m:den>
                    </m:f>
                    <m:r>
                      <a:rPr lang="en-US" b="0" i="1" dirty="0" smtClean="0">
                        <a:latin typeface="Cambria Math" charset="0"/>
                      </a:rPr>
                      <m:t>) </m:t>
                    </m:r>
                  </m:oMath>
                </a14:m>
                <a:endParaRPr lang="en-US" dirty="0" smtClean="0"/>
              </a:p>
              <a:p>
                <a:r>
                  <a:rPr lang="en-US" dirty="0"/>
                  <a:t>	</a:t>
                </a:r>
                <a:r>
                  <a:rPr lang="en-US" dirty="0" smtClean="0"/>
                  <a:t>      =0.27</a:t>
                </a:r>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3637251" y="4034584"/>
                <a:ext cx="3299301" cy="1846596"/>
              </a:xfrm>
              <a:prstGeom prst="rect">
                <a:avLst/>
              </a:prstGeom>
              <a:blipFill rotWithShape="0">
                <a:blip r:embed="rId5"/>
                <a:stretch>
                  <a:fillRect l="-1664" r="-185" b="-5611"/>
                </a:stretch>
              </a:blipFill>
            </p:spPr>
            <p:txBody>
              <a:bodyPr/>
              <a:lstStyle/>
              <a:p>
                <a:r>
                  <a:rPr lang="en-US">
                    <a:noFill/>
                  </a:rPr>
                  <a:t> </a:t>
                </a:r>
              </a:p>
            </p:txBody>
          </p:sp>
        </mc:Fallback>
      </mc:AlternateContent>
      <p:sp>
        <p:nvSpPr>
          <p:cNvPr id="11" name="TextBox 10"/>
          <p:cNvSpPr txBox="1"/>
          <p:nvPr/>
        </p:nvSpPr>
        <p:spPr>
          <a:xfrm>
            <a:off x="4102100" y="2124190"/>
            <a:ext cx="2595879" cy="646331"/>
          </a:xfrm>
          <a:prstGeom prst="rect">
            <a:avLst/>
          </a:prstGeom>
          <a:noFill/>
        </p:spPr>
        <p:txBody>
          <a:bodyPr wrap="square" rtlCol="0">
            <a:spAutoFit/>
          </a:bodyPr>
          <a:lstStyle/>
          <a:p>
            <a:r>
              <a:rPr lang="en-US" dirty="0" smtClean="0"/>
              <a:t>   0.    4           13</a:t>
            </a:r>
          </a:p>
          <a:p>
            <a:r>
              <a:rPr lang="en-US" u="sng" dirty="0" smtClean="0"/>
              <a:t>-  0 .   2             6  </a:t>
            </a:r>
            <a:endParaRPr lang="en-US" u="sng" dirty="0"/>
          </a:p>
        </p:txBody>
      </p:sp>
      <p:sp>
        <p:nvSpPr>
          <p:cNvPr id="12" name="TextBox 11"/>
          <p:cNvSpPr txBox="1"/>
          <p:nvPr/>
        </p:nvSpPr>
        <p:spPr>
          <a:xfrm>
            <a:off x="4102100" y="2853321"/>
            <a:ext cx="1734770" cy="369332"/>
          </a:xfrm>
          <a:prstGeom prst="rect">
            <a:avLst/>
          </a:prstGeom>
          <a:noFill/>
        </p:spPr>
        <p:txBody>
          <a:bodyPr wrap="none" rtlCol="0">
            <a:spAutoFit/>
          </a:bodyPr>
          <a:lstStyle/>
          <a:p>
            <a:r>
              <a:rPr lang="en-US" dirty="0" smtClean="0"/>
              <a:t>= 0.    2          7</a:t>
            </a:r>
            <a:endParaRPr lang="en-US" dirty="0"/>
          </a:p>
        </p:txBody>
      </p:sp>
    </p:spTree>
    <p:extLst>
      <p:ext uri="{BB962C8B-B14F-4D97-AF65-F5344CB8AC3E}">
        <p14:creationId xmlns:p14="http://schemas.microsoft.com/office/powerpoint/2010/main" val="890481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Progress to another higher level</a:t>
            </a:r>
            <a:endParaRPr lang="en-US" dirty="0">
              <a:solidFill>
                <a:schemeClr val="tx1"/>
              </a:solidFill>
            </a:endParaRPr>
          </a:p>
        </p:txBody>
      </p:sp>
      <p:sp>
        <p:nvSpPr>
          <p:cNvPr id="3" name="Content Placeholder 2"/>
          <p:cNvSpPr>
            <a:spLocks noGrp="1"/>
          </p:cNvSpPr>
          <p:nvPr>
            <p:ph sz="quarter" idx="1"/>
          </p:nvPr>
        </p:nvSpPr>
        <p:spPr/>
        <p:txBody>
          <a:bodyPr>
            <a:normAutofit fontScale="92500"/>
          </a:bodyPr>
          <a:lstStyle/>
          <a:p>
            <a:r>
              <a:rPr lang="en-US" b="1" dirty="0"/>
              <a:t>I can </a:t>
            </a:r>
            <a:r>
              <a:rPr lang="en-US" b="1" dirty="0" smtClean="0"/>
              <a:t>subtract two mixed decimals by drawing and algorithm. </a:t>
            </a:r>
            <a:endParaRPr lang="en-US" b="1" dirty="0"/>
          </a:p>
          <a:p>
            <a:pPr marL="0" indent="0">
              <a:buNone/>
            </a:pPr>
            <a:r>
              <a:rPr lang="en-US" sz="2200" dirty="0" smtClean="0">
                <a:solidFill>
                  <a:srgbClr val="7030A0"/>
                </a:solidFill>
              </a:rPr>
              <a:t>Demonstrate how to use the subtraction algorithm  and provide </a:t>
            </a:r>
            <a:r>
              <a:rPr lang="en-US" sz="2200" dirty="0" smtClean="0">
                <a:solidFill>
                  <a:srgbClr val="7030A0"/>
                </a:solidFill>
              </a:rPr>
              <a:t>students </a:t>
            </a:r>
            <a:r>
              <a:rPr lang="en-US" sz="2200" dirty="0" smtClean="0">
                <a:solidFill>
                  <a:srgbClr val="7030A0"/>
                </a:solidFill>
              </a:rPr>
              <a:t>opportunities</a:t>
            </a:r>
            <a:r>
              <a:rPr lang="en-US" sz="2200" dirty="0" smtClean="0">
                <a:solidFill>
                  <a:srgbClr val="7030A0"/>
                </a:solidFill>
              </a:rPr>
              <a:t> to </a:t>
            </a:r>
            <a:r>
              <a:rPr lang="en-US" sz="2200" dirty="0" smtClean="0">
                <a:solidFill>
                  <a:srgbClr val="7030A0"/>
                </a:solidFill>
              </a:rPr>
              <a:t>solve the </a:t>
            </a:r>
            <a:r>
              <a:rPr lang="en-US" sz="2200" dirty="0" smtClean="0">
                <a:solidFill>
                  <a:srgbClr val="7030A0"/>
                </a:solidFill>
              </a:rPr>
              <a:t>problems by themselves. Examples: 5.34-3.12, 2.55-1.63, 110.5-89.45, 3-0.87, 321.5-215.61 </a:t>
            </a:r>
            <a:r>
              <a:rPr lang="en-US" sz="2200" dirty="0" smtClean="0">
                <a:solidFill>
                  <a:srgbClr val="7030A0"/>
                </a:solidFill>
              </a:rPr>
              <a:t>– Step 2. </a:t>
            </a:r>
            <a:r>
              <a:rPr lang="en-US" sz="2200" dirty="0" smtClean="0">
                <a:solidFill>
                  <a:srgbClr val="7030A0"/>
                </a:solidFill>
              </a:rPr>
              <a:t>(Develop your example here.) </a:t>
            </a:r>
            <a:endParaRPr lang="en-US" sz="2200" dirty="0" smtClean="0">
              <a:solidFill>
                <a:srgbClr val="7030A0"/>
              </a:solidFill>
            </a:endParaRPr>
          </a:p>
          <a:p>
            <a:r>
              <a:rPr lang="en-US" dirty="0" smtClean="0"/>
              <a:t>Observe common and individual mistakes. - Step </a:t>
            </a:r>
            <a:r>
              <a:rPr lang="en-US" dirty="0"/>
              <a:t>3. </a:t>
            </a:r>
          </a:p>
          <a:p>
            <a:r>
              <a:rPr lang="en-US" dirty="0" smtClean="0"/>
              <a:t>Step 4. </a:t>
            </a:r>
          </a:p>
          <a:p>
            <a:pPr>
              <a:buFont typeface="Arial" charset="0"/>
              <a:buChar char="•"/>
            </a:pPr>
            <a:r>
              <a:rPr lang="en-US" dirty="0" smtClean="0"/>
              <a:t>Show the correct algebraic steps with the support with explanation, supported with </a:t>
            </a:r>
            <a:r>
              <a:rPr lang="en-US" dirty="0" smtClean="0"/>
              <a:t>drawing, </a:t>
            </a:r>
            <a:r>
              <a:rPr lang="en-US" dirty="0" smtClean="0"/>
              <a:t>etc. </a:t>
            </a:r>
          </a:p>
          <a:p>
            <a:pPr>
              <a:buFont typeface="Arial" charset="0"/>
              <a:buChar char="•"/>
            </a:pPr>
            <a:r>
              <a:rPr lang="en-US" dirty="0" smtClean="0"/>
              <a:t>Summarize </a:t>
            </a:r>
            <a:r>
              <a:rPr lang="en-US" dirty="0" smtClean="0"/>
              <a:t>the procedure </a:t>
            </a:r>
            <a:r>
              <a:rPr lang="en-US" dirty="0" smtClean="0"/>
              <a:t>for subtracting two mixed decimals. </a:t>
            </a:r>
            <a:endParaRPr lang="en-US" dirty="0" smtClean="0"/>
          </a:p>
        </p:txBody>
      </p:sp>
    </p:spTree>
    <p:extLst>
      <p:ext uri="{BB962C8B-B14F-4D97-AF65-F5344CB8AC3E}">
        <p14:creationId xmlns:p14="http://schemas.microsoft.com/office/powerpoint/2010/main" val="232630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Diagnosis and Remediation of Mistakes </a:t>
            </a:r>
            <a:endParaRPr lang="en-US" dirty="0">
              <a:solidFill>
                <a:srgbClr val="C00000"/>
              </a:solidFill>
            </a:endParaRPr>
          </a:p>
        </p:txBody>
      </p:sp>
      <p:sp>
        <p:nvSpPr>
          <p:cNvPr id="3" name="Content Placeholder 2"/>
          <p:cNvSpPr>
            <a:spLocks noGrp="1"/>
          </p:cNvSpPr>
          <p:nvPr>
            <p:ph sz="quarter" idx="1"/>
          </p:nvPr>
        </p:nvSpPr>
        <p:spPr/>
        <p:txBody>
          <a:bodyPr>
            <a:normAutofit fontScale="92500" lnSpcReduction="20000"/>
          </a:bodyPr>
          <a:lstStyle/>
          <a:p>
            <a:r>
              <a:rPr lang="en-US" dirty="0" smtClean="0"/>
              <a:t>Identify the types of mistakes by check each student’s work and interview him and her: </a:t>
            </a:r>
          </a:p>
          <a:p>
            <a:pPr>
              <a:buFont typeface="Arial" charset="0"/>
              <a:buChar char="•"/>
            </a:pPr>
            <a:r>
              <a:rPr lang="en-US" dirty="0"/>
              <a:t>m</a:t>
            </a:r>
            <a:r>
              <a:rPr lang="en-US" dirty="0" smtClean="0"/>
              <a:t>otivational problem, or lack of confidence, </a:t>
            </a:r>
          </a:p>
          <a:p>
            <a:pPr>
              <a:buFont typeface="Arial" charset="0"/>
              <a:buChar char="•"/>
            </a:pPr>
            <a:r>
              <a:rPr lang="en-US" dirty="0" smtClean="0"/>
              <a:t>careless mistake, </a:t>
            </a:r>
          </a:p>
          <a:p>
            <a:pPr>
              <a:buFont typeface="Arial" charset="0"/>
              <a:buChar char="•"/>
            </a:pPr>
            <a:r>
              <a:rPr lang="en-US" dirty="0" smtClean="0"/>
              <a:t>specific algebraic skill, </a:t>
            </a:r>
          </a:p>
          <a:p>
            <a:pPr>
              <a:buFont typeface="Arial" charset="0"/>
              <a:buChar char="•"/>
            </a:pPr>
            <a:r>
              <a:rPr lang="en-US" dirty="0" smtClean="0"/>
              <a:t>procedure or conceptual problem. </a:t>
            </a:r>
          </a:p>
          <a:p>
            <a:r>
              <a:rPr lang="en-US" dirty="0"/>
              <a:t>Address each mistake differently, work on the specific skill or conceptual understanding. Teacher provides </a:t>
            </a:r>
            <a:r>
              <a:rPr lang="en-US" dirty="0" err="1"/>
              <a:t>reteaching</a:t>
            </a:r>
            <a:r>
              <a:rPr lang="en-US" dirty="0"/>
              <a:t> through board and/or worksheet presentations, as well as one on one teaching opportunities</a:t>
            </a:r>
            <a:r>
              <a:rPr lang="en-US" dirty="0" smtClean="0"/>
              <a:t>. </a:t>
            </a:r>
          </a:p>
          <a:p>
            <a:r>
              <a:rPr lang="en-US" dirty="0" smtClean="0"/>
              <a:t>Provide additional individualized problems for each student and check the answers. </a:t>
            </a:r>
          </a:p>
          <a:p>
            <a:pPr marL="0" indent="0">
              <a:buNone/>
            </a:pPr>
            <a:r>
              <a:rPr lang="en-US" dirty="0" smtClean="0">
                <a:solidFill>
                  <a:schemeClr val="accent3"/>
                </a:solidFill>
              </a:rPr>
              <a:t>ADJUST YOUR LESSON PLAN ACCORDINGLY TO YOUR STUDNETS’ NEEDS</a:t>
            </a:r>
          </a:p>
        </p:txBody>
      </p:sp>
    </p:spTree>
    <p:extLst>
      <p:ext uri="{BB962C8B-B14F-4D97-AF65-F5344CB8AC3E}">
        <p14:creationId xmlns:p14="http://schemas.microsoft.com/office/powerpoint/2010/main" val="1702862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36562"/>
          </a:xfrm>
        </p:spPr>
        <p:txBody>
          <a:bodyPr>
            <a:normAutofit fontScale="90000"/>
          </a:bodyPr>
          <a:lstStyle/>
          <a:p>
            <a:r>
              <a:rPr lang="en-US" dirty="0" smtClean="0">
                <a:solidFill>
                  <a:srgbClr val="C00000"/>
                </a:solidFill>
              </a:rPr>
              <a:t>Diagnosis and Remediation of Mistakes </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    </a:t>
            </a:r>
          </a:p>
        </p:txBody>
      </p:sp>
      <p:graphicFrame>
        <p:nvGraphicFramePr>
          <p:cNvPr id="5" name="Table 4"/>
          <p:cNvGraphicFramePr>
            <a:graphicFrameLocks noGrp="1"/>
          </p:cNvGraphicFramePr>
          <p:nvPr>
            <p:extLst>
              <p:ext uri="{D42A27DB-BD31-4B8C-83A1-F6EECF244321}">
                <p14:modId xmlns:p14="http://schemas.microsoft.com/office/powerpoint/2010/main" val="828764720"/>
              </p:ext>
            </p:extLst>
          </p:nvPr>
        </p:nvGraphicFramePr>
        <p:xfrm>
          <a:off x="342900" y="888492"/>
          <a:ext cx="8363219" cy="5311140"/>
        </p:xfrm>
        <a:graphic>
          <a:graphicData uri="http://schemas.openxmlformats.org/drawingml/2006/table">
            <a:tbl>
              <a:tblPr firstRow="1" bandRow="1">
                <a:tableStyleId>{5C22544A-7EE6-4342-B048-85BDC9FD1C3A}</a:tableStyleId>
              </a:tblPr>
              <a:tblGrid>
                <a:gridCol w="1603173"/>
                <a:gridCol w="3433462"/>
                <a:gridCol w="3326584"/>
              </a:tblGrid>
              <a:tr h="647700">
                <a:tc>
                  <a:txBody>
                    <a:bodyPr/>
                    <a:lstStyle/>
                    <a:p>
                      <a:r>
                        <a:rPr lang="en-US" dirty="0" smtClean="0"/>
                        <a:t>Error</a:t>
                      </a:r>
                      <a:r>
                        <a:rPr lang="en-US" baseline="0" dirty="0" smtClean="0"/>
                        <a:t> Pattern</a:t>
                      </a:r>
                      <a:endParaRPr lang="en-US" dirty="0"/>
                    </a:p>
                  </a:txBody>
                  <a:tcPr/>
                </a:tc>
                <a:tc>
                  <a:txBody>
                    <a:bodyPr/>
                    <a:lstStyle/>
                    <a:p>
                      <a:r>
                        <a:rPr lang="en-US" dirty="0" smtClean="0"/>
                        <a:t>Diagnosis</a:t>
                      </a:r>
                      <a:endParaRPr lang="en-US" dirty="0"/>
                    </a:p>
                  </a:txBody>
                  <a:tcPr/>
                </a:tc>
                <a:tc>
                  <a:txBody>
                    <a:bodyPr/>
                    <a:lstStyle/>
                    <a:p>
                      <a:r>
                        <a:rPr lang="en-US" dirty="0" err="1" smtClean="0"/>
                        <a:t>Redediation</a:t>
                      </a:r>
                      <a:r>
                        <a:rPr lang="en-US" dirty="0" smtClean="0"/>
                        <a:t> Procedure</a:t>
                      </a:r>
                      <a:endParaRPr lang="en-US" dirty="0"/>
                    </a:p>
                  </a:txBody>
                  <a:tcPr/>
                </a:tc>
              </a:tr>
              <a:tr h="830359">
                <a:tc>
                  <a:txBody>
                    <a:bodyPr/>
                    <a:lstStyle/>
                    <a:p>
                      <a:r>
                        <a:rPr lang="en-US" dirty="0" smtClean="0"/>
                        <a:t>4.5-3=2.2</a:t>
                      </a:r>
                    </a:p>
                    <a:p>
                      <a:r>
                        <a:rPr lang="en-US" dirty="0" smtClean="0"/>
                        <a:t>4-.3=1</a:t>
                      </a:r>
                    </a:p>
                    <a:p>
                      <a:endParaRPr lang="en-US" dirty="0"/>
                    </a:p>
                  </a:txBody>
                  <a:tcPr/>
                </a:tc>
                <a:tc>
                  <a:txBody>
                    <a:bodyPr/>
                    <a:lstStyle/>
                    <a:p>
                      <a:r>
                        <a:rPr lang="en-US" dirty="0" smtClean="0"/>
                        <a:t>Component skill</a:t>
                      </a:r>
                      <a:r>
                        <a:rPr lang="en-US" baseline="0" dirty="0" smtClean="0"/>
                        <a:t> error. Student didn’t convert whole number to mixed decimal number. Or when use algorithm, the place-value columns did not line up correctly. </a:t>
                      </a:r>
                      <a:endParaRPr lang="en-US" dirty="0"/>
                    </a:p>
                  </a:txBody>
                  <a:tcPr/>
                </a:tc>
                <a:tc>
                  <a:txBody>
                    <a:bodyPr/>
                    <a:lstStyle/>
                    <a:p>
                      <a:r>
                        <a:rPr lang="en-US" dirty="0" smtClean="0"/>
                        <a:t>Teach student</a:t>
                      </a:r>
                      <a:r>
                        <a:rPr lang="en-US" baseline="0" dirty="0" smtClean="0"/>
                        <a:t> write whole number as mixed numbers. Put each digit under the correct place-value column. Have student draw a picture of the calculation. </a:t>
                      </a:r>
                      <a:endParaRPr lang="en-US" dirty="0"/>
                    </a:p>
                  </a:txBody>
                  <a:tcPr/>
                </a:tc>
              </a:tr>
              <a:tr h="830359">
                <a:tc>
                  <a:txBody>
                    <a:bodyPr/>
                    <a:lstStyle/>
                    <a:p>
                      <a:r>
                        <a:rPr lang="en-US" dirty="0" smtClean="0"/>
                        <a:t>  414.25</a:t>
                      </a:r>
                    </a:p>
                    <a:p>
                      <a:r>
                        <a:rPr lang="en-US" u="sng" baseline="0" dirty="0" smtClean="0"/>
                        <a:t>-)205.31</a:t>
                      </a:r>
                    </a:p>
                    <a:p>
                      <a:r>
                        <a:rPr lang="en-US" baseline="0" dirty="0" smtClean="0"/>
                        <a:t>=111.14</a:t>
                      </a:r>
                      <a:endParaRPr lang="en-US" dirty="0" smtClean="0"/>
                    </a:p>
                    <a:p>
                      <a:endParaRPr lang="en-US" dirty="0"/>
                    </a:p>
                  </a:txBody>
                  <a:tcPr/>
                </a:tc>
                <a:tc>
                  <a:txBody>
                    <a:bodyPr/>
                    <a:lstStyle/>
                    <a:p>
                      <a:r>
                        <a:rPr lang="en-US" dirty="0" smtClean="0"/>
                        <a:t>Strategy/Algorithm</a:t>
                      </a:r>
                      <a:r>
                        <a:rPr lang="en-US" baseline="0" dirty="0" smtClean="0"/>
                        <a:t> error, when 2&lt;3, 4&lt;5, regroup the tenths and single units face values. </a:t>
                      </a:r>
                      <a:endParaRPr lang="en-US" dirty="0"/>
                    </a:p>
                  </a:txBody>
                  <a:tcPr/>
                </a:tc>
                <a:tc>
                  <a:txBody>
                    <a:bodyPr/>
                    <a:lstStyle/>
                    <a:p>
                      <a:r>
                        <a:rPr lang="en-US" dirty="0" smtClean="0"/>
                        <a:t>Clarify</a:t>
                      </a:r>
                      <a:r>
                        <a:rPr lang="en-US" baseline="0" dirty="0" smtClean="0"/>
                        <a:t> how to use the algorithm, use a simpler problem with graphs to demonstrate the reason. Allow more practices. </a:t>
                      </a:r>
                      <a:endParaRPr lang="en-US" dirty="0"/>
                    </a:p>
                  </a:txBody>
                  <a:tcPr/>
                </a:tc>
              </a:tr>
              <a:tr h="830359">
                <a:tc>
                  <a:txBody>
                    <a:bodyPr/>
                    <a:lstStyle/>
                    <a:p>
                      <a:r>
                        <a:rPr lang="en-US" dirty="0" smtClean="0"/>
                        <a:t> 3.5-1.05=2</a:t>
                      </a:r>
                      <a:endParaRPr lang="en-US" baseline="0" dirty="0" smtClean="0"/>
                    </a:p>
                  </a:txBody>
                  <a:tcPr/>
                </a:tc>
                <a:tc>
                  <a:txBody>
                    <a:bodyPr/>
                    <a:lstStyle/>
                    <a:p>
                      <a:r>
                        <a:rPr lang="en-US" dirty="0" smtClean="0"/>
                        <a:t>Component skill. Student</a:t>
                      </a:r>
                      <a:r>
                        <a:rPr lang="en-US" baseline="0" dirty="0" smtClean="0"/>
                        <a:t> is unclear of 5 tenths and 5 hundredths.</a:t>
                      </a:r>
                      <a:endParaRPr lang="en-US" dirty="0"/>
                    </a:p>
                  </a:txBody>
                  <a:tcPr/>
                </a:tc>
                <a:tc>
                  <a:txBody>
                    <a:bodyPr/>
                    <a:lstStyle/>
                    <a:p>
                      <a:r>
                        <a:rPr lang="en-US" dirty="0" smtClean="0"/>
                        <a:t>Work</a:t>
                      </a:r>
                      <a:r>
                        <a:rPr lang="en-US" baseline="0" dirty="0" smtClean="0"/>
                        <a:t> on understanding decimals and also converting 5 tenths to 50 hundreds. Go over the algorithm. </a:t>
                      </a:r>
                      <a:endParaRPr lang="en-US" dirty="0"/>
                    </a:p>
                  </a:txBody>
                  <a:tcPr/>
                </a:tc>
              </a:tr>
            </a:tbl>
          </a:graphicData>
        </a:graphic>
      </p:graphicFrame>
    </p:spTree>
    <p:extLst>
      <p:ext uri="{BB962C8B-B14F-4D97-AF65-F5344CB8AC3E}">
        <p14:creationId xmlns:p14="http://schemas.microsoft.com/office/powerpoint/2010/main" val="3138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87562"/>
          </a:xfrm>
        </p:spPr>
        <p:txBody>
          <a:bodyPr>
            <a:normAutofit/>
          </a:bodyPr>
          <a:lstStyle/>
          <a:p>
            <a:r>
              <a:rPr lang="en-US" dirty="0" smtClean="0"/>
              <a:t>An Overview of </a:t>
            </a:r>
            <a:r>
              <a:rPr lang="en-US" sz="3200" dirty="0" smtClean="0"/>
              <a:t>Operations, </a:t>
            </a:r>
            <a:r>
              <a:rPr lang="en-US" sz="3200" dirty="0"/>
              <a:t>Algebraic </a:t>
            </a:r>
            <a:r>
              <a:rPr lang="en-US" sz="3200" dirty="0" smtClean="0"/>
              <a:t>Thinking, </a:t>
            </a:r>
            <a:r>
              <a:rPr lang="en-US" sz="3200" dirty="0" smtClean="0"/>
              <a:t>Place Value &amp; Decimals, K-5</a:t>
            </a:r>
            <a:r>
              <a:rPr lang="en-US" sz="3200" dirty="0"/>
              <a:t/>
            </a:r>
            <a:br>
              <a:rPr lang="en-US" sz="3200" dirty="0"/>
            </a:br>
            <a:endParaRPr lang="en-US" dirty="0"/>
          </a:p>
        </p:txBody>
      </p:sp>
      <p:sp>
        <p:nvSpPr>
          <p:cNvPr id="3" name="Content Placeholder 2"/>
          <p:cNvSpPr>
            <a:spLocks noGrp="1"/>
          </p:cNvSpPr>
          <p:nvPr>
            <p:ph sz="quarter" idx="1"/>
          </p:nvPr>
        </p:nvSpPr>
        <p:spPr>
          <a:xfrm>
            <a:off x="457200" y="3276600"/>
            <a:ext cx="7467600" cy="3197352"/>
          </a:xfrm>
        </p:spPr>
        <p:txBody>
          <a:bodyPr/>
          <a:lstStyle/>
          <a:p>
            <a:pPr marL="0" lvl="0" indent="0">
              <a:spcBef>
                <a:spcPts val="0"/>
              </a:spcBef>
              <a:buClrTx/>
              <a:buSzTx/>
              <a:buNone/>
            </a:pPr>
            <a:r>
              <a:rPr lang="en-US" dirty="0" smtClean="0"/>
              <a:t>Coherence</a:t>
            </a:r>
          </a:p>
          <a:p>
            <a:pPr marL="0" lvl="0" indent="0">
              <a:spcBef>
                <a:spcPts val="0"/>
              </a:spcBef>
              <a:buClrTx/>
              <a:buSzTx/>
              <a:buNone/>
            </a:pPr>
            <a:endParaRPr lang="en-US" dirty="0"/>
          </a:p>
          <a:p>
            <a:pPr marL="0" lvl="0" indent="0">
              <a:spcBef>
                <a:spcPts val="0"/>
              </a:spcBef>
              <a:buClrTx/>
              <a:buSzTx/>
              <a:buNone/>
            </a:pPr>
            <a:r>
              <a:rPr lang="en-US" dirty="0" smtClean="0"/>
              <a:t>Focus </a:t>
            </a:r>
          </a:p>
          <a:p>
            <a:pPr marL="0" lvl="0" indent="0">
              <a:spcBef>
                <a:spcPts val="0"/>
              </a:spcBef>
              <a:buClrTx/>
              <a:buSzTx/>
              <a:buNone/>
            </a:pPr>
            <a:endParaRPr lang="en-US" dirty="0"/>
          </a:p>
          <a:p>
            <a:pPr marL="0" lvl="0" indent="0">
              <a:spcBef>
                <a:spcPts val="0"/>
              </a:spcBef>
              <a:buClrTx/>
              <a:buSzTx/>
              <a:buNone/>
            </a:pPr>
            <a:r>
              <a:rPr lang="en-US" dirty="0" smtClean="0"/>
              <a:t>Rigor</a:t>
            </a:r>
          </a:p>
          <a:p>
            <a:pPr marL="0" lvl="0" indent="0">
              <a:spcBef>
                <a:spcPts val="0"/>
              </a:spcBef>
              <a:buClrTx/>
              <a:buSzTx/>
              <a:buNone/>
            </a:pPr>
            <a:endParaRPr lang="en-US" dirty="0"/>
          </a:p>
          <a:p>
            <a:pPr marL="0" lvl="0" indent="0">
              <a:spcBef>
                <a:spcPts val="0"/>
              </a:spcBef>
              <a:buClrTx/>
              <a:buSzTx/>
              <a:buNone/>
            </a:pPr>
            <a:r>
              <a:rPr lang="en-US" dirty="0"/>
              <a:t/>
            </a:r>
            <a:br>
              <a:rPr lang="en-US" dirty="0"/>
            </a:br>
            <a:endParaRPr lang="en-US" dirty="0"/>
          </a:p>
        </p:txBody>
      </p:sp>
    </p:spTree>
    <p:extLst>
      <p:ext uri="{BB962C8B-B14F-4D97-AF65-F5344CB8AC3E}">
        <p14:creationId xmlns:p14="http://schemas.microsoft.com/office/powerpoint/2010/main" val="73541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36986"/>
          </a:xfrm>
        </p:spPr>
        <p:txBody>
          <a:bodyPr/>
          <a:lstStyle/>
          <a:p>
            <a:r>
              <a:rPr lang="en-US" dirty="0" smtClean="0">
                <a:solidFill>
                  <a:schemeClr val="tx1"/>
                </a:solidFill>
              </a:rPr>
              <a:t>Progress to Applications </a:t>
            </a:r>
            <a:endParaRPr lang="en-US" dirty="0">
              <a:solidFill>
                <a:schemeClr val="tx1"/>
              </a:solidFill>
            </a:endParaRPr>
          </a:p>
        </p:txBody>
      </p:sp>
      <p:sp>
        <p:nvSpPr>
          <p:cNvPr id="3" name="Content Placeholder 2"/>
          <p:cNvSpPr>
            <a:spLocks noGrp="1"/>
          </p:cNvSpPr>
          <p:nvPr>
            <p:ph sz="quarter" idx="1"/>
          </p:nvPr>
        </p:nvSpPr>
        <p:spPr>
          <a:xfrm>
            <a:off x="457200" y="1255059"/>
            <a:ext cx="7467600" cy="5218893"/>
          </a:xfrm>
        </p:spPr>
        <p:txBody>
          <a:bodyPr>
            <a:normAutofit/>
          </a:bodyPr>
          <a:lstStyle/>
          <a:p>
            <a:r>
              <a:rPr lang="en-US" dirty="0" smtClean="0">
                <a:solidFill>
                  <a:srgbClr val="7030A0"/>
                </a:solidFill>
              </a:rPr>
              <a:t>Example 1. Daisy had $7.52 cents, she spent $5.99 to purchase a book, how many money does she have now? </a:t>
            </a:r>
          </a:p>
          <a:p>
            <a:endParaRPr lang="en-US" dirty="0" smtClean="0">
              <a:solidFill>
                <a:srgbClr val="7030A0"/>
              </a:solidFill>
            </a:endParaRPr>
          </a:p>
          <a:p>
            <a:r>
              <a:rPr lang="en-US" dirty="0" smtClean="0">
                <a:solidFill>
                  <a:srgbClr val="7030A0"/>
                </a:solidFill>
              </a:rPr>
              <a:t>Example 2. Jose has $23.60 and would like to buy a  concert ticket at $25. </a:t>
            </a:r>
            <a:r>
              <a:rPr lang="en-US" dirty="0" smtClean="0">
                <a:solidFill>
                  <a:srgbClr val="7030A0"/>
                </a:solidFill>
              </a:rPr>
              <a:t> How much more money does he need to bu</a:t>
            </a:r>
            <a:r>
              <a:rPr lang="en-US" dirty="0" smtClean="0">
                <a:solidFill>
                  <a:srgbClr val="7030A0"/>
                </a:solidFill>
              </a:rPr>
              <a:t>y the ticket? </a:t>
            </a:r>
          </a:p>
          <a:p>
            <a:endParaRPr lang="en-US" dirty="0" smtClean="0"/>
          </a:p>
          <a:p>
            <a:pPr marL="0" indent="0">
              <a:buNone/>
            </a:pPr>
            <a:r>
              <a:rPr lang="en-US" dirty="0" smtClean="0"/>
              <a:t>Which problem is more difficult? </a:t>
            </a:r>
          </a:p>
          <a:p>
            <a:pPr marL="0" indent="0">
              <a:buNone/>
            </a:pPr>
            <a:r>
              <a:rPr lang="en-US" dirty="0" smtClean="0"/>
              <a:t>Is there any alternative way to solve each problem? </a:t>
            </a:r>
          </a:p>
          <a:p>
            <a:pPr marL="0" indent="0">
              <a:buNone/>
            </a:pPr>
            <a:r>
              <a:rPr lang="en-US" dirty="0" smtClean="0"/>
              <a:t>How do you make it easier or more difficult?  </a:t>
            </a:r>
          </a:p>
          <a:p>
            <a:endParaRPr lang="en-US" dirty="0" smtClean="0"/>
          </a:p>
        </p:txBody>
      </p:sp>
    </p:spTree>
    <p:extLst>
      <p:ext uri="{BB962C8B-B14F-4D97-AF65-F5344CB8AC3E}">
        <p14:creationId xmlns:p14="http://schemas.microsoft.com/office/powerpoint/2010/main" val="2056709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7693"/>
          </a:xfrm>
        </p:spPr>
        <p:txBody>
          <a:bodyPr>
            <a:normAutofit fontScale="90000"/>
          </a:bodyPr>
          <a:lstStyle/>
          <a:p>
            <a:r>
              <a:rPr lang="en-US" smtClean="0"/>
              <a:t> </a:t>
            </a:r>
            <a:endParaRPr lang="en-US" dirty="0"/>
          </a:p>
        </p:txBody>
      </p:sp>
      <p:pic>
        <p:nvPicPr>
          <p:cNvPr id="9" name="Content Placeholder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708331"/>
            <a:ext cx="8219150" cy="4651497"/>
          </a:xfrm>
        </p:spPr>
      </p:pic>
      <p:sp>
        <p:nvSpPr>
          <p:cNvPr id="10" name="TextBox 9"/>
          <p:cNvSpPr txBox="1"/>
          <p:nvPr/>
        </p:nvSpPr>
        <p:spPr>
          <a:xfrm>
            <a:off x="2235200" y="889000"/>
            <a:ext cx="2826415" cy="369332"/>
          </a:xfrm>
          <a:prstGeom prst="rect">
            <a:avLst/>
          </a:prstGeom>
          <a:noFill/>
        </p:spPr>
        <p:txBody>
          <a:bodyPr wrap="none" rtlCol="0">
            <a:spAutoFit/>
          </a:bodyPr>
          <a:lstStyle/>
          <a:p>
            <a:r>
              <a:rPr lang="en-US" dirty="0" smtClean="0"/>
              <a:t>SBAC Practice Problems</a:t>
            </a:r>
            <a:endParaRPr lang="en-US" dirty="0"/>
          </a:p>
        </p:txBody>
      </p:sp>
    </p:spTree>
    <p:extLst>
      <p:ext uri="{BB962C8B-B14F-4D97-AF65-F5344CB8AC3E}">
        <p14:creationId xmlns:p14="http://schemas.microsoft.com/office/powerpoint/2010/main" val="3183305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7693"/>
          </a:xfrm>
        </p:spPr>
        <p:txBody>
          <a:bodyPr>
            <a:normAutofit fontScale="90000"/>
          </a:bodyPr>
          <a:lstStyle/>
          <a:p>
            <a:r>
              <a:rPr lang="en-US" smtClean="0"/>
              <a:t> </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419600" y="3274761"/>
            <a:ext cx="4326725" cy="341804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 y="128789"/>
            <a:ext cx="6005023" cy="3145972"/>
          </a:xfrm>
          <a:prstGeom prst="rect">
            <a:avLst/>
          </a:prstGeom>
        </p:spPr>
      </p:pic>
      <p:sp>
        <p:nvSpPr>
          <p:cNvPr id="7" name="TextBox 6"/>
          <p:cNvSpPr txBox="1"/>
          <p:nvPr/>
        </p:nvSpPr>
        <p:spPr>
          <a:xfrm>
            <a:off x="190500" y="4140200"/>
            <a:ext cx="3683000" cy="738664"/>
          </a:xfrm>
          <a:prstGeom prst="rect">
            <a:avLst/>
          </a:prstGeom>
          <a:noFill/>
        </p:spPr>
        <p:txBody>
          <a:bodyPr wrap="square" rtlCol="0">
            <a:spAutoFit/>
          </a:bodyPr>
          <a:lstStyle/>
          <a:p>
            <a:r>
              <a:rPr lang="en-US" sz="1400" dirty="0"/>
              <a:t>http://</a:t>
            </a:r>
            <a:r>
              <a:rPr lang="en-US" sz="1400" dirty="0" err="1"/>
              <a:t>www.rcoe.us</a:t>
            </a:r>
            <a:r>
              <a:rPr lang="en-US" sz="1400" dirty="0"/>
              <a:t>/educational-services/files/2013/11/asmt-sbac-math-gr5-sample-items.pdf</a:t>
            </a:r>
          </a:p>
        </p:txBody>
      </p:sp>
    </p:spTree>
    <p:extLst>
      <p:ext uri="{BB962C8B-B14F-4D97-AF65-F5344CB8AC3E}">
        <p14:creationId xmlns:p14="http://schemas.microsoft.com/office/powerpoint/2010/main" val="1059243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Plan – Closure, Final Assessment</a:t>
            </a:r>
            <a:endParaRPr lang="en-US" dirty="0"/>
          </a:p>
        </p:txBody>
      </p:sp>
      <p:sp>
        <p:nvSpPr>
          <p:cNvPr id="3" name="Content Placeholder 2"/>
          <p:cNvSpPr>
            <a:spLocks noGrp="1"/>
          </p:cNvSpPr>
          <p:nvPr>
            <p:ph sz="quarter" idx="1"/>
          </p:nvPr>
        </p:nvSpPr>
        <p:spPr/>
        <p:txBody>
          <a:bodyPr/>
          <a:lstStyle/>
          <a:p>
            <a:r>
              <a:rPr lang="en-US" dirty="0"/>
              <a:t>H</a:t>
            </a:r>
            <a:r>
              <a:rPr lang="en-US" dirty="0" smtClean="0"/>
              <a:t>ave students summarize the procedure for subtraction. </a:t>
            </a:r>
          </a:p>
          <a:p>
            <a:r>
              <a:rPr lang="en-US" dirty="0" smtClean="0"/>
              <a:t>Provide </a:t>
            </a:r>
            <a:r>
              <a:rPr lang="en-US" dirty="0" smtClean="0"/>
              <a:t>them with additional problems to do on their own and assess their work through Steps </a:t>
            </a:r>
            <a:r>
              <a:rPr lang="en-US" dirty="0" smtClean="0"/>
              <a:t>2-4, if time allows. </a:t>
            </a:r>
            <a:endParaRPr lang="en-US" dirty="0" smtClean="0"/>
          </a:p>
          <a:p>
            <a:r>
              <a:rPr lang="en-US" dirty="0" smtClean="0"/>
              <a:t>Additional assessment through exit ticket, homework, and quizzes. </a:t>
            </a:r>
            <a:endParaRPr lang="en-US" dirty="0"/>
          </a:p>
        </p:txBody>
      </p:sp>
    </p:spTree>
    <p:extLst>
      <p:ext uri="{BB962C8B-B14F-4D97-AF65-F5344CB8AC3E}">
        <p14:creationId xmlns:p14="http://schemas.microsoft.com/office/powerpoint/2010/main" val="1222713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Smarter Balanced Digital Library Resources</a:t>
            </a:r>
            <a:endParaRPr lang="en-US" dirty="0"/>
          </a:p>
        </p:txBody>
      </p:sp>
      <p:sp>
        <p:nvSpPr>
          <p:cNvPr id="3" name="Content Placeholder 2"/>
          <p:cNvSpPr>
            <a:spLocks noGrp="1"/>
          </p:cNvSpPr>
          <p:nvPr>
            <p:ph sz="quarter" idx="1"/>
          </p:nvPr>
        </p:nvSpPr>
        <p:spPr/>
        <p:txBody>
          <a:bodyPr/>
          <a:lstStyle/>
          <a:p>
            <a:r>
              <a:rPr lang="en-US" b="1" dirty="0"/>
              <a:t>4th Grade Division Mistake </a:t>
            </a:r>
            <a:r>
              <a:rPr lang="en-US" b="1" dirty="0" smtClean="0"/>
              <a:t>Detectives. </a:t>
            </a:r>
            <a:r>
              <a:rPr lang="en-US" b="1" dirty="0"/>
              <a:t>Place Value and </a:t>
            </a:r>
            <a:r>
              <a:rPr lang="en-US" b="1" dirty="0" smtClean="0"/>
              <a:t>Algorithm. </a:t>
            </a:r>
            <a:r>
              <a:rPr lang="en-US" dirty="0" smtClean="0"/>
              <a:t>Author</a:t>
            </a:r>
            <a:r>
              <a:rPr lang="en-US" dirty="0"/>
              <a:t>: Carol Kohn Owner: Carol Kohn </a:t>
            </a:r>
            <a:endParaRPr lang="en-US" dirty="0"/>
          </a:p>
          <a:p>
            <a:r>
              <a:rPr lang="en-US" b="1" dirty="0"/>
              <a:t>Equivalent Forms of </a:t>
            </a:r>
            <a:r>
              <a:rPr lang="en-US" b="1" dirty="0" smtClean="0"/>
              <a:t>Decimals. </a:t>
            </a:r>
            <a:r>
              <a:rPr lang="en-US" dirty="0" smtClean="0"/>
              <a:t>Author</a:t>
            </a:r>
            <a:r>
              <a:rPr lang="en-US" dirty="0"/>
              <a:t>: Illustrative Mathematics Owner: Illustrative Mathematics </a:t>
            </a:r>
            <a:endParaRPr lang="en-US" dirty="0" smtClean="0"/>
          </a:p>
          <a:p>
            <a:r>
              <a:rPr lang="en-US" b="1" dirty="0"/>
              <a:t>TASK: Rearranging Digits to Understand Place </a:t>
            </a:r>
            <a:r>
              <a:rPr lang="en-US" b="1" dirty="0" smtClean="0"/>
              <a:t>Value. </a:t>
            </a:r>
            <a:r>
              <a:rPr lang="en-US" dirty="0" smtClean="0"/>
              <a:t>Author</a:t>
            </a:r>
            <a:r>
              <a:rPr lang="en-US" dirty="0"/>
              <a:t>: </a:t>
            </a:r>
            <a:r>
              <a:rPr lang="en-US" dirty="0" err="1"/>
              <a:t>Rhandy</a:t>
            </a:r>
            <a:r>
              <a:rPr lang="en-US" dirty="0"/>
              <a:t> </a:t>
            </a:r>
            <a:r>
              <a:rPr lang="en-US" dirty="0" err="1"/>
              <a:t>Siordia</a:t>
            </a:r>
            <a:r>
              <a:rPr lang="en-US" dirty="0"/>
              <a:t> Owner: </a:t>
            </a:r>
            <a:r>
              <a:rPr lang="en-US" dirty="0" err="1"/>
              <a:t>Rhandy</a:t>
            </a:r>
            <a:r>
              <a:rPr lang="en-US" dirty="0"/>
              <a:t> </a:t>
            </a:r>
            <a:r>
              <a:rPr lang="en-US" dirty="0" err="1"/>
              <a:t>Siordia</a:t>
            </a:r>
            <a:r>
              <a:rPr lang="en-US" dirty="0"/>
              <a:t> </a:t>
            </a:r>
            <a:endParaRPr lang="en-US" dirty="0"/>
          </a:p>
          <a:p>
            <a:pPr marL="0" indent="0">
              <a:buNone/>
            </a:pPr>
            <a:r>
              <a:rPr lang="en-US" dirty="0">
                <a:hlinkClick r:id="rId2"/>
              </a:rPr>
              <a:t>https://www.smarterbalancedlibrary.org</a:t>
            </a:r>
            <a:endParaRPr lang="en-US" dirty="0"/>
          </a:p>
          <a:p>
            <a:pPr marL="0" indent="0">
              <a:buNone/>
            </a:pPr>
            <a:endParaRPr lang="en-US" dirty="0"/>
          </a:p>
          <a:p>
            <a:endParaRPr lang="en-US" dirty="0"/>
          </a:p>
        </p:txBody>
      </p:sp>
    </p:spTree>
    <p:extLst>
      <p:ext uri="{BB962C8B-B14F-4D97-AF65-F5344CB8AC3E}">
        <p14:creationId xmlns:p14="http://schemas.microsoft.com/office/powerpoint/2010/main" val="798687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38162"/>
          </a:xfrm>
        </p:spPr>
        <p:txBody>
          <a:bodyPr>
            <a:normAutofit/>
          </a:bodyPr>
          <a:lstStyle/>
          <a:p>
            <a:r>
              <a:rPr lang="en-US" sz="2400" dirty="0" smtClean="0"/>
              <a:t>References :</a:t>
            </a:r>
            <a:endParaRPr lang="en-US" sz="2400" dirty="0"/>
          </a:p>
        </p:txBody>
      </p:sp>
      <p:sp>
        <p:nvSpPr>
          <p:cNvPr id="3" name="Content Placeholder 2"/>
          <p:cNvSpPr>
            <a:spLocks noGrp="1"/>
          </p:cNvSpPr>
          <p:nvPr>
            <p:ph sz="quarter" idx="1"/>
          </p:nvPr>
        </p:nvSpPr>
        <p:spPr>
          <a:xfrm>
            <a:off x="457200" y="723900"/>
            <a:ext cx="7810500" cy="6045200"/>
          </a:xfrm>
        </p:spPr>
        <p:txBody>
          <a:bodyPr>
            <a:normAutofit fontScale="77500" lnSpcReduction="20000"/>
          </a:bodyPr>
          <a:lstStyle/>
          <a:p>
            <a:r>
              <a:rPr lang="en-US" dirty="0" smtClean="0">
                <a:hlinkClick r:id="rId2"/>
              </a:rPr>
              <a:t>http://www.readwritethink.org/professional-development/strategy-guides/using-think-pair-share-30626.html</a:t>
            </a:r>
            <a:endParaRPr lang="en-US" dirty="0" smtClean="0"/>
          </a:p>
          <a:p>
            <a:r>
              <a:rPr lang="en-US" dirty="0" smtClean="0">
                <a:hlinkClick r:id="rId3"/>
              </a:rPr>
              <a:t>http://nlvm.usu.edu/en/nav/grade_g_2.html</a:t>
            </a:r>
            <a:endParaRPr lang="en-US" dirty="0" smtClean="0"/>
          </a:p>
          <a:p>
            <a:r>
              <a:rPr lang="en-US" dirty="0" smtClean="0">
                <a:hlinkClick r:id="rId4"/>
              </a:rPr>
              <a:t>http://www.corestandards.org/Math/</a:t>
            </a:r>
            <a:endParaRPr lang="en-US" dirty="0" smtClean="0"/>
          </a:p>
          <a:p>
            <a:r>
              <a:rPr lang="en-US" dirty="0" smtClean="0">
                <a:hlinkClick r:id="rId5"/>
              </a:rPr>
              <a:t>http://www.k12.wa.us/corestandards/</a:t>
            </a:r>
            <a:endParaRPr lang="en-US" dirty="0" smtClean="0"/>
          </a:p>
          <a:p>
            <a:r>
              <a:rPr lang="en-US" dirty="0" smtClean="0"/>
              <a:t>NCTM. Principles to Actions: Ensuring Mathematical Success for All. 2014. </a:t>
            </a:r>
            <a:r>
              <a:rPr lang="en-US" dirty="0" smtClean="0"/>
              <a:t>NCTM.</a:t>
            </a:r>
          </a:p>
          <a:p>
            <a:r>
              <a:rPr lang="en-US" dirty="0" smtClean="0">
                <a:hlinkClick r:id="rId6"/>
              </a:rPr>
              <a:t>http</a:t>
            </a:r>
            <a:r>
              <a:rPr lang="en-US" dirty="0" smtClean="0">
                <a:hlinkClick r:id="rId6"/>
              </a:rPr>
              <a:t>://de.portal.airast.org/wp-content/uploads/2014/09/G8_Practice-Test-Scoring-Guide-5.14.14-Final.pdf</a:t>
            </a:r>
            <a:endParaRPr lang="en-US" dirty="0" smtClean="0"/>
          </a:p>
          <a:p>
            <a:r>
              <a:rPr lang="en-US" dirty="0" smtClean="0">
                <a:hlinkClick r:id="rId7"/>
              </a:rPr>
              <a:t>http://rpdp.net/admin/images/uploads/resource_9838.pdf</a:t>
            </a:r>
            <a:endParaRPr lang="en-US" dirty="0" smtClean="0"/>
          </a:p>
          <a:p>
            <a:r>
              <a:rPr lang="en-US" dirty="0" err="1" smtClean="0"/>
              <a:t>Billstein</a:t>
            </a:r>
            <a:r>
              <a:rPr lang="en-US" dirty="0" smtClean="0"/>
              <a:t>, </a:t>
            </a:r>
            <a:r>
              <a:rPr lang="en-US" dirty="0" err="1" smtClean="0"/>
              <a:t>Libeskind</a:t>
            </a:r>
            <a:r>
              <a:rPr lang="en-US" dirty="0" smtClean="0"/>
              <a:t>, Lott. A problem Solving Approach to Mathematics, 8</a:t>
            </a:r>
            <a:r>
              <a:rPr lang="en-US" baseline="30000" dirty="0" smtClean="0"/>
              <a:t>th</a:t>
            </a:r>
            <a:r>
              <a:rPr lang="en-US" dirty="0" smtClean="0"/>
              <a:t> </a:t>
            </a:r>
            <a:r>
              <a:rPr lang="en-US" dirty="0" err="1" smtClean="0"/>
              <a:t>ed</a:t>
            </a:r>
            <a:r>
              <a:rPr lang="en-US" dirty="0" smtClean="0"/>
              <a:t>, 2014. Pearson. </a:t>
            </a:r>
          </a:p>
          <a:p>
            <a:r>
              <a:rPr lang="en-US" dirty="0" smtClean="0"/>
              <a:t>Engelmann, Kelly, Engelmann. 2008. Essentials for Algebra, a direct approach. SRA McGraw Hill.</a:t>
            </a:r>
          </a:p>
          <a:p>
            <a:r>
              <a:rPr lang="en-US" dirty="0" smtClean="0"/>
              <a:t>Stein, Kinder, </a:t>
            </a:r>
            <a:r>
              <a:rPr lang="en-US" dirty="0" err="1" smtClean="0"/>
              <a:t>Silbert</a:t>
            </a:r>
            <a:r>
              <a:rPr lang="en-US" dirty="0" smtClean="0"/>
              <a:t>, and </a:t>
            </a:r>
            <a:r>
              <a:rPr lang="en-US" dirty="0" err="1" smtClean="0"/>
              <a:t>Carnine</a:t>
            </a:r>
            <a:r>
              <a:rPr lang="en-US" dirty="0" smtClean="0"/>
              <a:t>. 2006. Designing Effective Mathematics Instruction, A direct Instruction approach. 4</a:t>
            </a:r>
            <a:r>
              <a:rPr lang="en-US" baseline="30000" dirty="0" smtClean="0"/>
              <a:t>th</a:t>
            </a:r>
            <a:r>
              <a:rPr lang="en-US" dirty="0" smtClean="0"/>
              <a:t> ed. Pearson Merrill Prentice Hall</a:t>
            </a:r>
            <a:r>
              <a:rPr lang="en-US" dirty="0" smtClean="0"/>
              <a:t>.</a:t>
            </a:r>
          </a:p>
          <a:p>
            <a:r>
              <a:rPr lang="en-US" dirty="0" err="1" smtClean="0"/>
              <a:t>Billstein</a:t>
            </a:r>
            <a:r>
              <a:rPr lang="en-US" dirty="0" smtClean="0"/>
              <a:t>, </a:t>
            </a:r>
            <a:r>
              <a:rPr lang="en-US" dirty="0" err="1" smtClean="0"/>
              <a:t>Libeskind</a:t>
            </a:r>
            <a:r>
              <a:rPr lang="en-US" dirty="0" smtClean="0"/>
              <a:t>, and Lott, 2013. A Problem Solving Approach to Mathematics for elementary teachers. 11</a:t>
            </a:r>
            <a:r>
              <a:rPr lang="en-US" baseline="30000" dirty="0" smtClean="0"/>
              <a:t>th</a:t>
            </a:r>
            <a:r>
              <a:rPr lang="en-US" dirty="0" smtClean="0"/>
              <a:t> ed. Pearson. </a:t>
            </a:r>
          </a:p>
          <a:p>
            <a:r>
              <a:rPr lang="en-US" dirty="0" smtClean="0"/>
              <a:t>Dolan, Williamson, and Muri, 2013. Mathematical Activities for Elementary School Teachers. Pearson.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Vocabulary: Place Value and Face Value</a:t>
            </a:r>
            <a:endParaRPr lang="en-US" sz="2700"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57200" y="1345548"/>
                <a:ext cx="7467600" cy="4873752"/>
              </a:xfrm>
            </p:spPr>
            <p:txBody>
              <a:bodyPr/>
              <a:lstStyle/>
              <a:p>
                <a:r>
                  <a:rPr lang="en-US" b="1" dirty="0" smtClean="0"/>
                  <a:t>Place value </a:t>
                </a:r>
                <a:r>
                  <a:rPr lang="en-US" dirty="0" smtClean="0"/>
                  <a:t>assigns a value to a digit depending on its placement in a numeral. </a:t>
                </a:r>
              </a:p>
              <a:p>
                <a:pPr marL="0" indent="0">
                  <a:buNone/>
                </a:pPr>
                <a:r>
                  <a:rPr lang="en-US" sz="2000" dirty="0" smtClean="0">
                    <a:solidFill>
                      <a:srgbClr val="7030A0"/>
                    </a:solidFill>
                    <a:latin typeface="+mj-lt"/>
                  </a:rPr>
                  <a:t>E.g. 123. </a:t>
                </a:r>
              </a:p>
              <a:p>
                <a:pPr marL="0" indent="0">
                  <a:buNone/>
                </a:pPr>
                <a:r>
                  <a:rPr lang="en-US" sz="2000" dirty="0" smtClean="0">
                    <a:solidFill>
                      <a:srgbClr val="7030A0"/>
                    </a:solidFill>
                    <a:latin typeface="+mj-lt"/>
                  </a:rPr>
                  <a:t>The 1 is has place value “hundreds” (100). The </a:t>
                </a:r>
                <a:r>
                  <a:rPr lang="en-US" sz="2000" b="1" dirty="0" smtClean="0">
                    <a:solidFill>
                      <a:srgbClr val="7030A0"/>
                    </a:solidFill>
                    <a:latin typeface="+mj-lt"/>
                  </a:rPr>
                  <a:t>face value </a:t>
                </a:r>
                <a:r>
                  <a:rPr lang="en-US" sz="2000" dirty="0" smtClean="0">
                    <a:solidFill>
                      <a:srgbClr val="7030A0"/>
                    </a:solidFill>
                    <a:latin typeface="+mj-lt"/>
                  </a:rPr>
                  <a:t>for the “hundreds” is 1. </a:t>
                </a:r>
              </a:p>
              <a:p>
                <a:pPr marL="0" indent="0">
                  <a:buNone/>
                </a:pPr>
                <a:r>
                  <a:rPr lang="en-US" sz="2000" dirty="0" smtClean="0">
                    <a:solidFill>
                      <a:srgbClr val="7030A0"/>
                    </a:solidFill>
                    <a:latin typeface="+mj-lt"/>
                  </a:rPr>
                  <a:t>The 2 has place value “tens” (10). </a:t>
                </a:r>
                <a:r>
                  <a:rPr lang="en-US" sz="2000" dirty="0">
                    <a:solidFill>
                      <a:srgbClr val="7030A0"/>
                    </a:solidFill>
                    <a:latin typeface="+mj-lt"/>
                  </a:rPr>
                  <a:t>The face value for </a:t>
                </a:r>
                <a:r>
                  <a:rPr lang="en-US" sz="2000" dirty="0" smtClean="0">
                    <a:solidFill>
                      <a:srgbClr val="7030A0"/>
                    </a:solidFill>
                    <a:latin typeface="+mj-lt"/>
                  </a:rPr>
                  <a:t>the “tens” is 2. </a:t>
                </a:r>
              </a:p>
              <a:p>
                <a:pPr marL="0" indent="0">
                  <a:buNone/>
                </a:pPr>
                <a:r>
                  <a:rPr lang="en-US" sz="2000" dirty="0" smtClean="0">
                    <a:solidFill>
                      <a:srgbClr val="7030A0"/>
                    </a:solidFill>
                    <a:latin typeface="+mj-lt"/>
                  </a:rPr>
                  <a:t>The 3 has place value “units” or “ones” (1). </a:t>
                </a:r>
                <a:r>
                  <a:rPr lang="en-US" sz="2000" dirty="0">
                    <a:solidFill>
                      <a:srgbClr val="7030A0"/>
                    </a:solidFill>
                    <a:latin typeface="+mj-lt"/>
                  </a:rPr>
                  <a:t>The face value for </a:t>
                </a:r>
                <a:r>
                  <a:rPr lang="en-US" sz="2000" dirty="0" smtClean="0">
                    <a:solidFill>
                      <a:srgbClr val="7030A0"/>
                    </a:solidFill>
                    <a:latin typeface="+mj-lt"/>
                  </a:rPr>
                  <a:t>the “units” is 3. </a:t>
                </a:r>
              </a:p>
              <a:p>
                <a:pPr marL="0" indent="0">
                  <a:buNone/>
                </a:pPr>
                <a:r>
                  <a:rPr lang="en-US" sz="2000" dirty="0" smtClean="0">
                    <a:solidFill>
                      <a:srgbClr val="7030A0"/>
                    </a:solidFill>
                    <a:latin typeface="+mj-lt"/>
                  </a:rPr>
                  <a:t>Expanded form: </a:t>
                </a:r>
              </a:p>
              <a:p>
                <a:pPr marL="0" indent="0">
                  <a:buNone/>
                </a:pPr>
                <a:r>
                  <a:rPr lang="en-US" sz="2000" dirty="0" smtClean="0">
                    <a:solidFill>
                      <a:srgbClr val="7030A0"/>
                    </a:solidFill>
                    <a:latin typeface="+mj-lt"/>
                  </a:rPr>
                  <a:t>123 = 1 </a:t>
                </a:r>
                <a14:m>
                  <m:oMath xmlns:m="http://schemas.openxmlformats.org/officeDocument/2006/math">
                    <m:r>
                      <a:rPr lang="en-US" sz="2000" i="1" smtClean="0">
                        <a:solidFill>
                          <a:srgbClr val="7030A0"/>
                        </a:solidFill>
                        <a:latin typeface="+mj-lt"/>
                        <a:ea typeface="Cambria Math" charset="0"/>
                        <a:cs typeface="Cambria Math" charset="0"/>
                      </a:rPr>
                      <m:t>×</m:t>
                    </m:r>
                    <m:r>
                      <a:rPr lang="en-US" sz="2000" b="0" i="1" smtClean="0">
                        <a:solidFill>
                          <a:srgbClr val="7030A0"/>
                        </a:solidFill>
                        <a:latin typeface="+mj-lt"/>
                        <a:ea typeface="Cambria Math" charset="0"/>
                        <a:cs typeface="Cambria Math" charset="0"/>
                      </a:rPr>
                      <m:t>100+2×10+3×1.</m:t>
                    </m:r>
                  </m:oMath>
                </a14:m>
                <a:endParaRPr lang="en-US" sz="2000" b="0" dirty="0" smtClean="0">
                  <a:solidFill>
                    <a:srgbClr val="7030A0"/>
                  </a:solidFill>
                  <a:latin typeface="+mj-lt"/>
                  <a:ea typeface="Cambria Math" charset="0"/>
                  <a:cs typeface="Cambria Math" charset="0"/>
                </a:endParaRPr>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57200" y="1345548"/>
                <a:ext cx="7467600" cy="4873752"/>
              </a:xfrm>
              <a:blipFill rotWithShape="0">
                <a:blip r:embed="rId2"/>
                <a:stretch>
                  <a:fillRect l="-816" t="-1001" r="-1469"/>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500" y="4665000"/>
            <a:ext cx="4216400" cy="1676400"/>
          </a:xfrm>
          <a:prstGeom prst="rect">
            <a:avLst/>
          </a:prstGeom>
        </p:spPr>
      </p:pic>
      <p:sp>
        <p:nvSpPr>
          <p:cNvPr id="5" name="TextBox 4"/>
          <p:cNvSpPr txBox="1"/>
          <p:nvPr/>
        </p:nvSpPr>
        <p:spPr>
          <a:xfrm>
            <a:off x="4191000" y="6430700"/>
            <a:ext cx="4953001" cy="369332"/>
          </a:xfrm>
          <a:prstGeom prst="rect">
            <a:avLst/>
          </a:prstGeom>
          <a:noFill/>
        </p:spPr>
        <p:txBody>
          <a:bodyPr wrap="square" rtlCol="0">
            <a:spAutoFit/>
          </a:bodyPr>
          <a:lstStyle/>
          <a:p>
            <a:r>
              <a:rPr lang="en-US" dirty="0" smtClean="0"/>
              <a:t>Base ten blocks: 1 flat, </a:t>
            </a:r>
            <a:r>
              <a:rPr lang="en-US" smtClean="0"/>
              <a:t>2 longs and 3 units</a:t>
            </a:r>
            <a:endParaRPr lang="en-US" dirty="0"/>
          </a:p>
        </p:txBody>
      </p:sp>
      <p:sp>
        <p:nvSpPr>
          <p:cNvPr id="6" name="TextBox 5"/>
          <p:cNvSpPr txBox="1"/>
          <p:nvPr/>
        </p:nvSpPr>
        <p:spPr>
          <a:xfrm>
            <a:off x="43352" y="5970046"/>
            <a:ext cx="4277133" cy="338554"/>
          </a:xfrm>
          <a:prstGeom prst="rect">
            <a:avLst/>
          </a:prstGeom>
          <a:noFill/>
        </p:spPr>
        <p:txBody>
          <a:bodyPr wrap="none" rtlCol="0">
            <a:spAutoFit/>
          </a:bodyPr>
          <a:lstStyle/>
          <a:p>
            <a:r>
              <a:rPr lang="en-US" sz="1600" dirty="0"/>
              <a:t>http://</a:t>
            </a:r>
            <a:r>
              <a:rPr lang="en-US" sz="1600" dirty="0" err="1"/>
              <a:t>nlvm.usu.edu</a:t>
            </a:r>
            <a:r>
              <a:rPr lang="en-US" sz="1600" dirty="0"/>
              <a:t>/</a:t>
            </a:r>
            <a:r>
              <a:rPr lang="en-US" sz="1600" dirty="0" err="1"/>
              <a:t>en</a:t>
            </a:r>
            <a:r>
              <a:rPr lang="en-US" sz="1600" dirty="0"/>
              <a:t>/</a:t>
            </a:r>
            <a:r>
              <a:rPr lang="en-US" sz="1600" dirty="0" err="1"/>
              <a:t>nav</a:t>
            </a:r>
            <a:r>
              <a:rPr lang="en-US" sz="1600" dirty="0"/>
              <a:t>/grade_g_3.html</a:t>
            </a:r>
          </a:p>
        </p:txBody>
      </p:sp>
    </p:spTree>
    <p:extLst>
      <p:ext uri="{BB962C8B-B14F-4D97-AF65-F5344CB8AC3E}">
        <p14:creationId xmlns:p14="http://schemas.microsoft.com/office/powerpoint/2010/main" val="4125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7500" y="165100"/>
            <a:ext cx="7705989" cy="508000"/>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800"/>
              <a:t>Place Value – Number &amp; operation in base 10</a:t>
            </a:r>
            <a:endParaRPr lang="en-US" sz="2800" dirty="0"/>
          </a:p>
        </p:txBody>
      </p:sp>
      <p:graphicFrame>
        <p:nvGraphicFramePr>
          <p:cNvPr id="5" name="Content Placeholder 3"/>
          <p:cNvGraphicFramePr>
            <a:graphicFrameLocks/>
          </p:cNvGraphicFramePr>
          <p:nvPr>
            <p:extLst>
              <p:ext uri="{D42A27DB-BD31-4B8C-83A1-F6EECF244321}">
                <p14:modId xmlns:p14="http://schemas.microsoft.com/office/powerpoint/2010/main" val="453266884"/>
              </p:ext>
            </p:extLst>
          </p:nvPr>
        </p:nvGraphicFramePr>
        <p:xfrm>
          <a:off x="186267" y="762000"/>
          <a:ext cx="8640233" cy="5913120"/>
        </p:xfrm>
        <a:graphic>
          <a:graphicData uri="http://schemas.openxmlformats.org/drawingml/2006/table">
            <a:tbl>
              <a:tblPr firstRow="1" bandRow="1">
                <a:tableStyleId>{5C22544A-7EE6-4342-B048-85BDC9FD1C3A}</a:tableStyleId>
              </a:tblPr>
              <a:tblGrid>
                <a:gridCol w="1858433"/>
                <a:gridCol w="3340100"/>
                <a:gridCol w="3441700"/>
              </a:tblGrid>
              <a:tr h="326749">
                <a:tc>
                  <a:txBody>
                    <a:bodyPr/>
                    <a:lstStyle/>
                    <a:p>
                      <a:r>
                        <a:rPr lang="en-US" dirty="0" smtClean="0"/>
                        <a:t>Grad</a:t>
                      </a:r>
                      <a:r>
                        <a:rPr lang="en-US" baseline="0" dirty="0" smtClean="0"/>
                        <a:t> K</a:t>
                      </a:r>
                      <a:endParaRPr lang="en-US" dirty="0"/>
                    </a:p>
                  </a:txBody>
                  <a:tcPr/>
                </a:tc>
                <a:tc>
                  <a:txBody>
                    <a:bodyPr/>
                    <a:lstStyle/>
                    <a:p>
                      <a:r>
                        <a:rPr lang="en-US" dirty="0" smtClean="0"/>
                        <a:t>Grade 1 </a:t>
                      </a:r>
                      <a:endParaRPr lang="en-US" dirty="0"/>
                    </a:p>
                  </a:txBody>
                  <a:tcPr/>
                </a:tc>
                <a:tc>
                  <a:txBody>
                    <a:bodyPr/>
                    <a:lstStyle/>
                    <a:p>
                      <a:r>
                        <a:rPr lang="en-US" dirty="0" smtClean="0"/>
                        <a:t>Grade</a:t>
                      </a:r>
                      <a:r>
                        <a:rPr lang="en-US" baseline="0" dirty="0" smtClean="0"/>
                        <a:t> 2</a:t>
                      </a:r>
                      <a:endParaRPr lang="en-US" dirty="0"/>
                    </a:p>
                  </a:txBody>
                  <a:tcPr/>
                </a:tc>
              </a:tr>
              <a:tr h="1306997">
                <a:tc>
                  <a:txBody>
                    <a:bodyPr/>
                    <a:lstStyle/>
                    <a:p>
                      <a:r>
                        <a:rPr kumimoji="0" lang="en-US" sz="1700" b="0" i="0" kern="1200" dirty="0" smtClean="0">
                          <a:solidFill>
                            <a:schemeClr val="dk1"/>
                          </a:solidFill>
                          <a:effectLst/>
                          <a:latin typeface="+mn-lt"/>
                          <a:ea typeface="+mn-ea"/>
                          <a:cs typeface="+mn-cs"/>
                        </a:rPr>
                        <a:t>Work with numbers 11-19 to gain foundations for place value.</a:t>
                      </a:r>
                      <a:endParaRPr kumimoji="0" lang="en-US" sz="1700" b="0" i="0" kern="1200" dirty="0">
                        <a:solidFill>
                          <a:schemeClr val="dk1"/>
                        </a:solidFill>
                        <a:effectLst/>
                        <a:latin typeface="+mn-lt"/>
                        <a:ea typeface="+mn-ea"/>
                        <a:cs typeface="+mn-cs"/>
                      </a:endParaRPr>
                    </a:p>
                  </a:txBody>
                  <a:tcPr/>
                </a:tc>
                <a:tc>
                  <a:txBody>
                    <a:bodyPr/>
                    <a:lstStyle/>
                    <a:p>
                      <a:r>
                        <a:rPr kumimoji="0" lang="en-US" sz="1700" b="0" i="0" kern="1200" dirty="0" smtClean="0">
                          <a:solidFill>
                            <a:schemeClr val="dk1"/>
                          </a:solidFill>
                          <a:effectLst/>
                          <a:latin typeface="+mn-lt"/>
                          <a:ea typeface="+mn-ea"/>
                          <a:cs typeface="+mn-cs"/>
                        </a:rPr>
                        <a:t>Count to 120, starting at any number less than 120. Read and write numerals and represent a number of objects with a written numeral.</a:t>
                      </a:r>
                      <a:endParaRPr lang="en-US" sz="1700" dirty="0" smtClean="0"/>
                    </a:p>
                  </a:txBody>
                  <a:tcPr/>
                </a:tc>
                <a:tc>
                  <a:txBody>
                    <a:bodyPr/>
                    <a:lstStyle/>
                    <a:p>
                      <a:r>
                        <a:rPr kumimoji="0" lang="en-US" sz="1700" b="0" i="0" kern="1200" dirty="0" smtClean="0">
                          <a:solidFill>
                            <a:schemeClr val="dk1"/>
                          </a:solidFill>
                          <a:effectLst/>
                          <a:latin typeface="+mn-lt"/>
                          <a:ea typeface="+mn-ea"/>
                          <a:cs typeface="+mn-cs"/>
                        </a:rPr>
                        <a:t>Count within 1000; skip-count by 5s, 10s, and 100s.</a:t>
                      </a:r>
                    </a:p>
                    <a:p>
                      <a:endParaRPr lang="en-US" sz="1700" dirty="0"/>
                    </a:p>
                  </a:txBody>
                  <a:tcPr/>
                </a:tc>
              </a:tr>
              <a:tr h="1061935">
                <a:tc>
                  <a:txBody>
                    <a:bodyPr/>
                    <a:lstStyle/>
                    <a:p>
                      <a:endParaRPr lang="en-US" sz="1700" dirty="0"/>
                    </a:p>
                  </a:txBody>
                  <a:tcPr/>
                </a:tc>
                <a:tc>
                  <a:txBody>
                    <a:bodyPr/>
                    <a:lstStyle/>
                    <a:p>
                      <a:r>
                        <a:rPr kumimoji="0" lang="en-US" sz="1700" b="0" i="0" kern="1200" dirty="0" smtClean="0">
                          <a:solidFill>
                            <a:schemeClr val="dk1"/>
                          </a:solidFill>
                          <a:effectLst/>
                          <a:latin typeface="+mn-lt"/>
                          <a:ea typeface="+mn-ea"/>
                          <a:cs typeface="+mn-cs"/>
                        </a:rPr>
                        <a:t>Understand that the two digits of a two-digit number represent amounts of tens and ones. </a:t>
                      </a:r>
                      <a:r>
                        <a:rPr kumimoji="0" lang="en-US" sz="1700" b="0" i="0" kern="1200" dirty="0" err="1" smtClean="0">
                          <a:solidFill>
                            <a:schemeClr val="dk1"/>
                          </a:solidFill>
                          <a:effectLst/>
                          <a:latin typeface="+mn-lt"/>
                          <a:ea typeface="+mn-ea"/>
                          <a:cs typeface="+mn-cs"/>
                        </a:rPr>
                        <a:t>E.g</a:t>
                      </a:r>
                      <a:r>
                        <a:rPr kumimoji="0" lang="en-US" sz="1700" b="0" i="0" kern="1200" dirty="0" smtClean="0">
                          <a:solidFill>
                            <a:schemeClr val="dk1"/>
                          </a:solidFill>
                          <a:effectLst/>
                          <a:latin typeface="+mn-lt"/>
                          <a:ea typeface="+mn-ea"/>
                          <a:cs typeface="+mn-cs"/>
                        </a:rPr>
                        <a:t>, 74.</a:t>
                      </a:r>
                    </a:p>
                  </a:txBody>
                  <a:tcPr/>
                </a:tc>
                <a:tc>
                  <a:txBody>
                    <a:bodyPr/>
                    <a:lstStyle/>
                    <a:p>
                      <a:r>
                        <a:rPr kumimoji="0" lang="en-US" sz="1700" b="0" i="0" kern="1200" dirty="0" smtClean="0">
                          <a:solidFill>
                            <a:schemeClr val="dk1"/>
                          </a:solidFill>
                          <a:effectLst/>
                          <a:latin typeface="+mn-lt"/>
                          <a:ea typeface="+mn-ea"/>
                          <a:cs typeface="+mn-cs"/>
                        </a:rPr>
                        <a:t>Understand that the three digits of a three-digit number represent amounts of hundreds, tens, and ones.</a:t>
                      </a:r>
                      <a:endParaRPr lang="en-US" sz="1700" dirty="0"/>
                    </a:p>
                  </a:txBody>
                  <a:tcPr/>
                </a:tc>
              </a:tr>
              <a:tr h="1592574">
                <a:tc>
                  <a:txBody>
                    <a:bodyPr/>
                    <a:lstStyle/>
                    <a:p>
                      <a:endParaRPr lang="en-US" sz="1700" dirty="0"/>
                    </a:p>
                  </a:txBody>
                  <a:tcPr/>
                </a:tc>
                <a:tc>
                  <a:txBody>
                    <a:bodyPr/>
                    <a:lstStyle/>
                    <a:p>
                      <a:r>
                        <a:rPr kumimoji="0" lang="en-US" sz="1700" b="0" i="0" kern="1200" dirty="0" smtClean="0">
                          <a:solidFill>
                            <a:schemeClr val="dk1"/>
                          </a:solidFill>
                          <a:effectLst/>
                          <a:latin typeface="+mn-lt"/>
                          <a:ea typeface="+mn-ea"/>
                          <a:cs typeface="+mn-cs"/>
                        </a:rPr>
                        <a:t>Compare two two-digit numbers based on meanings of the tens and ones digits, recording the results of comparisons with the symbols &gt;, =, and &lt;.</a:t>
                      </a:r>
                      <a:endParaRPr lang="en-US" sz="1700" dirty="0"/>
                    </a:p>
                  </a:txBody>
                  <a:tcPr/>
                </a:tc>
                <a:tc>
                  <a:txBody>
                    <a:bodyPr/>
                    <a:lstStyle/>
                    <a:p>
                      <a:r>
                        <a:rPr kumimoji="0" lang="en-US" sz="1700" b="0" i="0" kern="1200" dirty="0" smtClean="0">
                          <a:solidFill>
                            <a:schemeClr val="dk1"/>
                          </a:solidFill>
                          <a:effectLst/>
                          <a:latin typeface="+mn-lt"/>
                          <a:ea typeface="+mn-ea"/>
                          <a:cs typeface="+mn-cs"/>
                        </a:rPr>
                        <a:t>Compare two three-digit numbers based on meanings of the hundreds, tens, and ones digits, using &gt;, =, and &lt;.</a:t>
                      </a:r>
                    </a:p>
                    <a:p>
                      <a:endParaRPr lang="en-US" sz="1700" dirty="0"/>
                    </a:p>
                  </a:txBody>
                  <a:tcPr/>
                </a:tc>
              </a:tr>
              <a:tr h="1306997">
                <a:tc>
                  <a:txBody>
                    <a:bodyPr/>
                    <a:lstStyle/>
                    <a:p>
                      <a:endParaRPr lang="en-US" sz="1700" dirty="0"/>
                    </a:p>
                  </a:txBody>
                  <a:tcPr/>
                </a:tc>
                <a:tc>
                  <a:txBody>
                    <a:bodyPr/>
                    <a:lstStyle/>
                    <a:p>
                      <a:r>
                        <a:rPr kumimoji="0" lang="en-US" sz="1700" b="0" i="0" kern="1200" dirty="0" smtClean="0">
                          <a:solidFill>
                            <a:schemeClr val="dk1"/>
                          </a:solidFill>
                          <a:effectLst/>
                          <a:latin typeface="+mn-lt"/>
                          <a:ea typeface="+mn-ea"/>
                          <a:cs typeface="+mn-cs"/>
                        </a:rPr>
                        <a:t>Use place value understanding and properties of operations to add and subtract</a:t>
                      </a:r>
                      <a:r>
                        <a:rPr kumimoji="0" lang="en-US" sz="1700" b="0" i="0" kern="1200" baseline="0" dirty="0" smtClean="0">
                          <a:solidFill>
                            <a:schemeClr val="dk1"/>
                          </a:solidFill>
                          <a:effectLst/>
                          <a:latin typeface="+mn-lt"/>
                          <a:ea typeface="+mn-ea"/>
                          <a:cs typeface="+mn-cs"/>
                        </a:rPr>
                        <a:t> within 100 using concrete models and skills</a:t>
                      </a:r>
                      <a:endParaRPr kumimoji="0" lang="en-US" sz="1700" b="0" i="0" kern="1200" dirty="0">
                        <a:solidFill>
                          <a:schemeClr val="dk1"/>
                        </a:solidFill>
                        <a:effectLst/>
                        <a:latin typeface="+mn-lt"/>
                        <a:ea typeface="+mn-ea"/>
                        <a:cs typeface="+mn-cs"/>
                      </a:endParaRPr>
                    </a:p>
                  </a:txBody>
                  <a:tcPr/>
                </a:tc>
                <a:tc>
                  <a:txBody>
                    <a:bodyPr/>
                    <a:lstStyle/>
                    <a:p>
                      <a:r>
                        <a:rPr kumimoji="0" lang="en-US" sz="1700" b="0" i="0" kern="1200" dirty="0" smtClean="0">
                          <a:solidFill>
                            <a:schemeClr val="dk1"/>
                          </a:solidFill>
                          <a:effectLst/>
                          <a:latin typeface="+mn-lt"/>
                          <a:ea typeface="+mn-ea"/>
                          <a:cs typeface="+mn-cs"/>
                        </a:rPr>
                        <a:t>Use place value understanding and properties of operations to add and subtract within</a:t>
                      </a:r>
                      <a:r>
                        <a:rPr kumimoji="0" lang="en-US" sz="1700" b="0" i="0" kern="1200" baseline="0" dirty="0" smtClean="0">
                          <a:solidFill>
                            <a:schemeClr val="dk1"/>
                          </a:solidFill>
                          <a:effectLst/>
                          <a:latin typeface="+mn-lt"/>
                          <a:ea typeface="+mn-ea"/>
                          <a:cs typeface="+mn-cs"/>
                        </a:rPr>
                        <a:t> 1000</a:t>
                      </a:r>
                      <a:r>
                        <a:rPr kumimoji="0" lang="en-US" sz="1700" b="0" i="0" kern="1200" dirty="0" smtClean="0">
                          <a:solidFill>
                            <a:schemeClr val="dk1"/>
                          </a:solidFill>
                          <a:effectLst/>
                          <a:latin typeface="+mn-lt"/>
                          <a:ea typeface="+mn-ea"/>
                          <a:cs typeface="+mn-cs"/>
                        </a:rPr>
                        <a:t>. More fluency.</a:t>
                      </a:r>
                      <a:r>
                        <a:rPr kumimoji="0" lang="en-US" sz="1700" b="0" i="0" kern="1200" baseline="0" dirty="0" smtClean="0">
                          <a:solidFill>
                            <a:schemeClr val="dk1"/>
                          </a:solidFill>
                          <a:effectLst/>
                          <a:latin typeface="+mn-lt"/>
                          <a:ea typeface="+mn-ea"/>
                          <a:cs typeface="+mn-cs"/>
                        </a:rPr>
                        <a:t> </a:t>
                      </a:r>
                      <a:endParaRPr kumimoji="0" lang="en-US" sz="1700" b="0" i="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9100" y="279400"/>
            <a:ext cx="8128000" cy="520700"/>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800" dirty="0" smtClean="0"/>
              <a:t>Place Value – Number &amp; operation in base 10</a:t>
            </a:r>
            <a:endParaRPr lang="en-US" sz="2800" dirty="0" smtClean="0"/>
          </a:p>
        </p:txBody>
      </p:sp>
      <p:graphicFrame>
        <p:nvGraphicFramePr>
          <p:cNvPr id="5" name="Content Placeholder 3"/>
          <p:cNvGraphicFramePr>
            <a:graphicFrameLocks/>
          </p:cNvGraphicFramePr>
          <p:nvPr>
            <p:extLst>
              <p:ext uri="{D42A27DB-BD31-4B8C-83A1-F6EECF244321}">
                <p14:modId xmlns:p14="http://schemas.microsoft.com/office/powerpoint/2010/main" val="424346368"/>
              </p:ext>
            </p:extLst>
          </p:nvPr>
        </p:nvGraphicFramePr>
        <p:xfrm>
          <a:off x="228600" y="800100"/>
          <a:ext cx="8763000" cy="5835089"/>
        </p:xfrm>
        <a:graphic>
          <a:graphicData uri="http://schemas.openxmlformats.org/drawingml/2006/table">
            <a:tbl>
              <a:tblPr firstRow="1" bandRow="1">
                <a:tableStyleId>{5C22544A-7EE6-4342-B048-85BDC9FD1C3A}</a:tableStyleId>
              </a:tblPr>
              <a:tblGrid>
                <a:gridCol w="2423537"/>
                <a:gridCol w="3097708"/>
                <a:gridCol w="3241755"/>
              </a:tblGrid>
              <a:tr h="354499">
                <a:tc>
                  <a:txBody>
                    <a:bodyPr/>
                    <a:lstStyle/>
                    <a:p>
                      <a:r>
                        <a:rPr lang="en-US" dirty="0" smtClean="0"/>
                        <a:t>Grad</a:t>
                      </a:r>
                      <a:r>
                        <a:rPr lang="en-US" baseline="0" dirty="0" smtClean="0"/>
                        <a:t> 3</a:t>
                      </a:r>
                      <a:endParaRPr lang="en-US" dirty="0"/>
                    </a:p>
                  </a:txBody>
                  <a:tcPr/>
                </a:tc>
                <a:tc>
                  <a:txBody>
                    <a:bodyPr/>
                    <a:lstStyle/>
                    <a:p>
                      <a:r>
                        <a:rPr lang="en-US" dirty="0" smtClean="0"/>
                        <a:t>Grade </a:t>
                      </a:r>
                      <a:r>
                        <a:rPr lang="en-US" dirty="0" smtClean="0"/>
                        <a:t>4</a:t>
                      </a:r>
                      <a:endParaRPr lang="en-US" dirty="0"/>
                    </a:p>
                  </a:txBody>
                  <a:tcPr/>
                </a:tc>
                <a:tc>
                  <a:txBody>
                    <a:bodyPr/>
                    <a:lstStyle/>
                    <a:p>
                      <a:r>
                        <a:rPr lang="en-US" dirty="0" smtClean="0"/>
                        <a:t>Grade</a:t>
                      </a:r>
                      <a:r>
                        <a:rPr lang="en-US" baseline="0" dirty="0" smtClean="0"/>
                        <a:t> 5</a:t>
                      </a:r>
                      <a:endParaRPr lang="en-US" dirty="0"/>
                    </a:p>
                  </a:txBody>
                  <a:tcPr/>
                </a:tc>
              </a:tr>
              <a:tr h="1947280">
                <a:tc>
                  <a:txBody>
                    <a:bodyPr/>
                    <a:lstStyle/>
                    <a:p>
                      <a:r>
                        <a:rPr kumimoji="0" lang="en-US" sz="1700" b="0" i="0" kern="1200" dirty="0" smtClean="0">
                          <a:solidFill>
                            <a:schemeClr val="dk1"/>
                          </a:solidFill>
                          <a:effectLst/>
                          <a:latin typeface="+mn-lt"/>
                          <a:ea typeface="+mn-ea"/>
                          <a:cs typeface="+mn-cs"/>
                        </a:rPr>
                        <a:t>Use place value understanding to round whole numbers to the nearest 10 or 100.</a:t>
                      </a:r>
                      <a:endParaRPr kumimoji="0" lang="en-US" sz="1700" b="0" i="0" kern="1200" dirty="0">
                        <a:solidFill>
                          <a:schemeClr val="dk1"/>
                        </a:solidFill>
                        <a:effectLst/>
                        <a:latin typeface="+mn-lt"/>
                        <a:ea typeface="+mn-ea"/>
                        <a:cs typeface="+mn-cs"/>
                      </a:endParaRPr>
                    </a:p>
                  </a:txBody>
                  <a:tcPr/>
                </a:tc>
                <a:tc>
                  <a:txBody>
                    <a:bodyPr/>
                    <a:lstStyle/>
                    <a:p>
                      <a:r>
                        <a:rPr lang="en-US" sz="1700" dirty="0" smtClean="0"/>
                        <a:t>Generalize</a:t>
                      </a:r>
                      <a:r>
                        <a:rPr lang="en-US" sz="1700" baseline="0" dirty="0" smtClean="0"/>
                        <a:t> place value understanding for multiple digit of numbers.</a:t>
                      </a:r>
                      <a:r>
                        <a:rPr kumimoji="0" lang="en-US" sz="1700" b="0" i="0" kern="1200" dirty="0" smtClean="0">
                          <a:solidFill>
                            <a:schemeClr val="dk1"/>
                          </a:solidFill>
                          <a:effectLst/>
                          <a:latin typeface="+mn-lt"/>
                          <a:ea typeface="+mn-ea"/>
                          <a:cs typeface="+mn-cs"/>
                        </a:rPr>
                        <a:t> Use decimal notation for fractions with denominators 10 or 100. </a:t>
                      </a:r>
                      <a:r>
                        <a:rPr kumimoji="0" lang="en-US" sz="1700" b="0" i="1" kern="1200" dirty="0" smtClean="0">
                          <a:solidFill>
                            <a:schemeClr val="dk1"/>
                          </a:solidFill>
                          <a:effectLst/>
                          <a:latin typeface="+mn-lt"/>
                          <a:ea typeface="+mn-ea"/>
                          <a:cs typeface="+mn-cs"/>
                        </a:rPr>
                        <a:t>For example, rewrite 0.62 as 62/100</a:t>
                      </a:r>
                      <a:endParaRPr lang="en-US" sz="1700" dirty="0" smtClean="0"/>
                    </a:p>
                  </a:txBody>
                  <a:tcPr/>
                </a:tc>
                <a:tc>
                  <a:txBody>
                    <a:bodyPr/>
                    <a:lstStyle/>
                    <a:p>
                      <a:r>
                        <a:rPr lang="en-US" sz="1700" dirty="0" smtClean="0"/>
                        <a:t>Read, write and compare decimals to</a:t>
                      </a:r>
                      <a:r>
                        <a:rPr lang="en-US" sz="1700" baseline="0" dirty="0" smtClean="0"/>
                        <a:t> thousandths.</a:t>
                      </a:r>
                    </a:p>
                    <a:p>
                      <a:r>
                        <a:rPr kumimoji="0" lang="is-IS" sz="1700" b="0" i="0" kern="1200" dirty="0" smtClean="0">
                          <a:solidFill>
                            <a:schemeClr val="dk1"/>
                          </a:solidFill>
                          <a:effectLst/>
                          <a:latin typeface="+mn-lt"/>
                          <a:ea typeface="+mn-ea"/>
                          <a:cs typeface="+mn-cs"/>
                        </a:rPr>
                        <a:t>347.392 = 3 × 100 + 4 × 10 + 7 × 1 + 3 × (1/10) + 9 × (1/100) + 2 × (1/1000).</a:t>
                      </a:r>
                      <a:endParaRPr lang="en-US" sz="1700" dirty="0"/>
                    </a:p>
                  </a:txBody>
                  <a:tcPr/>
                </a:tc>
              </a:tr>
              <a:tr h="1872372">
                <a:tc>
                  <a:txBody>
                    <a:bodyPr/>
                    <a:lstStyle/>
                    <a:p>
                      <a:r>
                        <a:rPr kumimoji="0" lang="en-US" sz="1700" b="0" i="0" kern="1200" dirty="0" smtClean="0">
                          <a:solidFill>
                            <a:schemeClr val="dk1"/>
                          </a:solidFill>
                          <a:effectLst/>
                          <a:latin typeface="+mn-lt"/>
                          <a:ea typeface="+mn-ea"/>
                          <a:cs typeface="+mn-cs"/>
                        </a:rPr>
                        <a:t>Fluently add and subtract within 1000 using strategies and algorithms based on place value, properties of operation.</a:t>
                      </a:r>
                      <a:endParaRPr lang="en-US" sz="1700" dirty="0"/>
                    </a:p>
                  </a:txBody>
                  <a:tcPr/>
                </a:tc>
                <a:tc>
                  <a:txBody>
                    <a:bodyPr/>
                    <a:lstStyle/>
                    <a:p>
                      <a:r>
                        <a:rPr kumimoji="0" lang="en-US" sz="1700" b="0" i="0" kern="1200" dirty="0" smtClean="0">
                          <a:solidFill>
                            <a:schemeClr val="dk1"/>
                          </a:solidFill>
                          <a:effectLst/>
                          <a:latin typeface="+mn-lt"/>
                          <a:ea typeface="+mn-ea"/>
                          <a:cs typeface="+mn-cs"/>
                        </a:rPr>
                        <a:t>Use</a:t>
                      </a:r>
                      <a:r>
                        <a:rPr kumimoji="0" lang="en-US" sz="1700" b="0" i="0" kern="1200" baseline="0" dirty="0" smtClean="0">
                          <a:solidFill>
                            <a:schemeClr val="dk1"/>
                          </a:solidFill>
                          <a:effectLst/>
                          <a:latin typeface="+mn-lt"/>
                          <a:ea typeface="+mn-ea"/>
                          <a:cs typeface="+mn-cs"/>
                        </a:rPr>
                        <a:t> place value understanding and properties of operations to perform multi-digit arithmetic: add, subtract/divide up to 4 digits</a:t>
                      </a:r>
                      <a:endParaRPr kumimoji="0" lang="en-US" sz="1700" b="0" i="0" kern="1200" dirty="0" smtClean="0">
                        <a:solidFill>
                          <a:schemeClr val="dk1"/>
                        </a:solidFill>
                        <a:effectLst/>
                        <a:latin typeface="+mn-lt"/>
                        <a:ea typeface="+mn-ea"/>
                        <a:cs typeface="+mn-cs"/>
                      </a:endParaRPr>
                    </a:p>
                  </a:txBody>
                  <a:tcPr/>
                </a:tc>
                <a:tc>
                  <a:txBody>
                    <a:bodyPr/>
                    <a:lstStyle/>
                    <a:p>
                      <a:r>
                        <a:rPr lang="en-US" sz="1700" dirty="0" smtClean="0"/>
                        <a:t>Perform</a:t>
                      </a:r>
                      <a:r>
                        <a:rPr lang="en-US" sz="1700" baseline="0" dirty="0" smtClean="0"/>
                        <a:t> add/subtract/multiply/divide multi-digit whole numbers with decimals to hundredth, using drawing concrete model, standard algorithm.</a:t>
                      </a:r>
                      <a:endParaRPr lang="en-US" sz="1700" dirty="0"/>
                    </a:p>
                  </a:txBody>
                  <a:tcPr/>
                </a:tc>
              </a:tr>
              <a:tr h="1617049">
                <a:tc>
                  <a:txBody>
                    <a:bodyPr/>
                    <a:lstStyle/>
                    <a:p>
                      <a:r>
                        <a:rPr kumimoji="0" lang="en-US" sz="1700" b="0" i="0" kern="1200" dirty="0" smtClean="0">
                          <a:solidFill>
                            <a:schemeClr val="dk1"/>
                          </a:solidFill>
                          <a:effectLst/>
                          <a:latin typeface="+mn-lt"/>
                          <a:ea typeface="+mn-ea"/>
                          <a:cs typeface="+mn-cs"/>
                        </a:rPr>
                        <a:t>Multiply one-digit whole numbers by multiples of 10 e.g., 9 × 80, 5 × 60).</a:t>
                      </a:r>
                      <a:endParaRPr lang="en-US"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700" b="0" i="0" kern="1200" dirty="0" smtClean="0">
                          <a:solidFill>
                            <a:schemeClr val="dk1"/>
                          </a:solidFill>
                          <a:effectLst/>
                          <a:latin typeface="+mn-lt"/>
                          <a:ea typeface="+mn-ea"/>
                          <a:cs typeface="+mn-cs"/>
                        </a:rPr>
                        <a:t>Compare two decimals to hundredths by reasoning about their size. </a:t>
                      </a:r>
                      <a:endParaRPr lang="en-US" sz="1700" dirty="0" smtClean="0"/>
                    </a:p>
                  </a:txBody>
                  <a:tcPr/>
                </a:tc>
                <a:tc>
                  <a:txBody>
                    <a:bodyPr/>
                    <a:lstStyle/>
                    <a:p>
                      <a:r>
                        <a:rPr lang="en-US" sz="1700" dirty="0" smtClean="0">
                          <a:solidFill>
                            <a:srgbClr val="00B050"/>
                          </a:solidFill>
                        </a:rPr>
                        <a:t>(Grade</a:t>
                      </a:r>
                      <a:r>
                        <a:rPr lang="en-US" sz="1700" baseline="0" dirty="0" smtClean="0">
                          <a:solidFill>
                            <a:srgbClr val="00B050"/>
                          </a:solidFill>
                        </a:rPr>
                        <a:t> 6. </a:t>
                      </a:r>
                      <a:r>
                        <a:rPr lang="en-US" sz="1700" dirty="0" smtClean="0">
                          <a:solidFill>
                            <a:srgbClr val="00B050"/>
                          </a:solidFill>
                        </a:rPr>
                        <a:t>Fluently add, subtract, multiply, and divide multi-digit decimals using the standard algorithm for each operation.)</a:t>
                      </a:r>
                      <a:endParaRPr lang="en-US" sz="1700" dirty="0">
                        <a:solidFill>
                          <a:srgbClr val="00B050"/>
                        </a:solidFill>
                      </a:endParaRPr>
                    </a:p>
                  </a:txBody>
                  <a:tcPr/>
                </a:tc>
              </a:tr>
            </a:tbl>
          </a:graphicData>
        </a:graphic>
      </p:graphicFrame>
    </p:spTree>
    <p:extLst>
      <p:ext uri="{BB962C8B-B14F-4D97-AF65-F5344CB8AC3E}">
        <p14:creationId xmlns:p14="http://schemas.microsoft.com/office/powerpoint/2010/main" val="1018644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9612"/>
          </a:xfrm>
        </p:spPr>
        <p:txBody>
          <a:bodyPr>
            <a:normAutofit/>
          </a:bodyPr>
          <a:lstStyle/>
          <a:p>
            <a:r>
              <a:rPr lang="en-US" dirty="0" smtClean="0"/>
              <a:t>The Cycle of Math – Math Practices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528091561"/>
              </p:ext>
            </p:extLst>
          </p:nvPr>
        </p:nvGraphicFramePr>
        <p:xfrm>
          <a:off x="457201" y="1238251"/>
          <a:ext cx="8027390" cy="536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80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85546</TotalTime>
  <Words>3579</Words>
  <Application>Microsoft Macintosh PowerPoint</Application>
  <PresentationFormat>On-screen Show (4:3)</PresentationFormat>
  <Paragraphs>416</Paragraphs>
  <Slides>55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Calibri</vt:lpstr>
      <vt:lpstr>Cambria Math</vt:lpstr>
      <vt:lpstr>Century Schoolbook</vt:lpstr>
      <vt:lpstr>Chalkboard SE Light</vt:lpstr>
      <vt:lpstr>Helvetica</vt:lpstr>
      <vt:lpstr>ＭＳ Ｐゴシック</vt:lpstr>
      <vt:lpstr>Wingdings</vt:lpstr>
      <vt:lpstr>Wingdings 2</vt:lpstr>
      <vt:lpstr>Arial</vt:lpstr>
      <vt:lpstr>Oriel</vt:lpstr>
      <vt:lpstr>Strengthening CCSS Content Knowledge &amp; Instructional Strategies Implementing the 4-step Formative Assessment Process Using Place value and Decimals (K-5)</vt:lpstr>
      <vt:lpstr>LEARNING TARGETS</vt:lpstr>
      <vt:lpstr>PowerPoint Presentation</vt:lpstr>
      <vt:lpstr>PowerPoint Presentation</vt:lpstr>
      <vt:lpstr>An Overview of Operations, Algebraic Thinking, Place Value &amp; Decimals, K-5 </vt:lpstr>
      <vt:lpstr>Vocabulary: Place Value and Face Value</vt:lpstr>
      <vt:lpstr>PowerPoint Presentation</vt:lpstr>
      <vt:lpstr>PowerPoint Presentation</vt:lpstr>
      <vt:lpstr>The Cycle of Math – Math Practices</vt:lpstr>
      <vt:lpstr>Part 1. Focus, Coherence and Rigor</vt:lpstr>
      <vt:lpstr>Part 1. Focus, Coherence and Rigor</vt:lpstr>
      <vt:lpstr>Part 1. Focus Coherence and Rigor</vt:lpstr>
      <vt:lpstr>Part 1. focus, Coherence and Rigor</vt:lpstr>
      <vt:lpstr>Part 1. focus, Coherence and Rigor</vt:lpstr>
      <vt:lpstr>Part 1. focus, Coherence and Rigor</vt:lpstr>
      <vt:lpstr>Part 1. Focus Coherence and Rigor</vt:lpstr>
      <vt:lpstr>Part 1. Focus Coherence and Rigor</vt:lpstr>
      <vt:lpstr>Part 1. Focus Coherence and Rigor</vt:lpstr>
      <vt:lpstr>Part 1. Focus Coherence and Rigor</vt:lpstr>
      <vt:lpstr>Decimals - Designing Effective Mathematics Instruction, 4th ed. 2006 – Stein, Kinder, Silbert and Carnine</vt:lpstr>
      <vt:lpstr> </vt:lpstr>
      <vt:lpstr>PowerPoint Presentation</vt:lpstr>
      <vt:lpstr>PowerPoint Presentation</vt:lpstr>
      <vt:lpstr>PowerPoint Presentation</vt:lpstr>
      <vt:lpstr>PowerPoint Presentation</vt:lpstr>
      <vt:lpstr>PowerPoint Presentation</vt:lpstr>
      <vt:lpstr>PowerPoint Presentation</vt:lpstr>
      <vt:lpstr>Part 2. Lesson Plans Guidelines </vt:lpstr>
      <vt:lpstr>Design your lesson plan base on the needs of your students</vt:lpstr>
      <vt:lpstr>Guidelines for ELL and SPED Students </vt:lpstr>
      <vt:lpstr>Five Recommendations for Teaching ELS by J. Moschkovich</vt:lpstr>
      <vt:lpstr>Part 2. Lesson Plans Guidelines </vt:lpstr>
      <vt:lpstr>the 4-step Formative Assessment</vt:lpstr>
      <vt:lpstr>the 4-step Formative Assessment</vt:lpstr>
      <vt:lpstr>the 4-step Formative Assessment</vt:lpstr>
      <vt:lpstr>the 4-step Formative Assessment</vt:lpstr>
      <vt:lpstr>Lesson Plan – CCSS Learning goals</vt:lpstr>
      <vt:lpstr>Lesson Plan - Introduction </vt:lpstr>
      <vt:lpstr>Lesson Plan - Introduction </vt:lpstr>
      <vt:lpstr>Student Learning goals - Formative Assessment Step 1 Clarifying Intended Learning</vt:lpstr>
      <vt:lpstr>Design your lesson plan base on the needs of your students</vt:lpstr>
      <vt:lpstr>Lesson Plan – Development Embedded with Formative Assessment Steps </vt:lpstr>
      <vt:lpstr>PowerPoint Presentation</vt:lpstr>
      <vt:lpstr>PowerPoint Presentation</vt:lpstr>
      <vt:lpstr>Progress to </vt:lpstr>
      <vt:lpstr>0.53-0.26</vt:lpstr>
      <vt:lpstr>Progress to another higher level</vt:lpstr>
      <vt:lpstr>Diagnosis and Remediation of Mistakes </vt:lpstr>
      <vt:lpstr>Diagnosis and Remediation of Mistakes </vt:lpstr>
      <vt:lpstr>Progress to Applications </vt:lpstr>
      <vt:lpstr> </vt:lpstr>
      <vt:lpstr> </vt:lpstr>
      <vt:lpstr>Lesson Plan – Closure, Final Assessment</vt:lpstr>
      <vt:lpstr>Smarter Balanced Digital Library Resources</vt:lpstr>
      <vt:lpstr>References :</vt:lpstr>
    </vt:vector>
  </TitlesOfParts>
  <Company>Pacific Lutheran University</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 Department Natural Sciences</dc:creator>
  <cp:lastModifiedBy>zhumei764@yahoo.com</cp:lastModifiedBy>
  <cp:revision>433</cp:revision>
  <cp:lastPrinted>2016-10-19T22:14:11Z</cp:lastPrinted>
  <dcterms:created xsi:type="dcterms:W3CDTF">2015-03-27T16:04:18Z</dcterms:created>
  <dcterms:modified xsi:type="dcterms:W3CDTF">2016-10-20T16:12:37Z</dcterms:modified>
</cp:coreProperties>
</file>